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ink/ink1.xml" ContentType="application/inkml+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5.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6.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7.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8.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9.xml" ContentType="application/vnd.openxmlformats-officedocument.themeOverr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0.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1.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2.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3.xml" ContentType="application/vnd.openxmlformats-officedocument.themeOverr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4.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5.xml" ContentType="application/vnd.openxmlformats-officedocument.themeOverr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6.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7.xml" ContentType="application/vnd.openxmlformats-officedocument.themeOverr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8.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9.xml" ContentType="application/vnd.openxmlformats-officedocument.themeOverr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0.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1.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2.xml" ContentType="application/vnd.openxmlformats-officedocument.themeOverr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3.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4.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19" r:id="rId5"/>
    <p:sldMasterId id="2147483805" r:id="rId6"/>
    <p:sldMasterId id="2147483796" r:id="rId7"/>
    <p:sldMasterId id="2147483756" r:id="rId8"/>
  </p:sldMasterIdLst>
  <p:notesMasterIdLst>
    <p:notesMasterId r:id="rId39"/>
  </p:notesMasterIdLst>
  <p:handoutMasterIdLst>
    <p:handoutMasterId r:id="rId40"/>
  </p:handoutMasterIdLst>
  <p:sldIdLst>
    <p:sldId id="323" r:id="rId9"/>
    <p:sldId id="409" r:id="rId10"/>
    <p:sldId id="312" r:id="rId11"/>
    <p:sldId id="490" r:id="rId12"/>
    <p:sldId id="327" r:id="rId13"/>
    <p:sldId id="412" r:id="rId14"/>
    <p:sldId id="494" r:id="rId15"/>
    <p:sldId id="479" r:id="rId16"/>
    <p:sldId id="493" r:id="rId17"/>
    <p:sldId id="492" r:id="rId18"/>
    <p:sldId id="431" r:id="rId19"/>
    <p:sldId id="429" r:id="rId20"/>
    <p:sldId id="478" r:id="rId21"/>
    <p:sldId id="411" r:id="rId22"/>
    <p:sldId id="414" r:id="rId23"/>
    <p:sldId id="415" r:id="rId24"/>
    <p:sldId id="442" r:id="rId25"/>
    <p:sldId id="476" r:id="rId26"/>
    <p:sldId id="417" r:id="rId27"/>
    <p:sldId id="445" r:id="rId28"/>
    <p:sldId id="428" r:id="rId29"/>
    <p:sldId id="446" r:id="rId30"/>
    <p:sldId id="489" r:id="rId31"/>
    <p:sldId id="480" r:id="rId32"/>
    <p:sldId id="481" r:id="rId33"/>
    <p:sldId id="482" r:id="rId34"/>
    <p:sldId id="483" r:id="rId35"/>
    <p:sldId id="484" r:id="rId36"/>
    <p:sldId id="486" r:id="rId37"/>
    <p:sldId id="331" r:id="rId3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31CAEE2-6652-4388-97D9-C11A2244353B}">
          <p14:sldIdLst>
            <p14:sldId id="323"/>
            <p14:sldId id="409"/>
            <p14:sldId id="312"/>
            <p14:sldId id="490"/>
            <p14:sldId id="327"/>
            <p14:sldId id="412"/>
            <p14:sldId id="494"/>
            <p14:sldId id="479"/>
            <p14:sldId id="493"/>
            <p14:sldId id="492"/>
            <p14:sldId id="431"/>
            <p14:sldId id="429"/>
            <p14:sldId id="478"/>
            <p14:sldId id="411"/>
            <p14:sldId id="414"/>
            <p14:sldId id="415"/>
            <p14:sldId id="442"/>
            <p14:sldId id="476"/>
            <p14:sldId id="417"/>
            <p14:sldId id="445"/>
            <p14:sldId id="428"/>
            <p14:sldId id="446"/>
            <p14:sldId id="489"/>
            <p14:sldId id="480"/>
            <p14:sldId id="481"/>
            <p14:sldId id="482"/>
            <p14:sldId id="483"/>
            <p14:sldId id="484"/>
            <p14:sldId id="486"/>
            <p14:sldId id="331"/>
          </p14:sldIdLst>
        </p14:section>
      </p14:sectionLst>
    </p:ext>
    <p:ext uri="{EFAFB233-063F-42B5-8137-9DF3F51BA10A}">
      <p15:sldGuideLst xmlns:p15="http://schemas.microsoft.com/office/powerpoint/2012/main">
        <p15:guide id="2" pos="99" userDrawn="1">
          <p15:clr>
            <a:srgbClr val="A4A3A4"/>
          </p15:clr>
        </p15:guide>
        <p15:guide id="3" pos="6947" userDrawn="1">
          <p15:clr>
            <a:srgbClr val="A4A3A4"/>
          </p15:clr>
        </p15:guide>
        <p15:guide id="4" pos="7582" userDrawn="1">
          <p15:clr>
            <a:srgbClr val="A4A3A4"/>
          </p15:clr>
        </p15:guide>
        <p15:guide id="5" pos="506" userDrawn="1">
          <p15:clr>
            <a:srgbClr val="A4A3A4"/>
          </p15:clr>
        </p15:guide>
        <p15:guide id="6" pos="4339" userDrawn="1">
          <p15:clr>
            <a:srgbClr val="A4A3A4"/>
          </p15:clr>
        </p15:guide>
        <p15:guide id="7" orient="horz" pos="1412" userDrawn="1">
          <p15:clr>
            <a:srgbClr val="A4A3A4"/>
          </p15:clr>
        </p15:guide>
        <p15:guide id="8" orient="horz" pos="867" userDrawn="1">
          <p15:clr>
            <a:srgbClr val="A4A3A4"/>
          </p15:clr>
        </p15:guide>
        <p15:guide id="9" orient="horz" pos="356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1B72F-F2D6-E414-1EF8-24AAAECB0DFC}" name="GUILLEMINE, Frederic (DGEFP)" initials="GF(" userId="S::frederic.guillemine@emploi.gouv.fr::573e16de-9d46-423d-a58e-758536cc4455" providerId="AD"/>
  <p188:author id="{272CBB38-303B-6D55-83A2-611018B4B06D}" name="MEMMI, Juliette (DGEFP)" initials="MJ(" userId="S::juliette.memmi@emploi.gouv.fr::fe0c3c32-cc5c-41ee-8eb1-06967dc19a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as" initials="N" lastIdx="0" clrIdx="0">
    <p:extLst>
      <p:ext uri="{19B8F6BF-5375-455C-9EA6-DF929625EA0E}">
        <p15:presenceInfo xmlns:p15="http://schemas.microsoft.com/office/powerpoint/2012/main" userId="Nicolas" providerId="None"/>
      </p:ext>
    </p:extLst>
  </p:cmAuthor>
  <p:cmAuthor id="2" name="EVENO, Béatrice (DGEFP)" initials="EB(" lastIdx="6" clrIdx="1">
    <p:extLst>
      <p:ext uri="{19B8F6BF-5375-455C-9EA6-DF929625EA0E}">
        <p15:presenceInfo xmlns:p15="http://schemas.microsoft.com/office/powerpoint/2012/main" userId="S-1-5-21-27022435-3177379373-3347635678-74512" providerId="AD"/>
      </p:ext>
    </p:extLst>
  </p:cmAuthor>
  <p:cmAuthor id="3" name="Louise Mattout" initials="LM" lastIdx="7" clrIdx="2">
    <p:extLst>
      <p:ext uri="{19B8F6BF-5375-455C-9EA6-DF929625EA0E}">
        <p15:presenceInfo xmlns:p15="http://schemas.microsoft.com/office/powerpoint/2012/main" userId="S::louise.mattout@lavoixduclient.Fr::24b57b99-1317-484b-97de-68a4556ca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E4E8"/>
    <a:srgbClr val="C3E383"/>
    <a:srgbClr val="A8D7E4"/>
    <a:srgbClr val="B2B9BC"/>
    <a:srgbClr val="6C9221"/>
    <a:srgbClr val="F2F2F2"/>
    <a:srgbClr val="D9D9D9"/>
    <a:srgbClr val="BFBFBF"/>
    <a:srgbClr val="F15151"/>
    <a:srgbClr val="E7F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5201" autoAdjust="0"/>
  </p:normalViewPr>
  <p:slideViewPr>
    <p:cSldViewPr snapToGrid="0">
      <p:cViewPr varScale="1">
        <p:scale>
          <a:sx n="85" d="100"/>
          <a:sy n="85" d="100"/>
        </p:scale>
        <p:origin x="270" y="84"/>
      </p:cViewPr>
      <p:guideLst>
        <p:guide pos="99"/>
        <p:guide pos="6947"/>
        <p:guide pos="7582"/>
        <p:guide pos="506"/>
        <p:guide pos="4339"/>
        <p:guide orient="horz" pos="1412"/>
        <p:guide orient="horz" pos="867"/>
        <p:guide orient="horz" pos="3566"/>
      </p:guideLst>
    </p:cSldViewPr>
  </p:slideViewPr>
  <p:outlineViewPr>
    <p:cViewPr>
      <p:scale>
        <a:sx n="100" d="100"/>
        <a:sy n="100" d="100"/>
      </p:scale>
      <p:origin x="0" y="-21444"/>
    </p:cViewPr>
  </p:outlineViewPr>
  <p:notesTextViewPr>
    <p:cViewPr>
      <p:scale>
        <a:sx n="400" d="100"/>
        <a:sy n="400" d="100"/>
      </p:scale>
      <p:origin x="0" y="0"/>
    </p:cViewPr>
  </p:notesTextViewPr>
  <p:notesViewPr>
    <p:cSldViewPr snapToGrid="0">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8/10/relationships/authors" Target="authors.xml"/><Relationship Id="rId20" Type="http://schemas.openxmlformats.org/officeDocument/2006/relationships/slide" Target="slides/slide12.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14409648602343E-2"/>
          <c:y val="0.18942940812839434"/>
          <c:w val="0.92117118070279536"/>
          <c:h val="0.57752601546923965"/>
        </c:manualLayout>
      </c:layout>
      <c:barChart>
        <c:barDir val="col"/>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Moins de 25 ans</c:v>
                </c:pt>
                <c:pt idx="1">
                  <c:v>25-39 ans</c:v>
                </c:pt>
                <c:pt idx="2">
                  <c:v>40-54 ans</c:v>
                </c:pt>
                <c:pt idx="3">
                  <c:v>55 ans et plus</c:v>
                </c:pt>
              </c:strCache>
            </c:strRef>
          </c:cat>
          <c:val>
            <c:numRef>
              <c:f>Feuil1!$B$2:$B$5</c:f>
              <c:numCache>
                <c:formatCode>0%</c:formatCode>
                <c:ptCount val="4"/>
                <c:pt idx="0">
                  <c:v>0.2</c:v>
                </c:pt>
                <c:pt idx="1">
                  <c:v>0.41</c:v>
                </c:pt>
                <c:pt idx="2">
                  <c:v>0.3</c:v>
                </c:pt>
                <c:pt idx="3">
                  <c:v>0.09</c:v>
                </c:pt>
              </c:numCache>
            </c:numRef>
          </c:val>
          <c:extLst>
            <c:ext xmlns:c16="http://schemas.microsoft.com/office/drawing/2014/chart" uri="{C3380CC4-5D6E-409C-BE32-E72D297353CC}">
              <c16:uniqueId val="{00000000-9D1B-4170-8A13-FCD79039D965}"/>
            </c:ext>
          </c:extLst>
        </c:ser>
        <c:dLbls>
          <c:dLblPos val="outEnd"/>
          <c:showLegendKey val="0"/>
          <c:showVal val="1"/>
          <c:showCatName val="0"/>
          <c:showSerName val="0"/>
          <c:showPercent val="0"/>
          <c:showBubbleSize val="0"/>
        </c:dLbls>
        <c:gapWidth val="219"/>
        <c:overlap val="-27"/>
        <c:axId val="1340822176"/>
        <c:axId val="1340824256"/>
      </c:barChart>
      <c:catAx>
        <c:axId val="13408221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yriad Pro Light" panose="020B0603030403020204" pitchFamily="34" charset="0"/>
                <a:ea typeface="+mn-ea"/>
                <a:cs typeface="+mn-cs"/>
              </a:defRPr>
            </a:pPr>
            <a:endParaRPr lang="fr-FR"/>
          </a:p>
        </c:txPr>
        <c:crossAx val="1340824256"/>
        <c:crosses val="autoZero"/>
        <c:auto val="1"/>
        <c:lblAlgn val="ctr"/>
        <c:lblOffset val="100"/>
        <c:noMultiLvlLbl val="0"/>
      </c:catAx>
      <c:valAx>
        <c:axId val="1340824256"/>
        <c:scaling>
          <c:orientation val="minMax"/>
        </c:scaling>
        <c:delete val="1"/>
        <c:axPos val="l"/>
        <c:numFmt formatCode="0%" sourceLinked="1"/>
        <c:majorTickMark val="none"/>
        <c:minorTickMark val="none"/>
        <c:tickLblPos val="nextTo"/>
        <c:crossAx val="1340822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NIVEAU DE FORMATION</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rgbClr val="F1515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2-AAB9-4C5E-8C20-099E5F9B3FAE}"/>
                </c:ext>
              </c:extLst>
            </c:dLbl>
            <c:dLbl>
              <c:idx val="1"/>
              <c:tx>
                <c:rich>
                  <a:bodyPr rot="0" spcFirstLastPara="1" vertOverflow="ellipsis" vert="horz" wrap="square" anchor="ctr" anchorCtr="1"/>
                  <a:lstStyle/>
                  <a:p>
                    <a:pPr>
                      <a:defRPr sz="1197" b="1" i="0" u="none" strike="noStrike" kern="1200" baseline="0">
                        <a:solidFill>
                          <a:schemeClr val="tx1">
                            <a:lumMod val="75000"/>
                            <a:lumOff val="25000"/>
                          </a:schemeClr>
                        </a:solidFill>
                        <a:latin typeface="+mj-lt"/>
                        <a:ea typeface="+mn-ea"/>
                        <a:cs typeface="Segoe UI" panose="020B0502040204020203" pitchFamily="34" charset="0"/>
                      </a:defRPr>
                    </a:pPr>
                    <a:fld id="{0FA99769-64E6-45FF-A3FC-92874A2858AE}" type="VALUE">
                      <a:rPr lang="en-US" b="1">
                        <a:solidFill>
                          <a:srgbClr val="6C9221"/>
                        </a:solidFill>
                      </a:rPr>
                      <a:pPr>
                        <a:defRPr b="1"/>
                      </a:pPr>
                      <a:t>[VALEUR]</a:t>
                    </a:fld>
                    <a:endParaRPr lang="fr-FR"/>
                  </a:p>
                </c:rich>
              </c:tx>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FE-49E8-A30D-6F32E18BC74C}"/>
                </c:ext>
              </c:extLst>
            </c:dLbl>
            <c:dLbl>
              <c:idx val="2"/>
              <c:tx>
                <c:rich>
                  <a:bodyPr rot="0" spcFirstLastPara="1" vertOverflow="ellipsis" vert="horz" wrap="square" anchor="ctr" anchorCtr="1"/>
                  <a:lstStyle/>
                  <a:p>
                    <a:pPr>
                      <a:defRPr sz="1197" b="1" i="0" u="none" strike="noStrike" kern="1200" baseline="0">
                        <a:solidFill>
                          <a:srgbClr val="6C9221"/>
                        </a:solidFill>
                        <a:latin typeface="+mj-lt"/>
                        <a:ea typeface="+mn-ea"/>
                        <a:cs typeface="Segoe UI" panose="020B0502040204020203" pitchFamily="34" charset="0"/>
                      </a:defRPr>
                    </a:pPr>
                    <a:fld id="{3A6E1D2B-E601-4B9F-9D3A-B4C5958FFF5B}" type="VALUE">
                      <a:rPr lang="en-US" dirty="0">
                        <a:solidFill>
                          <a:srgbClr val="6C9221"/>
                        </a:solidFill>
                      </a:rPr>
                      <a:pPr>
                        <a:defRPr b="1">
                          <a:solidFill>
                            <a:srgbClr val="6C9221"/>
                          </a:solidFill>
                        </a:defRPr>
                      </a:pPr>
                      <a:t>[VALEUR]</a:t>
                    </a:fld>
                    <a:endParaRPr lang="fr-FR"/>
                  </a:p>
                </c:rich>
              </c:tx>
              <c:spPr>
                <a:noFill/>
                <a:ln>
                  <a:noFill/>
                </a:ln>
                <a:effectLst/>
              </c:spPr>
              <c:txPr>
                <a:bodyPr rot="0" spcFirstLastPara="1" vertOverflow="ellipsis" vert="horz" wrap="square" anchor="ctr" anchorCtr="1"/>
                <a:lstStyle/>
                <a:p>
                  <a:pPr>
                    <a:defRPr sz="1197" b="1" i="0" u="none" strike="noStrike" kern="1200" baseline="0">
                      <a:solidFill>
                        <a:srgbClr val="6C922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B9-4C5E-8C20-099E5F9B3FAE}"/>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CITE 0 à 2</c:v>
                </c:pt>
                <c:pt idx="1">
                  <c:v>CITE 3 à 4</c:v>
                </c:pt>
                <c:pt idx="2">
                  <c:v>CITE 5 à 8</c:v>
                </c:pt>
              </c:strCache>
            </c:strRef>
          </c:cat>
          <c:val>
            <c:numRef>
              <c:f>Feuil1!$B$2:$B$4</c:f>
              <c:numCache>
                <c:formatCode>0%</c:formatCode>
                <c:ptCount val="3"/>
                <c:pt idx="0">
                  <c:v>0.39</c:v>
                </c:pt>
                <c:pt idx="1">
                  <c:v>0.44</c:v>
                </c:pt>
                <c:pt idx="2">
                  <c:v>0.49</c:v>
                </c:pt>
              </c:numCache>
            </c:numRef>
          </c:val>
          <c:extLst>
            <c:ext xmlns:c16="http://schemas.microsoft.com/office/drawing/2014/chart" uri="{C3380CC4-5D6E-409C-BE32-E72D297353CC}">
              <c16:uniqueId val="{00000002-CBA2-4D29-9128-6314DF95905C}"/>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TRANCHE D’ÂGE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dLbl>
              <c:idx val="0"/>
              <c:spPr>
                <a:noFill/>
                <a:ln>
                  <a:noFill/>
                </a:ln>
                <a:effectLst/>
              </c:spPr>
              <c:txPr>
                <a:bodyPr rot="0" spcFirstLastPara="1" vertOverflow="ellipsis" vert="horz" wrap="square" anchor="ctr" anchorCtr="1"/>
                <a:lstStyle/>
                <a:p>
                  <a:pPr>
                    <a:defRPr sz="1197" b="1" i="0" u="none" strike="noStrike" kern="1200" baseline="0">
                      <a:solidFill>
                        <a:srgbClr val="6C922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1-817C-4BCC-BF18-FF9B33BDBD65}"/>
                </c:ext>
              </c:extLst>
            </c:dLbl>
            <c:dLbl>
              <c:idx val="2"/>
              <c:spPr>
                <a:noFill/>
                <a:ln>
                  <a:noFill/>
                </a:ln>
                <a:effectLst/>
              </c:spPr>
              <c:txPr>
                <a:bodyPr rot="0" spcFirstLastPara="1" vertOverflow="ellipsis" vert="horz" wrap="square" anchor="ctr" anchorCtr="1"/>
                <a:lstStyle/>
                <a:p>
                  <a:pPr>
                    <a:defRPr sz="1197" b="1" i="0" u="none" strike="noStrike" kern="1200" baseline="0">
                      <a:solidFill>
                        <a:srgbClr val="F1515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3-817C-4BCC-BF18-FF9B33BDBD65}"/>
                </c:ext>
              </c:extLst>
            </c:dLbl>
            <c:dLbl>
              <c:idx val="3"/>
              <c:spPr>
                <a:noFill/>
                <a:ln>
                  <a:noFill/>
                </a:ln>
                <a:effectLst/>
              </c:spPr>
              <c:txPr>
                <a:bodyPr rot="0" spcFirstLastPara="1" vertOverflow="ellipsis" vert="horz" wrap="square" anchor="ctr" anchorCtr="1"/>
                <a:lstStyle/>
                <a:p>
                  <a:pPr>
                    <a:defRPr sz="1197" b="1" i="0" u="none" strike="noStrike" kern="1200" baseline="0">
                      <a:solidFill>
                        <a:srgbClr val="F1515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2-817C-4BCC-BF18-FF9B33BDBD65}"/>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Moins de 25 ans</c:v>
                </c:pt>
                <c:pt idx="1">
                  <c:v>25 à 39 ans</c:v>
                </c:pt>
                <c:pt idx="2">
                  <c:v>40 à 54 ans</c:v>
                </c:pt>
                <c:pt idx="3">
                  <c:v>55 ans et plus</c:v>
                </c:pt>
              </c:strCache>
            </c:strRef>
          </c:cat>
          <c:val>
            <c:numRef>
              <c:f>Feuil1!$B$2:$B$5</c:f>
              <c:numCache>
                <c:formatCode>0%</c:formatCode>
                <c:ptCount val="4"/>
                <c:pt idx="0">
                  <c:v>0.49</c:v>
                </c:pt>
                <c:pt idx="1">
                  <c:v>0.42</c:v>
                </c:pt>
                <c:pt idx="2">
                  <c:v>0.38</c:v>
                </c:pt>
                <c:pt idx="3">
                  <c:v>0.31</c:v>
                </c:pt>
              </c:numCache>
            </c:numRef>
          </c:val>
          <c:extLst>
            <c:ext xmlns:c16="http://schemas.microsoft.com/office/drawing/2014/chart" uri="{C3380CC4-5D6E-409C-BE32-E72D297353CC}">
              <c16:uniqueId val="{00000000-AEA6-4ED1-B3B6-310F46A19BA9}"/>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max val="0.70000000000000007"/>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SITUATION SOCIALE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7661844963259542"/>
          <c:y val="0.31853817224100794"/>
          <c:w val="0.46468925010818363"/>
          <c:h val="0.58402245360295513"/>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j-lt"/>
                        <a:ea typeface="+mn-ea"/>
                        <a:cs typeface="Segoe UI" panose="020B0502040204020203" pitchFamily="34" charset="0"/>
                      </a:defRPr>
                    </a:pPr>
                    <a:fld id="{E41D54F4-89AE-4B54-89F4-CAD53B14AE8A}" type="VALUE">
                      <a:rPr lang="en-US" b="1">
                        <a:solidFill>
                          <a:srgbClr val="6C9221"/>
                        </a:solidFill>
                      </a:rPr>
                      <a:pPr>
                        <a:defRPr b="1"/>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5E-45B3-A136-5232FD057D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Non défavorisée</c:v>
                </c:pt>
                <c:pt idx="1">
                  <c:v>Défavorisée</c:v>
                </c:pt>
              </c:strCache>
            </c:strRef>
          </c:cat>
          <c:val>
            <c:numRef>
              <c:f>Feuil1!$B$2:$B$3</c:f>
              <c:numCache>
                <c:formatCode>0%</c:formatCode>
                <c:ptCount val="2"/>
                <c:pt idx="0">
                  <c:v>0.52</c:v>
                </c:pt>
                <c:pt idx="1">
                  <c:v>0.38</c:v>
                </c:pt>
              </c:numCache>
            </c:numRef>
          </c:val>
          <c:extLst>
            <c:ext xmlns:c16="http://schemas.microsoft.com/office/drawing/2014/chart" uri="{C3380CC4-5D6E-409C-BE32-E72D297353CC}">
              <c16:uniqueId val="{00000001-5F2F-4DBD-B77E-5FCCFAA85B91}"/>
            </c:ext>
          </c:extLst>
        </c:ser>
        <c:dLbls>
          <c:dLblPos val="inBase"/>
          <c:showLegendKey val="0"/>
          <c:showVal val="1"/>
          <c:showCatName val="0"/>
          <c:showSerName val="0"/>
          <c:showPercent val="0"/>
          <c:showBubbleSize val="0"/>
        </c:dLbls>
        <c:gapWidth val="80"/>
        <c:axId val="814694928"/>
        <c:axId val="814703456"/>
      </c:barChart>
      <c:catAx>
        <c:axId val="814694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max val="0.70000000000000007"/>
          <c:min val="0"/>
        </c:scaling>
        <c:delete val="1"/>
        <c:axPos val="b"/>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OBTENTION D’UNE QUALIFICATION</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dLbl>
              <c:idx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1-D8F6-4833-A6C3-B090AC7A629C}"/>
                </c:ext>
              </c:extLst>
            </c:dLbl>
            <c:dLbl>
              <c:idx val="1"/>
              <c:spPr>
                <a:noFill/>
                <a:ln>
                  <a:noFill/>
                </a:ln>
                <a:effectLst/>
              </c:spPr>
              <c:txPr>
                <a:bodyPr rot="0" spcFirstLastPara="1" vertOverflow="ellipsis" vert="horz" wrap="square" anchor="ctr" anchorCtr="1"/>
                <a:lstStyle/>
                <a:p>
                  <a:pPr>
                    <a:defRPr sz="1197" b="1" i="0" u="none" strike="noStrike" kern="1200" baseline="0">
                      <a:solidFill>
                        <a:srgbClr val="6C9221"/>
                      </a:solidFill>
                      <a:latin typeface="+mj-lt"/>
                      <a:ea typeface="+mn-ea"/>
                      <a:cs typeface="Segoe UI" panose="020B0502040204020203"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2-D8F6-4833-A6C3-B090AC7A629C}"/>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Non</c:v>
                </c:pt>
                <c:pt idx="1">
                  <c:v>Oui</c:v>
                </c:pt>
              </c:strCache>
            </c:strRef>
          </c:cat>
          <c:val>
            <c:numRef>
              <c:f>Feuil1!$B$2:$B$3</c:f>
              <c:numCache>
                <c:formatCode>0%</c:formatCode>
                <c:ptCount val="2"/>
                <c:pt idx="0">
                  <c:v>0.41</c:v>
                </c:pt>
                <c:pt idx="1">
                  <c:v>0.48</c:v>
                </c:pt>
              </c:numCache>
            </c:numRef>
          </c:val>
          <c:extLst>
            <c:ext xmlns:c16="http://schemas.microsoft.com/office/drawing/2014/chart" uri="{C3380CC4-5D6E-409C-BE32-E72D297353CC}">
              <c16:uniqueId val="{00000001-E6E6-4B67-B532-524F6AB92276}"/>
            </c:ext>
          </c:extLst>
        </c:ser>
        <c:dLbls>
          <c:showLegendKey val="0"/>
          <c:showVal val="0"/>
          <c:showCatName val="0"/>
          <c:showSerName val="0"/>
          <c:showPercent val="0"/>
          <c:showBubbleSize val="0"/>
        </c:dLbls>
        <c:gapWidth val="80"/>
        <c:axId val="814694928"/>
        <c:axId val="814703456"/>
      </c:barChart>
      <c:catAx>
        <c:axId val="814694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max val="0.8"/>
          <c:min val="0"/>
        </c:scaling>
        <c:delete val="1"/>
        <c:axPos val="b"/>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ORIGINE ADMINISTRATIVE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9679948991665135"/>
          <c:y val="0.34511254701083621"/>
          <c:w val="0.39373110193779087"/>
          <c:h val="0.58402245360295513"/>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dLbl>
              <c:idx val="0"/>
              <c:tx>
                <c:rich>
                  <a:bodyPr/>
                  <a:lstStyle/>
                  <a:p>
                    <a:fld id="{E10DC660-C63F-4811-96FA-17D5E9C46A60}" type="VALUE">
                      <a:rPr lang="en-US" b="1" i="0">
                        <a:solidFill>
                          <a:srgbClr val="6C922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12-48EA-8D02-B1C73906F79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Volet national du FSE</c:v>
                </c:pt>
                <c:pt idx="1">
                  <c:v>Régions administratives</c:v>
                </c:pt>
              </c:strCache>
            </c:strRef>
          </c:cat>
          <c:val>
            <c:numRef>
              <c:f>Feuil1!$B$2:$B$3</c:f>
              <c:numCache>
                <c:formatCode>0%</c:formatCode>
                <c:ptCount val="2"/>
                <c:pt idx="0">
                  <c:v>0.45</c:v>
                </c:pt>
                <c:pt idx="1">
                  <c:v>0.4</c:v>
                </c:pt>
              </c:numCache>
            </c:numRef>
          </c:val>
          <c:extLst>
            <c:ext xmlns:c16="http://schemas.microsoft.com/office/drawing/2014/chart" uri="{C3380CC4-5D6E-409C-BE32-E72D297353CC}">
              <c16:uniqueId val="{00000000-8B50-4A2D-86E0-112856339B9D}"/>
            </c:ext>
          </c:extLst>
        </c:ser>
        <c:dLbls>
          <c:showLegendKey val="0"/>
          <c:showVal val="0"/>
          <c:showCatName val="0"/>
          <c:showSerName val="0"/>
          <c:showPercent val="0"/>
          <c:showBubbleSize val="0"/>
        </c:dLbls>
        <c:gapWidth val="80"/>
        <c:axId val="814694928"/>
        <c:axId val="814703456"/>
      </c:barChart>
      <c:catAx>
        <c:axId val="814694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b"/>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CATÉGORIE DE RÉGION</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dLbl>
              <c:idx val="1"/>
              <c:tx>
                <c:rich>
                  <a:bodyPr/>
                  <a:lstStyle/>
                  <a:p>
                    <a:fld id="{33B322B9-AB1C-443F-B7C8-CE63BA0E91F4}" type="VALUE">
                      <a:rPr lang="en-US" b="1">
                        <a:solidFill>
                          <a:srgbClr val="6C922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8A-4E4D-B786-172678768B17}"/>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Régions en transition</c:v>
                </c:pt>
                <c:pt idx="1">
                  <c:v>Régions développées</c:v>
                </c:pt>
              </c:strCache>
            </c:strRef>
          </c:cat>
          <c:val>
            <c:numRef>
              <c:f>Feuil1!$B$2:$B$3</c:f>
              <c:numCache>
                <c:formatCode>0%</c:formatCode>
                <c:ptCount val="2"/>
                <c:pt idx="0">
                  <c:v>0.39</c:v>
                </c:pt>
                <c:pt idx="1">
                  <c:v>0.43</c:v>
                </c:pt>
              </c:numCache>
            </c:numRef>
          </c:val>
          <c:extLst>
            <c:ext xmlns:c16="http://schemas.microsoft.com/office/drawing/2014/chart" uri="{C3380CC4-5D6E-409C-BE32-E72D297353CC}">
              <c16:uniqueId val="{00000000-6200-453C-AA34-C5056320C71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max val="1"/>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Rappel</a:t>
            </a:r>
            <a:r>
              <a:rPr lang="fr-FR" sz="1200" b="1" baseline="0" dirty="0"/>
              <a:t> : </a:t>
            </a:r>
            <a:r>
              <a:rPr lang="fr-FR" sz="1200" b="1" dirty="0"/>
              <a:t>Insertion à 6 mois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col"/>
        <c:grouping val="clustered"/>
        <c:varyColors val="0"/>
        <c:ser>
          <c:idx val="0"/>
          <c:order val="0"/>
          <c:tx>
            <c:strRef>
              <c:f>Feuil1!$B$1</c:f>
              <c:strCache>
                <c:ptCount val="1"/>
                <c:pt idx="0">
                  <c:v>Colonne1</c:v>
                </c:pt>
              </c:strCache>
            </c:strRef>
          </c:tx>
          <c:spPr>
            <a:solidFill>
              <a:srgbClr val="C3E383"/>
            </a:solidFill>
            <a:ln w="38100">
              <a:noFill/>
            </a:ln>
            <a:effectLst/>
          </c:spPr>
          <c:invertIfNegative val="0"/>
          <c:dLbls>
            <c:spPr>
              <a:solidFill>
                <a:srgbClr val="C3E383"/>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0.55000000000000004</c:v>
                </c:pt>
                <c:pt idx="1">
                  <c:v>0.57999999999999996</c:v>
                </c:pt>
                <c:pt idx="2">
                  <c:v>0.51</c:v>
                </c:pt>
                <c:pt idx="3">
                  <c:v>0.55000000000000004</c:v>
                </c:pt>
                <c:pt idx="4">
                  <c:v>0.38</c:v>
                </c:pt>
                <c:pt idx="5">
                  <c:v>0.21</c:v>
                </c:pt>
                <c:pt idx="6">
                  <c:v>0.49</c:v>
                </c:pt>
              </c:numCache>
            </c:numRef>
          </c:val>
          <c:extLst>
            <c:ext xmlns:c16="http://schemas.microsoft.com/office/drawing/2014/chart" uri="{C3380CC4-5D6E-409C-BE32-E72D297353CC}">
              <c16:uniqueId val="{00000000-8051-4339-A22E-470894E74BB6}"/>
            </c:ext>
          </c:extLst>
        </c:ser>
        <c:ser>
          <c:idx val="1"/>
          <c:order val="1"/>
          <c:tx>
            <c:strRef>
              <c:f>Feuil1!$C$1</c:f>
              <c:strCache>
                <c:ptCount val="1"/>
                <c:pt idx="0">
                  <c:v>Colonne2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DBF1-4A26-8E2E-9DE0BC0801CA}"/>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Sorties positives (emploi + formation) à 6 mois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col"/>
        <c:grouping val="clustered"/>
        <c:varyColors val="0"/>
        <c:ser>
          <c:idx val="0"/>
          <c:order val="0"/>
          <c:tx>
            <c:strRef>
              <c:f>Feuil1!$B$1</c:f>
              <c:strCache>
                <c:ptCount val="1"/>
                <c:pt idx="0">
                  <c:v>14-22</c:v>
                </c:pt>
              </c:strCache>
            </c:strRef>
          </c:tx>
          <c:spPr>
            <a:solidFill>
              <a:srgbClr val="C3E383"/>
            </a:solidFill>
            <a:ln w="38100">
              <a:noFill/>
            </a:ln>
            <a:effectLst/>
          </c:spPr>
          <c:invertIfNegative val="0"/>
          <c:dLbls>
            <c:spPr>
              <a:solidFill>
                <a:srgbClr val="C3E383"/>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0.63</c:v>
                </c:pt>
                <c:pt idx="1">
                  <c:v>0.62</c:v>
                </c:pt>
                <c:pt idx="2">
                  <c:v>0.6</c:v>
                </c:pt>
                <c:pt idx="3">
                  <c:v>0.62</c:v>
                </c:pt>
                <c:pt idx="4">
                  <c:v>0.45</c:v>
                </c:pt>
                <c:pt idx="5">
                  <c:v>0.7</c:v>
                </c:pt>
                <c:pt idx="6">
                  <c:v>0.56999999999999995</c:v>
                </c:pt>
              </c:numCache>
            </c:numRef>
          </c:val>
          <c:extLst>
            <c:ext xmlns:c16="http://schemas.microsoft.com/office/drawing/2014/chart" uri="{C3380CC4-5D6E-409C-BE32-E72D297353CC}">
              <c16:uniqueId val="{00000000-4FDC-4D02-8263-B3C6907E609C}"/>
            </c:ext>
          </c:extLst>
        </c:ser>
        <c:ser>
          <c:idx val="1"/>
          <c:order val="1"/>
          <c:tx>
            <c:strRef>
              <c:f>Feuil1!$C$1</c:f>
              <c:strCache>
                <c:ptCount val="1"/>
                <c:pt idx="0">
                  <c:v>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F4DE-4449-AB65-915A651F7F7E}"/>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Emploi durable* à 6 mois parmi les personnes ayant trouvé un emploi</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col"/>
        <c:grouping val="clustered"/>
        <c:varyColors val="0"/>
        <c:ser>
          <c:idx val="0"/>
          <c:order val="0"/>
          <c:tx>
            <c:strRef>
              <c:f>Feuil1!$B$1</c:f>
              <c:strCache>
                <c:ptCount val="1"/>
                <c:pt idx="0">
                  <c:v>Taux d'emploi à 6 mois</c:v>
                </c:pt>
              </c:strCache>
            </c:strRef>
          </c:tx>
          <c:spPr>
            <a:solidFill>
              <a:srgbClr val="C3E383"/>
            </a:solidFill>
            <a:ln w="38100">
              <a:noFill/>
            </a:ln>
            <a:effectLst/>
          </c:spPr>
          <c:invertIfNegative val="0"/>
          <c:dLbls>
            <c:spPr>
              <a:solidFill>
                <a:srgbClr val="C3E383"/>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0.53</c:v>
                </c:pt>
                <c:pt idx="1">
                  <c:v>0.87</c:v>
                </c:pt>
                <c:pt idx="2">
                  <c:v>0.66</c:v>
                </c:pt>
                <c:pt idx="3">
                  <c:v>0.56999999999999995</c:v>
                </c:pt>
                <c:pt idx="4">
                  <c:v>0.5</c:v>
                </c:pt>
                <c:pt idx="5">
                  <c:v>0.23</c:v>
                </c:pt>
                <c:pt idx="6">
                  <c:v>0.55000000000000004</c:v>
                </c:pt>
              </c:numCache>
            </c:numRef>
          </c:val>
          <c:extLst>
            <c:ext xmlns:c16="http://schemas.microsoft.com/office/drawing/2014/chart" uri="{C3380CC4-5D6E-409C-BE32-E72D297353CC}">
              <c16:uniqueId val="{00000000-B850-44A2-8ABE-175F2BB3CF30}"/>
            </c:ext>
          </c:extLst>
        </c:ser>
        <c:ser>
          <c:idx val="1"/>
          <c:order val="1"/>
          <c:tx>
            <c:strRef>
              <c:f>Feuil1!$C$1</c:f>
              <c:strCache>
                <c:ptCount val="1"/>
                <c:pt idx="0">
                  <c:v>Taux d'emploi à 6 mois2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253B-4BB4-8511-75331EC5D72E}"/>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48819640568921"/>
          <c:y val="0.13683387984429232"/>
          <c:w val="0.78973479592051632"/>
          <c:h val="0.86316618941345113"/>
        </c:manualLayout>
      </c:layout>
      <c:pieChart>
        <c:varyColors val="1"/>
        <c:ser>
          <c:idx val="0"/>
          <c:order val="0"/>
          <c:tx>
            <c:strRef>
              <c:f>Sheet1!$B$1</c:f>
              <c:strCache>
                <c:ptCount val="1"/>
                <c:pt idx="0">
                  <c:v>Data</c:v>
                </c:pt>
              </c:strCache>
            </c:strRef>
          </c:tx>
          <c:spPr>
            <a:solidFill>
              <a:schemeClr val="bg1">
                <a:lumMod val="95000"/>
              </a:schemeClr>
            </a:solidFill>
            <a:ln>
              <a:noFill/>
            </a:ln>
          </c:spPr>
          <c:dPt>
            <c:idx val="0"/>
            <c:bubble3D val="0"/>
            <c:spPr>
              <a:solidFill>
                <a:schemeClr val="bg1">
                  <a:lumMod val="95000"/>
                </a:schemeClr>
              </a:solidFill>
              <a:ln w="19050">
                <a:noFill/>
              </a:ln>
              <a:effectLst/>
            </c:spPr>
            <c:extLst>
              <c:ext xmlns:c16="http://schemas.microsoft.com/office/drawing/2014/chart" uri="{C3380CC4-5D6E-409C-BE32-E72D297353CC}">
                <c16:uniqueId val="{00000001-A4DA-4CE5-B7AC-ADEFA9F1576E}"/>
              </c:ext>
            </c:extLst>
          </c:dPt>
          <c:dPt>
            <c:idx val="1"/>
            <c:bubble3D val="0"/>
            <c:spPr>
              <a:solidFill>
                <a:srgbClr val="A8D7E4"/>
              </a:solidFill>
              <a:ln w="19050">
                <a:noFill/>
              </a:ln>
              <a:effectLst/>
            </c:spPr>
            <c:extLst>
              <c:ext xmlns:c16="http://schemas.microsoft.com/office/drawing/2014/chart" uri="{C3380CC4-5D6E-409C-BE32-E72D297353CC}">
                <c16:uniqueId val="{00000003-A4DA-4CE5-B7AC-ADEFA9F1576E}"/>
              </c:ext>
            </c:extLst>
          </c:dPt>
          <c:cat>
            <c:strRef>
              <c:f>Sheet1!$A$2:$A$3</c:f>
              <c:strCache>
                <c:ptCount val="2"/>
                <c:pt idx="0">
                  <c:v>One</c:v>
                </c:pt>
                <c:pt idx="1">
                  <c:v>Two</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A4DA-4CE5-B7AC-ADEFA9F157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solidFill>
              <a:srgbClr val="96E4E8"/>
            </a:solidFill>
            <a:ln>
              <a:noFill/>
            </a:ln>
          </c:spPr>
          <c:dPt>
            <c:idx val="0"/>
            <c:bubble3D val="0"/>
            <c:spPr>
              <a:solidFill>
                <a:srgbClr val="96E4E8"/>
              </a:solidFill>
              <a:ln w="19050">
                <a:noFill/>
              </a:ln>
              <a:effectLst/>
            </c:spPr>
            <c:extLst>
              <c:ext xmlns:c16="http://schemas.microsoft.com/office/drawing/2014/chart" uri="{C3380CC4-5D6E-409C-BE32-E72D297353CC}">
                <c16:uniqueId val="{00000001-DCBE-4EE2-AA67-5940853C3261}"/>
              </c:ext>
            </c:extLst>
          </c:dPt>
          <c:dPt>
            <c:idx val="1"/>
            <c:bubble3D val="0"/>
            <c:spPr>
              <a:solidFill>
                <a:srgbClr val="ADD856"/>
              </a:solidFill>
              <a:ln w="19050">
                <a:noFill/>
              </a:ln>
              <a:effectLst/>
            </c:spPr>
            <c:extLst>
              <c:ext xmlns:c16="http://schemas.microsoft.com/office/drawing/2014/chart" uri="{C3380CC4-5D6E-409C-BE32-E72D297353CC}">
                <c16:uniqueId val="{00000003-DCBE-4EE2-AA67-5940853C3261}"/>
              </c:ext>
            </c:extLst>
          </c:dPt>
          <c:dPt>
            <c:idx val="2"/>
            <c:bubble3D val="0"/>
            <c:spPr>
              <a:solidFill>
                <a:srgbClr val="D3B1E8"/>
              </a:solidFill>
              <a:ln w="19050">
                <a:noFill/>
              </a:ln>
              <a:effectLst/>
            </c:spPr>
            <c:extLst>
              <c:ext xmlns:c16="http://schemas.microsoft.com/office/drawing/2014/chart" uri="{C3380CC4-5D6E-409C-BE32-E72D297353CC}">
                <c16:uniqueId val="{00000005-DCBE-4EE2-AA67-5940853C3261}"/>
              </c:ext>
            </c:extLst>
          </c:dPt>
          <c:dLbls>
            <c:spPr>
              <a:noFill/>
              <a:ln>
                <a:noFill/>
              </a:ln>
              <a:effectLst/>
            </c:spPr>
            <c:txPr>
              <a:bodyPr rot="0" spcFirstLastPara="1" vertOverflow="ellipsis" vert="horz" wrap="square" lIns="38100" tIns="19050" rIns="38100" bIns="19050" anchor="ctr" anchorCtr="1">
                <a:spAutoFit/>
              </a:bodyPr>
              <a:lstStyle/>
              <a:p>
                <a:pPr>
                  <a:defRPr lang="en-US" sz="1400" b="0" i="0" u="none" strike="noStrike" kern="1200" baseline="0">
                    <a:solidFill>
                      <a:srgbClr val="464D50"/>
                    </a:solidFill>
                    <a:effectLst/>
                    <a:latin typeface="Myriad Pro Light" panose="020B0603030403020204" pitchFamily="34" charset="0"/>
                    <a:ea typeface="Times New Roman" panose="02020603050405020304" pitchFamily="18" charset="0"/>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Feuil1!$A$2:$A$4</c:f>
              <c:numCache>
                <c:formatCode>General</c:formatCode>
                <c:ptCount val="3"/>
              </c:numCache>
            </c:numRef>
          </c:cat>
          <c:val>
            <c:numRef>
              <c:f>Feuil1!$B$2:$B$4</c:f>
              <c:numCache>
                <c:formatCode>0%</c:formatCode>
                <c:ptCount val="3"/>
                <c:pt idx="0">
                  <c:v>0.57999999999999996</c:v>
                </c:pt>
                <c:pt idx="1">
                  <c:v>0.25</c:v>
                </c:pt>
                <c:pt idx="2">
                  <c:v>0.17</c:v>
                </c:pt>
              </c:numCache>
            </c:numRef>
          </c:val>
          <c:extLst>
            <c:ext xmlns:c16="http://schemas.microsoft.com/office/drawing/2014/chart" uri="{C3380CC4-5D6E-409C-BE32-E72D297353CC}">
              <c16:uniqueId val="{00000006-DCBE-4EE2-AA67-5940853C3261}"/>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48819640568921"/>
          <c:y val="0.13683387984429232"/>
          <c:w val="0.78973479592051632"/>
          <c:h val="0.86316618941345113"/>
        </c:manualLayout>
      </c:layout>
      <c:pieChart>
        <c:varyColors val="1"/>
        <c:ser>
          <c:idx val="0"/>
          <c:order val="0"/>
          <c:tx>
            <c:strRef>
              <c:f>Sheet1!$B$1</c:f>
              <c:strCache>
                <c:ptCount val="1"/>
                <c:pt idx="0">
                  <c:v>Data</c:v>
                </c:pt>
              </c:strCache>
            </c:strRef>
          </c:tx>
          <c:spPr>
            <a:solidFill>
              <a:schemeClr val="bg1">
                <a:lumMod val="95000"/>
              </a:schemeClr>
            </a:solidFill>
            <a:ln>
              <a:noFill/>
            </a:ln>
          </c:spPr>
          <c:dPt>
            <c:idx val="0"/>
            <c:bubble3D val="0"/>
            <c:spPr>
              <a:solidFill>
                <a:schemeClr val="bg1">
                  <a:lumMod val="95000"/>
                </a:schemeClr>
              </a:solidFill>
              <a:ln w="19050">
                <a:noFill/>
              </a:ln>
              <a:effectLst/>
            </c:spPr>
            <c:extLst>
              <c:ext xmlns:c16="http://schemas.microsoft.com/office/drawing/2014/chart" uri="{C3380CC4-5D6E-409C-BE32-E72D297353CC}">
                <c16:uniqueId val="{00000001-3527-4B4A-81E4-C2F087C60C2D}"/>
              </c:ext>
            </c:extLst>
          </c:dPt>
          <c:dPt>
            <c:idx val="1"/>
            <c:bubble3D val="0"/>
            <c:spPr>
              <a:solidFill>
                <a:srgbClr val="A8D7E4"/>
              </a:solidFill>
              <a:ln w="19050">
                <a:noFill/>
              </a:ln>
              <a:effectLst/>
            </c:spPr>
            <c:extLst>
              <c:ext xmlns:c16="http://schemas.microsoft.com/office/drawing/2014/chart" uri="{C3380CC4-5D6E-409C-BE32-E72D297353CC}">
                <c16:uniqueId val="{00000003-3527-4B4A-81E4-C2F087C60C2D}"/>
              </c:ext>
            </c:extLst>
          </c:dPt>
          <c:cat>
            <c:strRef>
              <c:f>Sheet1!$A$2:$A$3</c:f>
              <c:strCache>
                <c:ptCount val="2"/>
                <c:pt idx="0">
                  <c:v>One</c:v>
                </c:pt>
                <c:pt idx="1">
                  <c:v>Two</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3527-4B4A-81E4-C2F087C60C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48819640568921"/>
          <c:y val="0.13683387984429232"/>
          <c:w val="0.78973479592051632"/>
          <c:h val="0.86316618941345113"/>
        </c:manualLayout>
      </c:layout>
      <c:pieChart>
        <c:varyColors val="1"/>
        <c:ser>
          <c:idx val="0"/>
          <c:order val="0"/>
          <c:tx>
            <c:strRef>
              <c:f>Sheet1!$B$1</c:f>
              <c:strCache>
                <c:ptCount val="1"/>
                <c:pt idx="0">
                  <c:v>Data</c:v>
                </c:pt>
              </c:strCache>
            </c:strRef>
          </c:tx>
          <c:spPr>
            <a:solidFill>
              <a:schemeClr val="bg1">
                <a:lumMod val="95000"/>
              </a:schemeClr>
            </a:solidFill>
            <a:ln>
              <a:noFill/>
            </a:ln>
          </c:spPr>
          <c:dPt>
            <c:idx val="0"/>
            <c:bubble3D val="0"/>
            <c:spPr>
              <a:solidFill>
                <a:schemeClr val="bg1">
                  <a:lumMod val="95000"/>
                </a:schemeClr>
              </a:solidFill>
              <a:ln w="19050">
                <a:noFill/>
              </a:ln>
              <a:effectLst/>
            </c:spPr>
            <c:extLst>
              <c:ext xmlns:c16="http://schemas.microsoft.com/office/drawing/2014/chart" uri="{C3380CC4-5D6E-409C-BE32-E72D297353CC}">
                <c16:uniqueId val="{00000001-A2EF-45AA-AF31-C019AAD91060}"/>
              </c:ext>
            </c:extLst>
          </c:dPt>
          <c:dPt>
            <c:idx val="1"/>
            <c:bubble3D val="0"/>
            <c:spPr>
              <a:solidFill>
                <a:srgbClr val="A8D7E4"/>
              </a:solidFill>
              <a:ln w="19050">
                <a:noFill/>
              </a:ln>
              <a:effectLst/>
            </c:spPr>
            <c:extLst>
              <c:ext xmlns:c16="http://schemas.microsoft.com/office/drawing/2014/chart" uri="{C3380CC4-5D6E-409C-BE32-E72D297353CC}">
                <c16:uniqueId val="{00000003-A2EF-45AA-AF31-C019AAD91060}"/>
              </c:ext>
            </c:extLst>
          </c:dPt>
          <c:cat>
            <c:strRef>
              <c:f>Sheet1!$A$2:$A$3</c:f>
              <c:strCache>
                <c:ptCount val="2"/>
                <c:pt idx="0">
                  <c:v>One</c:v>
                </c:pt>
                <c:pt idx="1">
                  <c:v>Two</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4-A2EF-45AA-AF31-C019AAD910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48819640568921"/>
          <c:y val="0.13683387984429232"/>
          <c:w val="0.78973479592051632"/>
          <c:h val="0.86316618941345113"/>
        </c:manualLayout>
      </c:layout>
      <c:pieChart>
        <c:varyColors val="1"/>
        <c:ser>
          <c:idx val="0"/>
          <c:order val="0"/>
          <c:tx>
            <c:strRef>
              <c:f>Sheet1!$B$1</c:f>
              <c:strCache>
                <c:ptCount val="1"/>
                <c:pt idx="0">
                  <c:v>Data</c:v>
                </c:pt>
              </c:strCache>
            </c:strRef>
          </c:tx>
          <c:spPr>
            <a:solidFill>
              <a:schemeClr val="bg1">
                <a:lumMod val="95000"/>
              </a:schemeClr>
            </a:solidFill>
            <a:ln>
              <a:noFill/>
            </a:ln>
          </c:spPr>
          <c:dPt>
            <c:idx val="0"/>
            <c:bubble3D val="0"/>
            <c:spPr>
              <a:solidFill>
                <a:schemeClr val="bg1">
                  <a:lumMod val="95000"/>
                </a:schemeClr>
              </a:solidFill>
              <a:ln w="19050">
                <a:noFill/>
              </a:ln>
              <a:effectLst/>
            </c:spPr>
            <c:extLst>
              <c:ext xmlns:c16="http://schemas.microsoft.com/office/drawing/2014/chart" uri="{C3380CC4-5D6E-409C-BE32-E72D297353CC}">
                <c16:uniqueId val="{00000001-1325-4AF4-A7B2-A1B8C7895B55}"/>
              </c:ext>
            </c:extLst>
          </c:dPt>
          <c:dPt>
            <c:idx val="1"/>
            <c:bubble3D val="0"/>
            <c:spPr>
              <a:solidFill>
                <a:srgbClr val="A8D7E4"/>
              </a:solidFill>
              <a:ln w="19050">
                <a:noFill/>
              </a:ln>
              <a:effectLst/>
            </c:spPr>
            <c:extLst>
              <c:ext xmlns:c16="http://schemas.microsoft.com/office/drawing/2014/chart" uri="{C3380CC4-5D6E-409C-BE32-E72D297353CC}">
                <c16:uniqueId val="{00000003-1325-4AF4-A7B2-A1B8C7895B55}"/>
              </c:ext>
            </c:extLst>
          </c:dPt>
          <c:cat>
            <c:strRef>
              <c:f>Sheet1!$A$2:$A$3</c:f>
              <c:strCache>
                <c:ptCount val="2"/>
                <c:pt idx="0">
                  <c:v>One</c:v>
                </c:pt>
                <c:pt idx="1">
                  <c:v>Two</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1325-4AF4-A7B2-A1B8C7895B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Meilleure définition du projet professionnel</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2.8518986765516157E-2"/>
          <c:y val="0.24413101404925994"/>
          <c:w val="0.94296202646896765"/>
          <c:h val="0.51950428868733101"/>
        </c:manualLayout>
      </c:layout>
      <c:barChart>
        <c:barDir val="col"/>
        <c:grouping val="clustered"/>
        <c:varyColors val="0"/>
        <c:ser>
          <c:idx val="0"/>
          <c:order val="0"/>
          <c:tx>
            <c:strRef>
              <c:f>Feuil1!$B$1</c:f>
              <c:strCache>
                <c:ptCount val="1"/>
                <c:pt idx="0">
                  <c:v>14-22</c:v>
                </c:pt>
              </c:strCache>
            </c:strRef>
          </c:tx>
          <c:spPr>
            <a:solidFill>
              <a:srgbClr val="A8D7E4"/>
            </a:solidFill>
            <a:ln w="381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0.53</c:v>
                </c:pt>
                <c:pt idx="1">
                  <c:v>0.75</c:v>
                </c:pt>
                <c:pt idx="2">
                  <c:v>0.67</c:v>
                </c:pt>
                <c:pt idx="3">
                  <c:v>0.57999999999999996</c:v>
                </c:pt>
                <c:pt idx="4">
                  <c:v>0.63</c:v>
                </c:pt>
                <c:pt idx="5">
                  <c:v>0.62</c:v>
                </c:pt>
                <c:pt idx="6">
                  <c:v>0.54</c:v>
                </c:pt>
              </c:numCache>
            </c:numRef>
          </c:val>
          <c:extLst>
            <c:ext xmlns:c16="http://schemas.microsoft.com/office/drawing/2014/chart" uri="{C3380CC4-5D6E-409C-BE32-E72D297353CC}">
              <c16:uniqueId val="{00000000-470E-41A3-88D3-C004CB95E5F9}"/>
            </c:ext>
          </c:extLst>
        </c:ser>
        <c:ser>
          <c:idx val="1"/>
          <c:order val="1"/>
          <c:tx>
            <c:strRef>
              <c:f>Feuil1!$C$1</c:f>
              <c:strCache>
                <c:ptCount val="1"/>
                <c:pt idx="0">
                  <c:v>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68E8-4071-A82A-B406976E284D}"/>
            </c:ext>
          </c:extLst>
        </c:ser>
        <c:dLbls>
          <c:dLblPos val="outEnd"/>
          <c:showLegendKey val="0"/>
          <c:showVal val="1"/>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Gain en autonomie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col"/>
        <c:grouping val="clustered"/>
        <c:varyColors val="0"/>
        <c:ser>
          <c:idx val="0"/>
          <c:order val="0"/>
          <c:tx>
            <c:strRef>
              <c:f>Feuil1!$B$1</c:f>
              <c:strCache>
                <c:ptCount val="1"/>
                <c:pt idx="0">
                  <c:v>14-22</c:v>
                </c:pt>
              </c:strCache>
            </c:strRef>
          </c:tx>
          <c:spPr>
            <a:solidFill>
              <a:srgbClr val="A8D7E4"/>
            </a:solidFill>
            <a:ln w="38100">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0.54</c:v>
                </c:pt>
                <c:pt idx="1">
                  <c:v>0.66</c:v>
                </c:pt>
                <c:pt idx="2">
                  <c:v>0.57999999999999996</c:v>
                </c:pt>
                <c:pt idx="3">
                  <c:v>0.57999999999999996</c:v>
                </c:pt>
                <c:pt idx="4">
                  <c:v>0.61</c:v>
                </c:pt>
                <c:pt idx="5">
                  <c:v>0.72</c:v>
                </c:pt>
                <c:pt idx="6">
                  <c:v>0.54</c:v>
                </c:pt>
              </c:numCache>
            </c:numRef>
          </c:val>
          <c:extLst>
            <c:ext xmlns:c16="http://schemas.microsoft.com/office/drawing/2014/chart" uri="{C3380CC4-5D6E-409C-BE32-E72D297353CC}">
              <c16:uniqueId val="{00000000-E69D-4ABD-8624-9D160B7E0C3E}"/>
            </c:ext>
          </c:extLst>
        </c:ser>
        <c:ser>
          <c:idx val="1"/>
          <c:order val="1"/>
          <c:tx>
            <c:strRef>
              <c:f>Feuil1!$C$1</c:f>
              <c:strCache>
                <c:ptCount val="1"/>
                <c:pt idx="0">
                  <c:v>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7A8A-45BD-8B1A-955B4F87A08C}"/>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Confiance capacités professionnelles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col"/>
        <c:grouping val="clustered"/>
        <c:varyColors val="0"/>
        <c:ser>
          <c:idx val="0"/>
          <c:order val="0"/>
          <c:tx>
            <c:strRef>
              <c:f>Feuil1!$B$1</c:f>
              <c:strCache>
                <c:ptCount val="1"/>
                <c:pt idx="0">
                  <c:v>14-22</c:v>
                </c:pt>
              </c:strCache>
            </c:strRef>
          </c:tx>
          <c:spPr>
            <a:solidFill>
              <a:srgbClr val="A8D7E4"/>
            </a:solidFill>
            <a:ln w="38100">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0.56999999999999995</c:v>
                </c:pt>
                <c:pt idx="1">
                  <c:v>0.6</c:v>
                </c:pt>
                <c:pt idx="2">
                  <c:v>0.61</c:v>
                </c:pt>
                <c:pt idx="3">
                  <c:v>0.62</c:v>
                </c:pt>
                <c:pt idx="4">
                  <c:v>0.68</c:v>
                </c:pt>
                <c:pt idx="5">
                  <c:v>0.72</c:v>
                </c:pt>
                <c:pt idx="6">
                  <c:v>0.57999999999999996</c:v>
                </c:pt>
              </c:numCache>
            </c:numRef>
          </c:val>
          <c:extLst>
            <c:ext xmlns:c16="http://schemas.microsoft.com/office/drawing/2014/chart" uri="{C3380CC4-5D6E-409C-BE32-E72D297353CC}">
              <c16:uniqueId val="{00000000-FF9B-4E6C-BF59-3FB7CAED91FC}"/>
            </c:ext>
          </c:extLst>
        </c:ser>
        <c:ser>
          <c:idx val="1"/>
          <c:order val="1"/>
          <c:tx>
            <c:strRef>
              <c:f>Feuil1!$C$1</c:f>
              <c:strCache>
                <c:ptCount val="1"/>
                <c:pt idx="0">
                  <c:v>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CBF6-4086-83FD-DEE766D01B46}"/>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Rôle positif dans le parcours professionnel</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3.6296892247020561E-2"/>
          <c:y val="0.28529981911658875"/>
          <c:w val="0.94296202646896765"/>
          <c:h val="0.47833548362000222"/>
        </c:manualLayout>
      </c:layout>
      <c:barChart>
        <c:barDir val="col"/>
        <c:grouping val="clustered"/>
        <c:varyColors val="0"/>
        <c:ser>
          <c:idx val="0"/>
          <c:order val="0"/>
          <c:tx>
            <c:strRef>
              <c:f>Feuil1!$B$1</c:f>
              <c:strCache>
                <c:ptCount val="1"/>
                <c:pt idx="0">
                  <c:v>14-22</c:v>
                </c:pt>
              </c:strCache>
            </c:strRef>
          </c:tx>
          <c:spPr>
            <a:solidFill>
              <a:srgbClr val="A8D7E4"/>
            </a:solidFill>
            <a:ln w="38100">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0.55000000000000004</c:v>
                </c:pt>
                <c:pt idx="1">
                  <c:v>0.72</c:v>
                </c:pt>
                <c:pt idx="2">
                  <c:v>0.65</c:v>
                </c:pt>
                <c:pt idx="3">
                  <c:v>0.65</c:v>
                </c:pt>
                <c:pt idx="4">
                  <c:v>0.63</c:v>
                </c:pt>
                <c:pt idx="5">
                  <c:v>0.71</c:v>
                </c:pt>
                <c:pt idx="6">
                  <c:v>0.6</c:v>
                </c:pt>
              </c:numCache>
            </c:numRef>
          </c:val>
          <c:extLst>
            <c:ext xmlns:c16="http://schemas.microsoft.com/office/drawing/2014/chart" uri="{C3380CC4-5D6E-409C-BE32-E72D297353CC}">
              <c16:uniqueId val="{00000000-DCE2-4783-B1FA-8D616E7CAA18}"/>
            </c:ext>
          </c:extLst>
        </c:ser>
        <c:ser>
          <c:idx val="1"/>
          <c:order val="1"/>
          <c:tx>
            <c:strRef>
              <c:f>Feuil1!$C$1</c:f>
              <c:strCache>
                <c:ptCount val="1"/>
                <c:pt idx="0">
                  <c:v>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059C-43F9-9949-0DE94B4342C3}"/>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Notoriété du financement par l’UE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col"/>
        <c:grouping val="clustered"/>
        <c:varyColors val="0"/>
        <c:ser>
          <c:idx val="0"/>
          <c:order val="0"/>
          <c:tx>
            <c:strRef>
              <c:f>Feuil1!$B$1</c:f>
              <c:strCache>
                <c:ptCount val="1"/>
                <c:pt idx="0">
                  <c:v>14-22</c:v>
                </c:pt>
              </c:strCache>
            </c:strRef>
          </c:tx>
          <c:spPr>
            <a:solidFill>
              <a:srgbClr val="A8D7E4"/>
            </a:solidFill>
            <a:ln w="38100">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0.34</c:v>
                </c:pt>
                <c:pt idx="1">
                  <c:v>0.48</c:v>
                </c:pt>
                <c:pt idx="2">
                  <c:v>0.34</c:v>
                </c:pt>
                <c:pt idx="3">
                  <c:v>0.28999999999999998</c:v>
                </c:pt>
                <c:pt idx="4">
                  <c:v>0.39</c:v>
                </c:pt>
                <c:pt idx="5">
                  <c:v>0.19</c:v>
                </c:pt>
                <c:pt idx="6">
                  <c:v>0.31</c:v>
                </c:pt>
              </c:numCache>
            </c:numRef>
          </c:val>
          <c:extLst>
            <c:ext xmlns:c16="http://schemas.microsoft.com/office/drawing/2014/chart" uri="{C3380CC4-5D6E-409C-BE32-E72D297353CC}">
              <c16:uniqueId val="{00000000-4013-4DB4-8DA8-058D6D4DDE9D}"/>
            </c:ext>
          </c:extLst>
        </c:ser>
        <c:ser>
          <c:idx val="1"/>
          <c:order val="1"/>
          <c:tx>
            <c:strRef>
              <c:f>Feuil1!$C$1</c:f>
              <c:strCache>
                <c:ptCount val="1"/>
                <c:pt idx="0">
                  <c:v>14-18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Feuil1!$C$2:$C$8</c:f>
            </c:numRef>
          </c:val>
          <c:extLst>
            <c:ext xmlns:c16="http://schemas.microsoft.com/office/drawing/2014/chart" uri="{C3380CC4-5D6E-409C-BE32-E72D297353CC}">
              <c16:uniqueId val="{00000000-4F46-4E6E-91B1-B575F7093562}"/>
            </c:ext>
          </c:extLst>
        </c:ser>
        <c:dLbls>
          <c:showLegendKey val="0"/>
          <c:showVal val="0"/>
          <c:showCatName val="0"/>
          <c:showSerName val="0"/>
          <c:showPercent val="0"/>
          <c:showBubbleSize val="0"/>
        </c:dLbls>
        <c:gapWidth val="150"/>
        <c:axId val="861500464"/>
        <c:axId val="861503088"/>
      </c:barChart>
      <c:catAx>
        <c:axId val="861500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61503088"/>
        <c:crosses val="autoZero"/>
        <c:auto val="1"/>
        <c:lblAlgn val="ctr"/>
        <c:lblOffset val="100"/>
        <c:noMultiLvlLbl val="0"/>
      </c:catAx>
      <c:valAx>
        <c:axId val="861503088"/>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861500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Répartition</a:t>
            </a:r>
            <a:r>
              <a:rPr lang="fr-FR" sz="1200" b="1" baseline="0" dirty="0"/>
              <a:t> 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31837027473697865"/>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Accompagnement de parcours</c:v>
                </c:pt>
                <c:pt idx="1">
                  <c:v>IAE</c:v>
                </c:pt>
                <c:pt idx="2">
                  <c:v>Étapes de parcours</c:v>
                </c:pt>
                <c:pt idx="3">
                  <c:v>Autres OS2 et OS3</c:v>
                </c:pt>
                <c:pt idx="4">
                  <c:v>Actions à destination des entreprises</c:v>
                </c:pt>
                <c:pt idx="5">
                  <c:v>Actions innovantes</c:v>
                </c:pt>
              </c:strCache>
            </c:strRef>
          </c:cat>
          <c:val>
            <c:numRef>
              <c:f>Feuil1!$B$2:$B$7</c:f>
              <c:numCache>
                <c:formatCode>0%</c:formatCode>
                <c:ptCount val="6"/>
                <c:pt idx="0">
                  <c:v>0.9215618419851298</c:v>
                </c:pt>
                <c:pt idx="1">
                  <c:v>1.9930536365531028E-2</c:v>
                </c:pt>
                <c:pt idx="2">
                  <c:v>1.9464239067824355E-2</c:v>
                </c:pt>
                <c:pt idx="3">
                  <c:v>1.7190025744359322E-2</c:v>
                </c:pt>
                <c:pt idx="4">
                  <c:v>1.5038137749365906E-2</c:v>
                </c:pt>
                <c:pt idx="5">
                  <c:v>6.8152190877894371E-3</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a:t>
            </a:r>
            <a:r>
              <a:rPr lang="fr-FR" sz="1200" b="1" baseline="0" dirty="0"/>
              <a:t>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28141300631230765"/>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Accompagnement de parcours</c:v>
                </c:pt>
                <c:pt idx="1">
                  <c:v>IAE</c:v>
                </c:pt>
                <c:pt idx="2">
                  <c:v>Étapes de parcours</c:v>
                </c:pt>
                <c:pt idx="3">
                  <c:v>Autres OS2 et OS3</c:v>
                </c:pt>
                <c:pt idx="4">
                  <c:v>Actions à destination des entreprises</c:v>
                </c:pt>
                <c:pt idx="5">
                  <c:v>Actions innovantes</c:v>
                </c:pt>
              </c:strCache>
            </c:strRef>
          </c:cat>
          <c:val>
            <c:numRef>
              <c:f>Feuil1!$B$2:$B$7</c:f>
              <c:numCache>
                <c:formatCode>0%</c:formatCode>
                <c:ptCount val="6"/>
                <c:pt idx="0">
                  <c:v>0.38</c:v>
                </c:pt>
                <c:pt idx="1">
                  <c:v>0.48</c:v>
                </c:pt>
                <c:pt idx="2">
                  <c:v>0.27</c:v>
                </c:pt>
                <c:pt idx="3">
                  <c:v>0.4</c:v>
                </c:pt>
                <c:pt idx="4">
                  <c:v>0.42</c:v>
                </c:pt>
                <c:pt idx="5">
                  <c:v>0.2669934748222928</c:v>
                </c:pt>
              </c:numCache>
            </c:numRef>
          </c:val>
          <c:extLst>
            <c:ext xmlns:c16="http://schemas.microsoft.com/office/drawing/2014/chart" uri="{C3380CC4-5D6E-409C-BE32-E72D297353CC}">
              <c16:uniqueId val="{00000000-7083-4C09-889D-4C4003FE2AB0}"/>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5124316667434"/>
          <c:y val="0.25072975395134328"/>
          <c:w val="0.36426643705669681"/>
          <c:h val="0.46071657977531544"/>
        </c:manualLayout>
      </c:layout>
      <c:pieChart>
        <c:varyColors val="1"/>
        <c:ser>
          <c:idx val="0"/>
          <c:order val="0"/>
          <c:tx>
            <c:strRef>
              <c:f>Feuil1!$B$1</c:f>
              <c:strCache>
                <c:ptCount val="1"/>
                <c:pt idx="0">
                  <c:v>Colonne1</c:v>
                </c:pt>
              </c:strCache>
            </c:strRef>
          </c:tx>
          <c:spPr>
            <a:solidFill>
              <a:srgbClr val="91CB4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E6B-45AF-BECF-1527C1912B37}"/>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E6B-45AF-BECF-1527C1912B37}"/>
              </c:ext>
            </c:extLst>
          </c:dPt>
          <c:dLbls>
            <c:dLbl>
              <c:idx val="0"/>
              <c:layout>
                <c:manualLayout>
                  <c:x val="0.11821030151010745"/>
                  <c:y val="-6.3504055940324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6B-45AF-BECF-1527C1912B37}"/>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En emploi à l'entrée</c:v>
                </c:pt>
                <c:pt idx="1">
                  <c:v>Chômeurs / inactifs à l'entrée</c:v>
                </c:pt>
              </c:strCache>
            </c:strRef>
          </c:cat>
          <c:val>
            <c:numRef>
              <c:f>Feuil1!$B$2:$B$3</c:f>
              <c:numCache>
                <c:formatCode>0%</c:formatCode>
                <c:ptCount val="2"/>
                <c:pt idx="0">
                  <c:v>0.16</c:v>
                </c:pt>
                <c:pt idx="1">
                  <c:v>0.84</c:v>
                </c:pt>
              </c:numCache>
            </c:numRef>
          </c:val>
          <c:extLst>
            <c:ext xmlns:c16="http://schemas.microsoft.com/office/drawing/2014/chart" uri="{C3380CC4-5D6E-409C-BE32-E72D297353CC}">
              <c16:uniqueId val="{00000004-DE6B-45AF-BECF-1527C1912B37}"/>
            </c:ext>
          </c:extLst>
        </c:ser>
        <c:dLbls>
          <c:showLegendKey val="0"/>
          <c:showVal val="0"/>
          <c:showCatName val="0"/>
          <c:showSerName val="0"/>
          <c:showPercent val="0"/>
          <c:showBubbleSize val="0"/>
          <c:showLeaderLines val="1"/>
        </c:dLbls>
        <c:firstSliceAng val="21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Typologie</a:t>
            </a:r>
            <a:r>
              <a:rPr lang="fr-FR" sz="1200" b="1" baseline="0" dirty="0"/>
              <a:t> détaillé « Accompagnement de parcours »</a:t>
            </a:r>
            <a:endParaRPr lang="fr-FR" sz="1200" b="1" dirty="0"/>
          </a:p>
        </c:rich>
      </c:tx>
      <c:layout>
        <c:manualLayout>
          <c:xMode val="edge"/>
          <c:yMode val="edge"/>
          <c:x val="0.21044109819759718"/>
          <c:y val="5.901541835890668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53044800255973634"/>
          <c:y val="0.21038996644950228"/>
          <c:w val="0.17176981635803554"/>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Accompagnement Conseil Départemental</c:v>
                </c:pt>
                <c:pt idx="1">
                  <c:v>Accompagnement PLIE</c:v>
                </c:pt>
                <c:pt idx="2">
                  <c:v>Accompagnement Pôle Emploi</c:v>
                </c:pt>
                <c:pt idx="3">
                  <c:v>Autres EPIDE</c:v>
                </c:pt>
                <c:pt idx="4">
                  <c:v>Accompagnement Mission Locale</c:v>
                </c:pt>
                <c:pt idx="5">
                  <c:v>Accompagnement E2C</c:v>
                </c:pt>
              </c:strCache>
            </c:strRef>
          </c:cat>
          <c:val>
            <c:numRef>
              <c:f>Feuil1!$B$2:$B$7</c:f>
              <c:numCache>
                <c:formatCode>0%</c:formatCode>
                <c:ptCount val="6"/>
                <c:pt idx="0">
                  <c:v>0.4293390400685419</c:v>
                </c:pt>
                <c:pt idx="1">
                  <c:v>0.30905797596820794</c:v>
                </c:pt>
                <c:pt idx="2">
                  <c:v>0.23446248153593818</c:v>
                </c:pt>
                <c:pt idx="3">
                  <c:v>1.4449296194074425E-2</c:v>
                </c:pt>
                <c:pt idx="4">
                  <c:v>4.6755139072839754E-3</c:v>
                </c:pt>
                <c:pt idx="5">
                  <c:v>1.6215055782226662E-3</c:v>
                </c:pt>
              </c:numCache>
            </c:numRef>
          </c:val>
          <c:extLst>
            <c:ext xmlns:c16="http://schemas.microsoft.com/office/drawing/2014/chart" uri="{C3380CC4-5D6E-409C-BE32-E72D297353CC}">
              <c16:uniqueId val="{00000000-41F3-4BD9-92C8-8044D0115515}"/>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a:t>
            </a:r>
            <a:r>
              <a:rPr lang="fr-FR" sz="1200" b="1" baseline="0" dirty="0"/>
              <a:t> par typologie détaillée</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38407187090526529"/>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Accompagnement Conseil Départemental</c:v>
                </c:pt>
                <c:pt idx="1">
                  <c:v>Accompagnement E2C</c:v>
                </c:pt>
                <c:pt idx="2">
                  <c:v>Accompagnement Mission Locale</c:v>
                </c:pt>
                <c:pt idx="3">
                  <c:v>Accompagnement PLIE</c:v>
                </c:pt>
                <c:pt idx="4">
                  <c:v>Accompagnement Pôle Emploi</c:v>
                </c:pt>
                <c:pt idx="5">
                  <c:v>Autres EPIDE</c:v>
                </c:pt>
              </c:strCache>
            </c:strRef>
          </c:cat>
          <c:val>
            <c:numRef>
              <c:f>Feuil1!$B$2:$B$7</c:f>
              <c:numCache>
                <c:formatCode>0%</c:formatCode>
                <c:ptCount val="6"/>
                <c:pt idx="0">
                  <c:v>0.36053625607563267</c:v>
                </c:pt>
                <c:pt idx="1">
                  <c:v>0.54430817439692769</c:v>
                </c:pt>
                <c:pt idx="2">
                  <c:v>0.60266079942892437</c:v>
                </c:pt>
                <c:pt idx="3">
                  <c:v>0.40363460907997689</c:v>
                </c:pt>
                <c:pt idx="4">
                  <c:v>0.35268735476540436</c:v>
                </c:pt>
                <c:pt idx="5">
                  <c:v>0.33982580465390561</c:v>
                </c:pt>
              </c:numCache>
            </c:numRef>
          </c:val>
          <c:extLst>
            <c:ext xmlns:c16="http://schemas.microsoft.com/office/drawing/2014/chart" uri="{C3380CC4-5D6E-409C-BE32-E72D297353CC}">
              <c16:uniqueId val="{00000000-606B-4CC3-8CAC-4AE3C22B165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Répartition</a:t>
            </a:r>
            <a:r>
              <a:rPr lang="fr-FR" sz="1200" b="1" baseline="0" dirty="0"/>
              <a:t> 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56709811715447211"/>
          <c:y val="0.1749807154341583"/>
          <c:w val="0.28444856224698467"/>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AIJ</c:v>
                </c:pt>
                <c:pt idx="1">
                  <c:v>Accompagnement DE dans les zones prioritaires</c:v>
                </c:pt>
                <c:pt idx="2">
                  <c:v>Mobilité géographique</c:v>
                </c:pt>
                <c:pt idx="3">
                  <c:v>Insertion socio-professionnelle des volontaires</c:v>
                </c:pt>
                <c:pt idx="4">
                  <c:v>Insertion des TH </c:v>
                </c:pt>
                <c:pt idx="5">
                  <c:v>Accompagnement des jeunes en  Emploi d'Avenir </c:v>
                </c:pt>
                <c:pt idx="6">
                  <c:v>Parrainage </c:v>
                </c:pt>
                <c:pt idx="7">
                  <c:v>Accompagnement renforcé pour de l'emploi ou de la formation</c:v>
                </c:pt>
                <c:pt idx="8">
                  <c:v>Accompagnement des DE</c:v>
                </c:pt>
                <c:pt idx="9">
                  <c:v>Autre Accompagnement </c:v>
                </c:pt>
              </c:strCache>
            </c:strRef>
          </c:cat>
          <c:val>
            <c:numRef>
              <c:f>Feuil1!$B$2:$B$11</c:f>
              <c:numCache>
                <c:formatCode>0%</c:formatCode>
                <c:ptCount val="10"/>
                <c:pt idx="0">
                  <c:v>0.50014652970092033</c:v>
                </c:pt>
                <c:pt idx="1">
                  <c:v>6.7488819622671406E-2</c:v>
                </c:pt>
                <c:pt idx="2">
                  <c:v>6.1856775402550752E-2</c:v>
                </c:pt>
                <c:pt idx="3">
                  <c:v>2.5283089975317183E-2</c:v>
                </c:pt>
                <c:pt idx="4">
                  <c:v>1.9740540640914198E-2</c:v>
                </c:pt>
                <c:pt idx="5">
                  <c:v>1.3074119167219341E-2</c:v>
                </c:pt>
                <c:pt idx="6">
                  <c:v>7.9598905145511021E-3</c:v>
                </c:pt>
                <c:pt idx="7">
                  <c:v>7.0204952827505338E-3</c:v>
                </c:pt>
                <c:pt idx="8">
                  <c:v>1.9982894172236349E-3</c:v>
                </c:pt>
                <c:pt idx="9">
                  <c:v>0.29543145027588158</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a:t>
            </a:r>
            <a:r>
              <a:rPr lang="fr-FR" sz="1200" b="1" baseline="0" dirty="0"/>
              <a:t>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31837027473697865"/>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AIJ</c:v>
                </c:pt>
                <c:pt idx="1">
                  <c:v>Accompagnement DE dans les zones prioritaires</c:v>
                </c:pt>
                <c:pt idx="2">
                  <c:v>Mobilité géographique</c:v>
                </c:pt>
                <c:pt idx="3">
                  <c:v>Insertion socio-professionnelle des volontaires</c:v>
                </c:pt>
                <c:pt idx="4">
                  <c:v>Insertion des TH </c:v>
                </c:pt>
                <c:pt idx="5">
                  <c:v>Accompagnement des jeunes en  Emploi d'Avenir </c:v>
                </c:pt>
                <c:pt idx="6">
                  <c:v>Parrainage </c:v>
                </c:pt>
                <c:pt idx="7">
                  <c:v>Accompagnement renforcé pour de l'emploi ou de la formation</c:v>
                </c:pt>
                <c:pt idx="8">
                  <c:v>Accompagnement des DE</c:v>
                </c:pt>
                <c:pt idx="9">
                  <c:v>Autre Accompagnement </c:v>
                </c:pt>
              </c:strCache>
            </c:strRef>
          </c:cat>
          <c:val>
            <c:numRef>
              <c:f>Feuil1!$B$2:$B$11</c:f>
              <c:numCache>
                <c:formatCode>0%</c:formatCode>
                <c:ptCount val="10"/>
                <c:pt idx="0">
                  <c:v>0.5686511243567175</c:v>
                </c:pt>
                <c:pt idx="1">
                  <c:v>0.49864184479913876</c:v>
                </c:pt>
                <c:pt idx="2">
                  <c:v>0.40537921060214654</c:v>
                </c:pt>
                <c:pt idx="3">
                  <c:v>0.62129733717092261</c:v>
                </c:pt>
                <c:pt idx="4">
                  <c:v>0.27916402382362809</c:v>
                </c:pt>
                <c:pt idx="5">
                  <c:v>0.42263451265180169</c:v>
                </c:pt>
                <c:pt idx="6">
                  <c:v>0.80503009573159912</c:v>
                </c:pt>
                <c:pt idx="7">
                  <c:v>0.45223151554056579</c:v>
                </c:pt>
                <c:pt idx="8">
                  <c:v>0.56192587518677062</c:v>
                </c:pt>
                <c:pt idx="9">
                  <c:v>0.5</c:v>
                </c:pt>
              </c:numCache>
            </c:numRef>
          </c:val>
          <c:extLst>
            <c:ext xmlns:c16="http://schemas.microsoft.com/office/drawing/2014/chart" uri="{C3380CC4-5D6E-409C-BE32-E72D297353CC}">
              <c16:uniqueId val="{00000000-7083-4C09-889D-4C4003FE2AB0}"/>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Répartition</a:t>
            </a:r>
            <a:r>
              <a:rPr lang="fr-FR" sz="1200" b="1" baseline="0" dirty="0"/>
              <a:t> 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56709811715447211"/>
          <c:y val="0.1749807154341583"/>
          <c:w val="0.19627942864355929"/>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Dispositif Local  d'Accompagnement (DLA)</c:v>
                </c:pt>
                <c:pt idx="1">
                  <c:v> Accompagner à la création ou la réprise</c:v>
                </c:pt>
                <c:pt idx="2">
                  <c:v>Création d'entreprise en coopérative</c:v>
                </c:pt>
                <c:pt idx="3">
                  <c:v>Accompagner à la création ou la réprise BGE</c:v>
                </c:pt>
                <c:pt idx="4">
                  <c:v>Autre Accompagnement</c:v>
                </c:pt>
                <c:pt idx="5">
                  <c:v>Actions à destination des  acteurs </c:v>
                </c:pt>
                <c:pt idx="6">
                  <c:v>Appui, sécurisation et renforcement de l'accompagnement de créateurs</c:v>
                </c:pt>
                <c:pt idx="7">
                  <c:v>Entreprendre en Banlieue</c:v>
                </c:pt>
                <c:pt idx="8">
                  <c:v>Augmentation du nombre de créateurs</c:v>
                </c:pt>
                <c:pt idx="9">
                  <c:v>Aide aux chômeurs créateurs ou  repreneurs d'entreprise (Accre) </c:v>
                </c:pt>
                <c:pt idx="10">
                  <c:v>Accompagnement créateurs -repreneurs / jeunes entrepreneurs</c:v>
                </c:pt>
              </c:strCache>
            </c:strRef>
          </c:cat>
          <c:val>
            <c:numRef>
              <c:f>Feuil1!$B$2:$B$12</c:f>
              <c:numCache>
                <c:formatCode>0%</c:formatCode>
                <c:ptCount val="11"/>
                <c:pt idx="0">
                  <c:v>0.24145576491870929</c:v>
                </c:pt>
                <c:pt idx="1">
                  <c:v>0.15180838540986277</c:v>
                </c:pt>
                <c:pt idx="2">
                  <c:v>0.1192535833346957</c:v>
                </c:pt>
                <c:pt idx="3">
                  <c:v>0.10186073646515548</c:v>
                </c:pt>
                <c:pt idx="4">
                  <c:v>9.3320576985748277E-2</c:v>
                </c:pt>
                <c:pt idx="5">
                  <c:v>8.0353650801738646E-2</c:v>
                </c:pt>
                <c:pt idx="6">
                  <c:v>7.5211906855967153E-2</c:v>
                </c:pt>
                <c:pt idx="7">
                  <c:v>5.9688699036974248E-2</c:v>
                </c:pt>
                <c:pt idx="8">
                  <c:v>4.5100861035881748E-2</c:v>
                </c:pt>
                <c:pt idx="9">
                  <c:v>1.9841442755460854E-2</c:v>
                </c:pt>
                <c:pt idx="10">
                  <c:v>1.210439239980575E-2</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a:t>
            </a:r>
            <a:r>
              <a:rPr lang="fr-FR" sz="1200" b="1" baseline="0" dirty="0"/>
              <a:t>par dispositif</a:t>
            </a:r>
            <a:endParaRPr lang="fr-FR" sz="1200" b="1" dirty="0"/>
          </a:p>
        </c:rich>
      </c:tx>
      <c:layout>
        <c:manualLayout>
          <c:xMode val="edge"/>
          <c:yMode val="edge"/>
          <c:x val="0.25906991068678786"/>
          <c:y val="1.878724904969064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33301521078393642"/>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Dispositif Local d'Accompagnement (DLA)</c:v>
                </c:pt>
                <c:pt idx="1">
                  <c:v> Accompagner à la création ou la réprise</c:v>
                </c:pt>
                <c:pt idx="2">
                  <c:v>Création d'entreprise en coopérative</c:v>
                </c:pt>
                <c:pt idx="3">
                  <c:v>Accompagner à la création ou la réprise BGE</c:v>
                </c:pt>
                <c:pt idx="4">
                  <c:v>Autre Accompagnement</c:v>
                </c:pt>
                <c:pt idx="5">
                  <c:v>Actions à destination des  acteurs </c:v>
                </c:pt>
                <c:pt idx="6">
                  <c:v>Appui, sécurisation et renforcement de l'accompagnement de créateurs</c:v>
                </c:pt>
                <c:pt idx="7">
                  <c:v>Entreprendre en Banlieue</c:v>
                </c:pt>
                <c:pt idx="8">
                  <c:v>Augmentation du nombre de créateurs</c:v>
                </c:pt>
                <c:pt idx="9">
                  <c:v>Aide aux chômeurs créateurs ou  repreneurs d'entreprise (Accre) </c:v>
                </c:pt>
                <c:pt idx="10">
                  <c:v>Accompagnement créateurs -repreneurs / jeunes entrepreneurs</c:v>
                </c:pt>
              </c:strCache>
            </c:strRef>
          </c:cat>
          <c:val>
            <c:numRef>
              <c:f>Feuil1!$B$2:$B$12</c:f>
              <c:numCache>
                <c:formatCode>0%</c:formatCode>
                <c:ptCount val="11"/>
                <c:pt idx="0">
                  <c:v>0.73</c:v>
                </c:pt>
                <c:pt idx="1">
                  <c:v>0.54824951217797668</c:v>
                </c:pt>
                <c:pt idx="2">
                  <c:v>0.61153334874824972</c:v>
                </c:pt>
                <c:pt idx="3">
                  <c:v>0.54875200664010892</c:v>
                </c:pt>
                <c:pt idx="4">
                  <c:v>0.52</c:v>
                </c:pt>
                <c:pt idx="5">
                  <c:v>0.63733935102541683</c:v>
                </c:pt>
                <c:pt idx="6">
                  <c:v>0.59633368913327778</c:v>
                </c:pt>
                <c:pt idx="7">
                  <c:v>0.52944695378771356</c:v>
                </c:pt>
                <c:pt idx="8">
                  <c:v>0.62438109279579024</c:v>
                </c:pt>
                <c:pt idx="9">
                  <c:v>0.71223617743512257</c:v>
                </c:pt>
                <c:pt idx="10">
                  <c:v>0.51403756879536389</c:v>
                </c:pt>
              </c:numCache>
            </c:numRef>
          </c:val>
          <c:extLst>
            <c:ext xmlns:c16="http://schemas.microsoft.com/office/drawing/2014/chart" uri="{C3380CC4-5D6E-409C-BE32-E72D297353CC}">
              <c16:uniqueId val="{00000000-7083-4C09-889D-4C4003FE2AB0}"/>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Répartition</a:t>
            </a:r>
            <a:r>
              <a:rPr lang="fr-FR" sz="1200" b="1" baseline="0" dirty="0"/>
              <a:t> 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56709811715447211"/>
          <c:y val="0.1749807154341583"/>
          <c:w val="0.25476699636909977"/>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Structure d'Insertion par l'Activité Économique (S.I.A.E.)</c:v>
                </c:pt>
                <c:pt idx="1">
                  <c:v>Autre types de services à destination des demandeurs d’emploi et des entreprises</c:v>
                </c:pt>
                <c:pt idx="2">
                  <c:v>Mouv'Emploi, les voies de l'emploi </c:v>
                </c:pt>
                <c:pt idx="3">
                  <c:v>CLES BTP 2019-2020 </c:v>
                </c:pt>
                <c:pt idx="4">
                  <c:v>Action Handicap</c:v>
                </c:pt>
              </c:strCache>
            </c:strRef>
          </c:cat>
          <c:val>
            <c:numRef>
              <c:f>Feuil1!$B$2:$B$6</c:f>
              <c:numCache>
                <c:formatCode>0%</c:formatCode>
                <c:ptCount val="5"/>
                <c:pt idx="0">
                  <c:v>0.33880132416085534</c:v>
                </c:pt>
                <c:pt idx="1">
                  <c:v>0.26803677839467777</c:v>
                </c:pt>
                <c:pt idx="2">
                  <c:v>0.20813951961456253</c:v>
                </c:pt>
                <c:pt idx="3">
                  <c:v>9.789798354569014E-2</c:v>
                </c:pt>
                <c:pt idx="4">
                  <c:v>8.7124394284214104E-2</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a:t>
            </a:r>
            <a:r>
              <a:rPr lang="fr-FR" sz="1200" b="1" baseline="0" dirty="0"/>
              <a:t>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40665682111571594"/>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Structure d'Insertion par l'Activité Économique (S.I.A.E.)</c:v>
                </c:pt>
                <c:pt idx="1">
                  <c:v>Autre types de services à destination des demandeurs d’emploi et des entreprises</c:v>
                </c:pt>
                <c:pt idx="2">
                  <c:v>Mouv'Emploi, les voies de l'emploi </c:v>
                </c:pt>
                <c:pt idx="3">
                  <c:v>CLES BTP 2019-2020 </c:v>
                </c:pt>
                <c:pt idx="4">
                  <c:v>Action Handicap</c:v>
                </c:pt>
              </c:strCache>
            </c:strRef>
          </c:cat>
          <c:val>
            <c:numRef>
              <c:f>Feuil1!$B$2:$B$6</c:f>
              <c:numCache>
                <c:formatCode>0%</c:formatCode>
                <c:ptCount val="5"/>
                <c:pt idx="0">
                  <c:v>0.67503848139468237</c:v>
                </c:pt>
                <c:pt idx="1">
                  <c:v>0.47593895260181862</c:v>
                </c:pt>
                <c:pt idx="2">
                  <c:v>0.55513248512965363</c:v>
                </c:pt>
                <c:pt idx="3">
                  <c:v>0.68578519751722766</c:v>
                </c:pt>
                <c:pt idx="4">
                  <c:v>0.38528476304312076</c:v>
                </c:pt>
              </c:numCache>
            </c:numRef>
          </c:val>
          <c:extLst>
            <c:ext xmlns:c16="http://schemas.microsoft.com/office/drawing/2014/chart" uri="{C3380CC4-5D6E-409C-BE32-E72D297353CC}">
              <c16:uniqueId val="{00000000-7083-4C09-889D-4C4003FE2AB0}"/>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Répartition</a:t>
            </a:r>
            <a:r>
              <a:rPr lang="fr-FR" sz="1200" b="1" baseline="0" dirty="0"/>
              <a:t> 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56709811715447211"/>
          <c:y val="0.1749807154341583"/>
          <c:w val="0.31837027473697865"/>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Lutte contre le décrochage  scolaire</c:v>
                </c:pt>
                <c:pt idx="1">
                  <c:v>Accompagner les jeunes des QPV </c:v>
                </c:pt>
                <c:pt idx="2">
                  <c:v>Lutte contre le décrochage  scolaire (jeunes en situation d'handicap)</c:v>
                </c:pt>
                <c:pt idx="3">
                  <c:v> Autres</c:v>
                </c:pt>
              </c:strCache>
            </c:strRef>
          </c:cat>
          <c:val>
            <c:numRef>
              <c:f>Feuil1!$B$2:$B$5</c:f>
              <c:numCache>
                <c:formatCode>0%</c:formatCode>
                <c:ptCount val="4"/>
                <c:pt idx="0">
                  <c:v>0.78242779876256996</c:v>
                </c:pt>
                <c:pt idx="1">
                  <c:v>7.0365559011836998E-2</c:v>
                </c:pt>
                <c:pt idx="2">
                  <c:v>1.369821483709701E-2</c:v>
                </c:pt>
                <c:pt idx="3">
                  <c:v>0.13350842738849605</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a:t>
            </a:r>
            <a:r>
              <a:rPr lang="fr-FR" sz="1200" b="1" baseline="0" dirty="0"/>
              <a:t>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31837027473697865"/>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Lutte contre le décrochage  scolaire</c:v>
                </c:pt>
                <c:pt idx="1">
                  <c:v>Accompagner les jeunes des QPV </c:v>
                </c:pt>
                <c:pt idx="2">
                  <c:v>Lutte contre le décrochage  scolaire (jeunes en situation d'handicap)</c:v>
                </c:pt>
                <c:pt idx="3">
                  <c:v> Autres</c:v>
                </c:pt>
              </c:strCache>
            </c:strRef>
          </c:cat>
          <c:val>
            <c:numRef>
              <c:f>Feuil1!$B$2:$B$5</c:f>
              <c:numCache>
                <c:formatCode>0%</c:formatCode>
                <c:ptCount val="4"/>
                <c:pt idx="0">
                  <c:v>0.21</c:v>
                </c:pt>
                <c:pt idx="1">
                  <c:v>0.24760549317264857</c:v>
                </c:pt>
                <c:pt idx="2">
                  <c:v>0.21705011068572186</c:v>
                </c:pt>
                <c:pt idx="3">
                  <c:v>0.23</c:v>
                </c:pt>
              </c:numCache>
            </c:numRef>
          </c:val>
          <c:extLst>
            <c:ext xmlns:c16="http://schemas.microsoft.com/office/drawing/2014/chart" uri="{C3380CC4-5D6E-409C-BE32-E72D297353CC}">
              <c16:uniqueId val="{00000000-7083-4C09-889D-4C4003FE2AB0}"/>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43655458000603"/>
          <c:y val="3.9092278813231615E-2"/>
          <c:w val="0.771563445419994"/>
          <c:h val="0.8713130122734406"/>
        </c:manualLayout>
      </c:layout>
      <c:barChart>
        <c:barDir val="bar"/>
        <c:grouping val="clustered"/>
        <c:varyColors val="0"/>
        <c:ser>
          <c:idx val="0"/>
          <c:order val="0"/>
          <c:tx>
            <c:strRef>
              <c:f>Feuil1!$B$1</c:f>
              <c:strCache>
                <c:ptCount val="1"/>
                <c:pt idx="0">
                  <c:v>Colonne1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9.1</c:v>
                </c:pt>
                <c:pt idx="1">
                  <c:v>8.1</c:v>
                </c:pt>
                <c:pt idx="2">
                  <c:v>8.5</c:v>
                </c:pt>
                <c:pt idx="3">
                  <c:v>8.3</c:v>
                </c:pt>
                <c:pt idx="4">
                  <c:v>10.1</c:v>
                </c:pt>
                <c:pt idx="5">
                  <c:v>13.1</c:v>
                </c:pt>
              </c:strCache>
            </c:strRef>
          </c:cat>
          <c:val>
            <c:numRef>
              <c:f>Feuil1!$B$2:$B$7</c:f>
              <c:numCache>
                <c:formatCode>0%</c:formatCode>
                <c:ptCount val="6"/>
                <c:pt idx="0">
                  <c:v>0.72</c:v>
                </c:pt>
                <c:pt idx="1">
                  <c:v>0.11</c:v>
                </c:pt>
                <c:pt idx="2">
                  <c:v>0.06</c:v>
                </c:pt>
                <c:pt idx="3">
                  <c:v>0.02</c:v>
                </c:pt>
                <c:pt idx="4">
                  <c:v>0.02</c:v>
                </c:pt>
                <c:pt idx="5">
                  <c:v>7.0000000000000007E-2</c:v>
                </c:pt>
              </c:numCache>
            </c:numRef>
          </c:val>
          <c:extLst>
            <c:ext xmlns:c16="http://schemas.microsoft.com/office/drawing/2014/chart" uri="{C3380CC4-5D6E-409C-BE32-E72D297353CC}">
              <c16:uniqueId val="{00000000-0D44-4916-832B-893AD489BBE5}"/>
            </c:ext>
          </c:extLst>
        </c:ser>
        <c:dLbls>
          <c:showLegendKey val="0"/>
          <c:showVal val="0"/>
          <c:showCatName val="0"/>
          <c:showSerName val="0"/>
          <c:showPercent val="0"/>
          <c:showBubbleSize val="0"/>
        </c:dLbls>
        <c:gapWidth val="56"/>
        <c:axId val="1846906032"/>
        <c:axId val="388474704"/>
      </c:barChart>
      <c:catAx>
        <c:axId val="184690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88474704"/>
        <c:crosses val="autoZero"/>
        <c:auto val="1"/>
        <c:lblAlgn val="ctr"/>
        <c:lblOffset val="100"/>
        <c:noMultiLvlLbl val="0"/>
      </c:catAx>
      <c:valAx>
        <c:axId val="388474704"/>
        <c:scaling>
          <c:orientation val="minMax"/>
        </c:scaling>
        <c:delete val="1"/>
        <c:axPos val="b"/>
        <c:numFmt formatCode="0%" sourceLinked="1"/>
        <c:majorTickMark val="none"/>
        <c:minorTickMark val="none"/>
        <c:tickLblPos val="nextTo"/>
        <c:crossAx val="18469060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de</a:t>
            </a:r>
            <a:r>
              <a:rPr lang="fr-FR" sz="1200" b="1" baseline="0" dirty="0"/>
              <a:t> sorties</a:t>
            </a:r>
            <a:r>
              <a:rPr lang="fr-FR" sz="1200" b="1" dirty="0"/>
              <a:t> </a:t>
            </a:r>
            <a:r>
              <a:rPr lang="fr-FR" sz="1200" b="1" baseline="0" dirty="0"/>
              <a:t>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31837027473697865"/>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Lutte contre le décrochage  scolaire</c:v>
                </c:pt>
                <c:pt idx="1">
                  <c:v>Accompagner les jeunes des QPV </c:v>
                </c:pt>
                <c:pt idx="2">
                  <c:v>Lutte contre le décrochage  scolaire (jeunes en situation d'handicap)</c:v>
                </c:pt>
                <c:pt idx="3">
                  <c:v> Autres</c:v>
                </c:pt>
              </c:strCache>
            </c:strRef>
          </c:cat>
          <c:val>
            <c:numRef>
              <c:f>Feuil1!$B$2:$B$5</c:f>
              <c:numCache>
                <c:formatCode>0%</c:formatCode>
                <c:ptCount val="4"/>
                <c:pt idx="0">
                  <c:v>0.67</c:v>
                </c:pt>
                <c:pt idx="1">
                  <c:v>0.76</c:v>
                </c:pt>
                <c:pt idx="2">
                  <c:v>0.72</c:v>
                </c:pt>
                <c:pt idx="3">
                  <c:v>0.61</c:v>
                </c:pt>
              </c:numCache>
            </c:numRef>
          </c:val>
          <c:extLst>
            <c:ext xmlns:c16="http://schemas.microsoft.com/office/drawing/2014/chart" uri="{C3380CC4-5D6E-409C-BE32-E72D297353CC}">
              <c16:uniqueId val="{00000000-750A-4DA1-A8A3-7B010EF55635}"/>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Répartition</a:t>
            </a:r>
            <a:r>
              <a:rPr lang="fr-FR" sz="1200" b="1" baseline="0" dirty="0"/>
              <a:t> 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56709811715447211"/>
          <c:y val="0.1749807154341583"/>
          <c:w val="0.31837027473697865"/>
          <c:h val="0.73059461519159097"/>
        </c:manualLayout>
      </c:layout>
      <c:barChart>
        <c:barDir val="bar"/>
        <c:grouping val="clustered"/>
        <c:varyColors val="0"/>
        <c:ser>
          <c:idx val="0"/>
          <c:order val="0"/>
          <c:tx>
            <c:strRef>
              <c:f>Feuil1!$B$1</c:f>
              <c:strCache>
                <c:ptCount val="1"/>
                <c:pt idx="0">
                  <c:v>Série 1</c:v>
                </c:pt>
              </c:strCache>
            </c:strRef>
          </c:tx>
          <c:spPr>
            <a:solidFill>
              <a:srgbClr val="96E4E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AIJ</c:v>
                </c:pt>
                <c:pt idx="1">
                  <c:v>Parcours d'accompagnement </c:v>
                </c:pt>
                <c:pt idx="2">
                  <c:v>Autre</c:v>
                </c:pt>
              </c:strCache>
            </c:strRef>
          </c:cat>
          <c:val>
            <c:numRef>
              <c:f>Feuil1!$B$2:$B$4</c:f>
              <c:numCache>
                <c:formatCode>0%</c:formatCode>
                <c:ptCount val="3"/>
                <c:pt idx="0">
                  <c:v>0.6134028178398736</c:v>
                </c:pt>
                <c:pt idx="1">
                  <c:v>0.34253355431117727</c:v>
                </c:pt>
                <c:pt idx="2">
                  <c:v>4.4063627848949093E-2</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a:t>
            </a:r>
            <a:r>
              <a:rPr lang="fr-FR" sz="1200" b="1" baseline="0" dirty="0"/>
              <a:t>par dispositif</a:t>
            </a:r>
            <a:endParaRPr lang="fr-FR" sz="12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41133513012684508"/>
          <c:y val="0.20448842461361166"/>
          <c:w val="0.27935982902044854"/>
          <c:h val="0.73059461519159097"/>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AIJ</c:v>
                </c:pt>
                <c:pt idx="1">
                  <c:v>Parcours d'accompagnement </c:v>
                </c:pt>
                <c:pt idx="2">
                  <c:v>Autre</c:v>
                </c:pt>
              </c:strCache>
            </c:strRef>
          </c:cat>
          <c:val>
            <c:numRef>
              <c:f>Feuil1!$B$2:$B$4</c:f>
              <c:numCache>
                <c:formatCode>0%</c:formatCode>
                <c:ptCount val="3"/>
                <c:pt idx="0">
                  <c:v>0.54536605477522271</c:v>
                </c:pt>
                <c:pt idx="1">
                  <c:v>0.38617382667855726</c:v>
                </c:pt>
                <c:pt idx="2">
                  <c:v>0.45274890302883442</c:v>
                </c:pt>
              </c:numCache>
            </c:numRef>
          </c:val>
          <c:extLst>
            <c:ext xmlns:c16="http://schemas.microsoft.com/office/drawing/2014/chart" uri="{C3380CC4-5D6E-409C-BE32-E72D297353CC}">
              <c16:uniqueId val="{00000000-7083-4C09-889D-4C4003FE2AB0}"/>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Situation à 6 mois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2.5911853328152198E-2"/>
          <c:y val="0.21365076078924422"/>
          <c:w val="0.94817629334369558"/>
          <c:h val="0.34167621911887364"/>
        </c:manualLayout>
      </c:layout>
      <c:barChart>
        <c:barDir val="col"/>
        <c:grouping val="clustered"/>
        <c:varyColors val="0"/>
        <c:ser>
          <c:idx val="0"/>
          <c:order val="0"/>
          <c:tx>
            <c:strRef>
              <c:f>Feuil1!$B$1</c:f>
              <c:strCache>
                <c:ptCount val="1"/>
                <c:pt idx="0">
                  <c:v>situation à 6 mois</c:v>
                </c:pt>
              </c:strCache>
            </c:strRef>
          </c:tx>
          <c:spPr>
            <a:solidFill>
              <a:srgbClr val="C3E383"/>
            </a:solidFill>
            <a:ln>
              <a:noFill/>
            </a:ln>
            <a:effectLst/>
          </c:spPr>
          <c:invertIfNegative val="0"/>
          <c:dPt>
            <c:idx val="0"/>
            <c:invertIfNegative val="0"/>
            <c:bubble3D val="0"/>
            <c:spPr>
              <a:solidFill>
                <a:srgbClr val="C3E383"/>
              </a:solidFill>
              <a:ln>
                <a:noFill/>
              </a:ln>
              <a:effectLst/>
            </c:spPr>
            <c:extLst>
              <c:ext xmlns:c16="http://schemas.microsoft.com/office/drawing/2014/chart" uri="{C3380CC4-5D6E-409C-BE32-E72D297353CC}">
                <c16:uniqueId val="{00000001-FBF8-4CF3-94F4-5E011616F9B9}"/>
              </c:ext>
            </c:extLst>
          </c:dPt>
          <c:dPt>
            <c:idx val="1"/>
            <c:invertIfNegative val="0"/>
            <c:bubble3D val="0"/>
            <c:spPr>
              <a:solidFill>
                <a:srgbClr val="C3E383"/>
              </a:solidFill>
              <a:ln>
                <a:noFill/>
              </a:ln>
              <a:effectLst/>
            </c:spPr>
            <c:extLst>
              <c:ext xmlns:c16="http://schemas.microsoft.com/office/drawing/2014/chart" uri="{C3380CC4-5D6E-409C-BE32-E72D297353CC}">
                <c16:uniqueId val="{00000003-FBF8-4CF3-94F4-5E011616F9B9}"/>
              </c:ext>
            </c:extLst>
          </c:dPt>
          <c:dPt>
            <c:idx val="2"/>
            <c:invertIfNegative val="0"/>
            <c:bubble3D val="0"/>
            <c:spPr>
              <a:solidFill>
                <a:srgbClr val="C3E383"/>
              </a:solidFill>
              <a:ln>
                <a:noFill/>
              </a:ln>
              <a:effectLst/>
            </c:spPr>
            <c:extLst>
              <c:ext xmlns:c16="http://schemas.microsoft.com/office/drawing/2014/chart" uri="{C3380CC4-5D6E-409C-BE32-E72D297353CC}">
                <c16:uniqueId val="{00000005-FBF8-4CF3-94F4-5E011616F9B9}"/>
              </c:ext>
            </c:extLst>
          </c:dPt>
          <c:dPt>
            <c:idx val="3"/>
            <c:invertIfNegative val="0"/>
            <c:bubble3D val="0"/>
            <c:spPr>
              <a:solidFill>
                <a:srgbClr val="C3E383"/>
              </a:solidFill>
              <a:ln>
                <a:noFill/>
              </a:ln>
              <a:effectLst/>
            </c:spPr>
            <c:extLst>
              <c:ext xmlns:c16="http://schemas.microsoft.com/office/drawing/2014/chart" uri="{C3380CC4-5D6E-409C-BE32-E72D297353CC}">
                <c16:uniqueId val="{00000007-FBF8-4CF3-94F4-5E011616F9B9}"/>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En emploi</c:v>
                </c:pt>
                <c:pt idx="1">
                  <c:v>En formation, reprise d'étude, stage</c:v>
                </c:pt>
                <c:pt idx="2">
                  <c:v>En recherche d'emploi</c:v>
                </c:pt>
                <c:pt idx="3">
                  <c:v>Inactif</c:v>
                </c:pt>
              </c:strCache>
            </c:strRef>
          </c:cat>
          <c:val>
            <c:numRef>
              <c:f>Feuil1!$B$2:$B$5</c:f>
              <c:numCache>
                <c:formatCode>0%</c:formatCode>
                <c:ptCount val="4"/>
                <c:pt idx="0">
                  <c:v>0.42</c:v>
                </c:pt>
                <c:pt idx="1">
                  <c:v>0.08</c:v>
                </c:pt>
                <c:pt idx="2">
                  <c:v>0.41</c:v>
                </c:pt>
                <c:pt idx="3">
                  <c:v>0.1</c:v>
                </c:pt>
              </c:numCache>
            </c:numRef>
          </c:val>
          <c:extLst>
            <c:ext xmlns:c16="http://schemas.microsoft.com/office/drawing/2014/chart" uri="{C3380CC4-5D6E-409C-BE32-E72D297353CC}">
              <c16:uniqueId val="{00000008-FBF8-4CF3-94F4-5E011616F9B9}"/>
            </c:ext>
          </c:extLst>
        </c:ser>
        <c:ser>
          <c:idx val="1"/>
          <c:order val="1"/>
          <c:tx>
            <c:strRef>
              <c:f>Feuil1!$C$1</c:f>
              <c:strCache>
                <c:ptCount val="1"/>
                <c:pt idx="0">
                  <c:v>Colonne1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En emploi</c:v>
                </c:pt>
                <c:pt idx="1">
                  <c:v>En formation, reprise d'étude, stage</c:v>
                </c:pt>
                <c:pt idx="2">
                  <c:v>En recherche d'emploi</c:v>
                </c:pt>
                <c:pt idx="3">
                  <c:v>Inactif</c:v>
                </c:pt>
              </c:strCache>
            </c:strRef>
          </c:cat>
          <c:val>
            <c:numRef>
              <c:f>Feuil1!$C$2:$C$5</c:f>
            </c:numRef>
          </c:val>
          <c:extLst>
            <c:ext xmlns:c16="http://schemas.microsoft.com/office/drawing/2014/chart" uri="{C3380CC4-5D6E-409C-BE32-E72D297353CC}">
              <c16:uniqueId val="{00000008-F960-4C91-A5B6-EE8B1CAD525A}"/>
            </c:ext>
          </c:extLst>
        </c:ser>
        <c:dLbls>
          <c:showLegendKey val="0"/>
          <c:showVal val="0"/>
          <c:showCatName val="0"/>
          <c:showSerName val="0"/>
          <c:showPercent val="0"/>
          <c:showBubbleSize val="0"/>
        </c:dLbls>
        <c:gapWidth val="100"/>
        <c:axId val="355478960"/>
        <c:axId val="355480272"/>
      </c:barChart>
      <c:catAx>
        <c:axId val="35547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355480272"/>
        <c:crosses val="autoZero"/>
        <c:auto val="1"/>
        <c:lblAlgn val="ctr"/>
        <c:lblOffset val="100"/>
        <c:noMultiLvlLbl val="0"/>
      </c:catAx>
      <c:valAx>
        <c:axId val="355480272"/>
        <c:scaling>
          <c:orientation val="minMax"/>
        </c:scaling>
        <c:delete val="1"/>
        <c:axPos val="l"/>
        <c:numFmt formatCode="0%" sourceLinked="1"/>
        <c:majorTickMark val="none"/>
        <c:minorTickMark val="none"/>
        <c:tickLblPos val="nextTo"/>
        <c:crossAx val="35547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Taux d’amélioration de la situation de travail par PI</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manualLayout>
          <c:layoutTarget val="inner"/>
          <c:xMode val="edge"/>
          <c:yMode val="edge"/>
          <c:x val="0.18320862444910324"/>
          <c:y val="0.25090715372907152"/>
          <c:w val="0.3525886371370594"/>
          <c:h val="0.69593455098934554"/>
        </c:manualLayout>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8.1</c:v>
                </c:pt>
                <c:pt idx="1">
                  <c:v>8.3</c:v>
                </c:pt>
                <c:pt idx="2">
                  <c:v>8.5</c:v>
                </c:pt>
                <c:pt idx="3">
                  <c:v>8.7</c:v>
                </c:pt>
                <c:pt idx="4">
                  <c:v>9.1</c:v>
                </c:pt>
                <c:pt idx="5">
                  <c:v>13.1</c:v>
                </c:pt>
              </c:strCache>
            </c:strRef>
          </c:cat>
          <c:val>
            <c:numRef>
              <c:f>Feuil1!$B$2:$B$7</c:f>
              <c:numCache>
                <c:formatCode>0%</c:formatCode>
                <c:ptCount val="6"/>
                <c:pt idx="0">
                  <c:v>0.35</c:v>
                </c:pt>
                <c:pt idx="1">
                  <c:v>0.37</c:v>
                </c:pt>
                <c:pt idx="2">
                  <c:v>0.33</c:v>
                </c:pt>
                <c:pt idx="3">
                  <c:v>0.42</c:v>
                </c:pt>
                <c:pt idx="4">
                  <c:v>0.28000000000000003</c:v>
                </c:pt>
                <c:pt idx="5">
                  <c:v>0.39</c:v>
                </c:pt>
              </c:numCache>
            </c:numRef>
          </c:val>
          <c:extLst>
            <c:ext xmlns:c16="http://schemas.microsoft.com/office/drawing/2014/chart" uri="{C3380CC4-5D6E-409C-BE32-E72D297353CC}">
              <c16:uniqueId val="{00000000-AB96-4C54-BE7D-C84DCEDB276E}"/>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dirty="0"/>
              <a:t>Taux d’insertion par PI</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8.1</c:v>
                </c:pt>
                <c:pt idx="1">
                  <c:v>8.3</c:v>
                </c:pt>
                <c:pt idx="2">
                  <c:v>8.5</c:v>
                </c:pt>
                <c:pt idx="3">
                  <c:v>8.7</c:v>
                </c:pt>
                <c:pt idx="4">
                  <c:v>9.1</c:v>
                </c:pt>
                <c:pt idx="5">
                  <c:v>10.1</c:v>
                </c:pt>
                <c:pt idx="6">
                  <c:v>13.1</c:v>
                </c:pt>
              </c:strCache>
            </c:strRef>
          </c:cat>
          <c:val>
            <c:numRef>
              <c:f>Feuil1!$B$2:$B$8</c:f>
              <c:numCache>
                <c:formatCode>0%</c:formatCode>
                <c:ptCount val="7"/>
                <c:pt idx="0">
                  <c:v>0.55000000000000004</c:v>
                </c:pt>
                <c:pt idx="1">
                  <c:v>0.57999999999999996</c:v>
                </c:pt>
                <c:pt idx="2">
                  <c:v>0.51</c:v>
                </c:pt>
                <c:pt idx="3">
                  <c:v>0.55000000000000004</c:v>
                </c:pt>
                <c:pt idx="4">
                  <c:v>0.38</c:v>
                </c:pt>
                <c:pt idx="5">
                  <c:v>0.21</c:v>
                </c:pt>
                <c:pt idx="6">
                  <c:v>0.49</c:v>
                </c:pt>
              </c:numCache>
            </c:numRef>
          </c:val>
          <c:extLst>
            <c:ext xmlns:c16="http://schemas.microsoft.com/office/drawing/2014/chart" uri="{C3380CC4-5D6E-409C-BE32-E72D297353CC}">
              <c16:uniqueId val="{00000000-A1DD-4071-87E0-EA17FBB8ACE3}"/>
            </c:ext>
          </c:extLst>
        </c:ser>
        <c:dLbls>
          <c:showLegendKey val="0"/>
          <c:showVal val="0"/>
          <c:showCatName val="0"/>
          <c:showSerName val="0"/>
          <c:showPercent val="0"/>
          <c:showBubbleSize val="0"/>
        </c:dLbls>
        <c:gapWidth val="80"/>
        <c:axId val="814694928"/>
        <c:axId val="814703456"/>
      </c:barChart>
      <c:catAx>
        <c:axId val="81469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scaling>
        <c:delete val="1"/>
        <c:axPos val="t"/>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Feuil1!$B$1</c:f>
              <c:strCache>
                <c:ptCount val="1"/>
                <c:pt idx="0">
                  <c:v>En emploi</c:v>
                </c:pt>
              </c:strCache>
            </c:strRef>
          </c:tx>
          <c:spPr>
            <a:solidFill>
              <a:srgbClr val="C3E38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À l'entrée</c:v>
                </c:pt>
                <c:pt idx="1">
                  <c:v>À la sortie</c:v>
                </c:pt>
                <c:pt idx="2">
                  <c:v>À 6 mois</c:v>
                </c:pt>
                <c:pt idx="3">
                  <c:v>Au moment de l'enquête (soit environ 1 an)</c:v>
                </c:pt>
              </c:strCache>
            </c:strRef>
          </c:cat>
          <c:val>
            <c:numRef>
              <c:f>Feuil1!$B$2:$B$5</c:f>
              <c:numCache>
                <c:formatCode>0%</c:formatCode>
                <c:ptCount val="4"/>
                <c:pt idx="0">
                  <c:v>0.24</c:v>
                </c:pt>
                <c:pt idx="1">
                  <c:v>0.34</c:v>
                </c:pt>
                <c:pt idx="2">
                  <c:v>0.46</c:v>
                </c:pt>
                <c:pt idx="3">
                  <c:v>0.46</c:v>
                </c:pt>
              </c:numCache>
            </c:numRef>
          </c:val>
          <c:extLst>
            <c:ext xmlns:c16="http://schemas.microsoft.com/office/drawing/2014/chart" uri="{C3380CC4-5D6E-409C-BE32-E72D297353CC}">
              <c16:uniqueId val="{00000000-5908-4DEE-BC47-4460FFE43E1D}"/>
            </c:ext>
          </c:extLst>
        </c:ser>
        <c:ser>
          <c:idx val="1"/>
          <c:order val="1"/>
          <c:tx>
            <c:strRef>
              <c:f>Feuil1!$C$1</c:f>
              <c:strCache>
                <c:ptCount val="1"/>
                <c:pt idx="0">
                  <c:v>En formation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À l'entrée</c:v>
                </c:pt>
                <c:pt idx="1">
                  <c:v>À la sortie</c:v>
                </c:pt>
                <c:pt idx="2">
                  <c:v>À 6 mois</c:v>
                </c:pt>
                <c:pt idx="3">
                  <c:v>Au moment de l'enquête (soit environ 1 an)</c:v>
                </c:pt>
              </c:strCache>
            </c:strRef>
          </c:cat>
          <c:val>
            <c:numRef>
              <c:f>Feuil1!$C$2:$C$5</c:f>
              <c:numCache>
                <c:formatCode>0%</c:formatCode>
                <c:ptCount val="4"/>
                <c:pt idx="1">
                  <c:v>0.08</c:v>
                </c:pt>
                <c:pt idx="2">
                  <c:v>7.0000000000000007E-2</c:v>
                </c:pt>
                <c:pt idx="3">
                  <c:v>0.05</c:v>
                </c:pt>
              </c:numCache>
            </c:numRef>
          </c:val>
          <c:extLst>
            <c:ext xmlns:c16="http://schemas.microsoft.com/office/drawing/2014/chart" uri="{C3380CC4-5D6E-409C-BE32-E72D297353CC}">
              <c16:uniqueId val="{00000001-5908-4DEE-BC47-4460FFE43E1D}"/>
            </c:ext>
          </c:extLst>
        </c:ser>
        <c:ser>
          <c:idx val="2"/>
          <c:order val="2"/>
          <c:tx>
            <c:strRef>
              <c:f>Feuil1!$D$1</c:f>
              <c:strCache>
                <c:ptCount val="1"/>
                <c:pt idx="0">
                  <c:v>Chômeur</c:v>
                </c:pt>
              </c:strCache>
            </c:strRef>
          </c:tx>
          <c:spPr>
            <a:solidFill>
              <a:srgbClr val="F15151">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À l'entrée</c:v>
                </c:pt>
                <c:pt idx="1">
                  <c:v>À la sortie</c:v>
                </c:pt>
                <c:pt idx="2">
                  <c:v>À 6 mois</c:v>
                </c:pt>
                <c:pt idx="3">
                  <c:v>Au moment de l'enquête (soit environ 1 an)</c:v>
                </c:pt>
              </c:strCache>
            </c:strRef>
          </c:cat>
          <c:val>
            <c:numRef>
              <c:f>Feuil1!$D$2:$D$5</c:f>
              <c:numCache>
                <c:formatCode>0%</c:formatCode>
                <c:ptCount val="4"/>
                <c:pt idx="0">
                  <c:v>0.54</c:v>
                </c:pt>
                <c:pt idx="1">
                  <c:v>0.48</c:v>
                </c:pt>
                <c:pt idx="2">
                  <c:v>0.38</c:v>
                </c:pt>
                <c:pt idx="3">
                  <c:v>0.38</c:v>
                </c:pt>
              </c:numCache>
            </c:numRef>
          </c:val>
          <c:extLst>
            <c:ext xmlns:c16="http://schemas.microsoft.com/office/drawing/2014/chart" uri="{C3380CC4-5D6E-409C-BE32-E72D297353CC}">
              <c16:uniqueId val="{00000002-5908-4DEE-BC47-4460FFE43E1D}"/>
            </c:ext>
          </c:extLst>
        </c:ser>
        <c:ser>
          <c:idx val="3"/>
          <c:order val="3"/>
          <c:tx>
            <c:strRef>
              <c:f>Feuil1!$E$1</c:f>
              <c:strCache>
                <c:ptCount val="1"/>
                <c:pt idx="0">
                  <c:v>Inactif</c:v>
                </c:pt>
              </c:strCache>
            </c:strRef>
          </c:tx>
          <c:spPr>
            <a:solidFill>
              <a:srgbClr val="464D50">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À l'entrée</c:v>
                </c:pt>
                <c:pt idx="1">
                  <c:v>À la sortie</c:v>
                </c:pt>
                <c:pt idx="2">
                  <c:v>À 6 mois</c:v>
                </c:pt>
                <c:pt idx="3">
                  <c:v>Au moment de l'enquête (soit environ 1 an)</c:v>
                </c:pt>
              </c:strCache>
            </c:strRef>
          </c:cat>
          <c:val>
            <c:numRef>
              <c:f>Feuil1!$E$2:$E$5</c:f>
              <c:numCache>
                <c:formatCode>0%</c:formatCode>
                <c:ptCount val="4"/>
                <c:pt idx="0">
                  <c:v>0.22</c:v>
                </c:pt>
                <c:pt idx="1">
                  <c:v>0.1</c:v>
                </c:pt>
                <c:pt idx="2">
                  <c:v>0.09</c:v>
                </c:pt>
                <c:pt idx="3">
                  <c:v>0.11</c:v>
                </c:pt>
              </c:numCache>
            </c:numRef>
          </c:val>
          <c:extLst>
            <c:ext xmlns:c16="http://schemas.microsoft.com/office/drawing/2014/chart" uri="{C3380CC4-5D6E-409C-BE32-E72D297353CC}">
              <c16:uniqueId val="{00000003-5908-4DEE-BC47-4460FFE43E1D}"/>
            </c:ext>
          </c:extLst>
        </c:ser>
        <c:dLbls>
          <c:showLegendKey val="0"/>
          <c:showVal val="0"/>
          <c:showCatName val="0"/>
          <c:showSerName val="0"/>
          <c:showPercent val="0"/>
          <c:showBubbleSize val="0"/>
        </c:dLbls>
        <c:gapWidth val="150"/>
        <c:overlap val="100"/>
        <c:axId val="669249952"/>
        <c:axId val="669250280"/>
      </c:barChart>
      <c:catAx>
        <c:axId val="66924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669250280"/>
        <c:crosses val="autoZero"/>
        <c:auto val="1"/>
        <c:lblAlgn val="ctr"/>
        <c:lblOffset val="100"/>
        <c:noMultiLvlLbl val="0"/>
      </c:catAx>
      <c:valAx>
        <c:axId val="669250280"/>
        <c:scaling>
          <c:orientation val="minMax"/>
        </c:scaling>
        <c:delete val="1"/>
        <c:axPos val="l"/>
        <c:numFmt formatCode="0%" sourceLinked="1"/>
        <c:majorTickMark val="none"/>
        <c:minorTickMark val="none"/>
        <c:tickLblPos val="nextTo"/>
        <c:crossAx val="669249952"/>
        <c:crosses val="autoZero"/>
        <c:crossBetween val="between"/>
      </c:valAx>
      <c:spPr>
        <a:noFill/>
        <a:ln>
          <a:noFill/>
        </a:ln>
        <a:effectLst/>
      </c:spPr>
    </c:plotArea>
    <c:legend>
      <c:legendPos val="r"/>
      <c:layout>
        <c:manualLayout>
          <c:xMode val="edge"/>
          <c:yMode val="edge"/>
          <c:x val="0.82097875165713252"/>
          <c:y val="0.24577871729788534"/>
          <c:w val="0.13823734876209509"/>
          <c:h val="0.299416486006208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r>
              <a:rPr lang="fr-FR" sz="1200" b="1"/>
              <a:t>GENRE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j-lt"/>
              <a:ea typeface="+mn-ea"/>
              <a:cs typeface="Segoe UI" panose="020B0502040204020203" pitchFamily="34" charset="0"/>
            </a:defRPr>
          </a:pPr>
          <a:endParaRPr lang="fr-FR"/>
        </a:p>
      </c:txPr>
    </c:title>
    <c:autoTitleDeleted val="0"/>
    <c:plotArea>
      <c:layout/>
      <c:barChart>
        <c:barDir val="bar"/>
        <c:grouping val="clustered"/>
        <c:varyColors val="0"/>
        <c:ser>
          <c:idx val="0"/>
          <c:order val="0"/>
          <c:tx>
            <c:strRef>
              <c:f>Feuil1!$B$1</c:f>
              <c:strCache>
                <c:ptCount val="1"/>
                <c:pt idx="0">
                  <c:v>Série 1</c:v>
                </c:pt>
              </c:strCache>
            </c:strRef>
          </c:tx>
          <c:spPr>
            <a:solidFill>
              <a:srgbClr val="C3E3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Segoe UI" panose="020B0502040204020203"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Hommes</c:v>
                </c:pt>
                <c:pt idx="1">
                  <c:v>Femmes</c:v>
                </c:pt>
              </c:strCache>
            </c:strRef>
          </c:cat>
          <c:val>
            <c:numRef>
              <c:f>Feuil1!$B$2:$B$3</c:f>
              <c:numCache>
                <c:formatCode>0%</c:formatCode>
                <c:ptCount val="2"/>
                <c:pt idx="0">
                  <c:v>0.42</c:v>
                </c:pt>
                <c:pt idx="1">
                  <c:v>0.41</c:v>
                </c:pt>
              </c:numCache>
            </c:numRef>
          </c:val>
          <c:extLst>
            <c:ext xmlns:c16="http://schemas.microsoft.com/office/drawing/2014/chart" uri="{C3380CC4-5D6E-409C-BE32-E72D297353CC}">
              <c16:uniqueId val="{00000000-F15B-4C5A-A9B7-383739122491}"/>
            </c:ext>
          </c:extLst>
        </c:ser>
        <c:dLbls>
          <c:dLblPos val="outEnd"/>
          <c:showLegendKey val="0"/>
          <c:showVal val="1"/>
          <c:showCatName val="0"/>
          <c:showSerName val="0"/>
          <c:showPercent val="0"/>
          <c:showBubbleSize val="0"/>
        </c:dLbls>
        <c:gapWidth val="80"/>
        <c:axId val="814694928"/>
        <c:axId val="814703456"/>
      </c:barChart>
      <c:catAx>
        <c:axId val="814694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fr-FR"/>
          </a:p>
        </c:txPr>
        <c:crossAx val="814703456"/>
        <c:crosses val="autoZero"/>
        <c:auto val="1"/>
        <c:lblAlgn val="ctr"/>
        <c:lblOffset val="100"/>
        <c:noMultiLvlLbl val="0"/>
      </c:catAx>
      <c:valAx>
        <c:axId val="814703456"/>
        <c:scaling>
          <c:orientation val="minMax"/>
          <c:min val="0"/>
        </c:scaling>
        <c:delete val="1"/>
        <c:axPos val="b"/>
        <c:numFmt formatCode="0%" sourceLinked="1"/>
        <c:majorTickMark val="out"/>
        <c:minorTickMark val="none"/>
        <c:tickLblPos val="nextTo"/>
        <c:crossAx val="81469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cs typeface="Segoe UI" panose="020B0502040204020203" pitchFamily="34"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F9A632-D6B4-47C1-8654-8F6516B97D2B}"/>
              </a:ext>
            </a:extLst>
          </p:cNvPr>
          <p:cNvSpPr>
            <a:spLocks noGrp="1"/>
          </p:cNvSpPr>
          <p:nvPr>
            <p:ph type="hdr" sz="quarter"/>
          </p:nvPr>
        </p:nvSpPr>
        <p:spPr>
          <a:xfrm>
            <a:off x="0" y="0"/>
            <a:ext cx="2945712" cy="498316"/>
          </a:xfrm>
          <a:prstGeom prst="rect">
            <a:avLst/>
          </a:prstGeom>
        </p:spPr>
        <p:txBody>
          <a:bodyPr vert="horz" lIns="91413" tIns="45706" rIns="91413" bIns="45706" rtlCol="0"/>
          <a:lstStyle>
            <a:lvl1pPr algn="l">
              <a:defRPr sz="1200"/>
            </a:lvl1pPr>
          </a:lstStyle>
          <a:p>
            <a:endParaRPr lang="en-GB"/>
          </a:p>
        </p:txBody>
      </p:sp>
      <p:sp>
        <p:nvSpPr>
          <p:cNvPr id="3" name="Date Placeholder 2">
            <a:extLst>
              <a:ext uri="{FF2B5EF4-FFF2-40B4-BE49-F238E27FC236}">
                <a16:creationId xmlns:a16="http://schemas.microsoft.com/office/drawing/2014/main" id="{5EBE41C2-8E23-49AA-8CA2-64677EB5E763}"/>
              </a:ext>
            </a:extLst>
          </p:cNvPr>
          <p:cNvSpPr>
            <a:spLocks noGrp="1"/>
          </p:cNvSpPr>
          <p:nvPr>
            <p:ph type="dt" sz="quarter" idx="1"/>
          </p:nvPr>
        </p:nvSpPr>
        <p:spPr>
          <a:xfrm>
            <a:off x="3850375" y="0"/>
            <a:ext cx="2945712" cy="498316"/>
          </a:xfrm>
          <a:prstGeom prst="rect">
            <a:avLst/>
          </a:prstGeom>
        </p:spPr>
        <p:txBody>
          <a:bodyPr vert="horz" lIns="91413" tIns="45706" rIns="91413" bIns="45706" rtlCol="0"/>
          <a:lstStyle>
            <a:lvl1pPr algn="r">
              <a:defRPr sz="1200"/>
            </a:lvl1pPr>
          </a:lstStyle>
          <a:p>
            <a:fld id="{5C8635BD-7EF2-4254-80B2-49B3255EE873}" type="datetimeFigureOut">
              <a:rPr lang="en-GB" smtClean="0"/>
              <a:t>21/03/2024</a:t>
            </a:fld>
            <a:endParaRPr lang="en-GB"/>
          </a:p>
        </p:txBody>
      </p:sp>
      <p:sp>
        <p:nvSpPr>
          <p:cNvPr id="4" name="Footer Placeholder 3">
            <a:extLst>
              <a:ext uri="{FF2B5EF4-FFF2-40B4-BE49-F238E27FC236}">
                <a16:creationId xmlns:a16="http://schemas.microsoft.com/office/drawing/2014/main" id="{E601C272-5FA7-4CB4-B665-F5257C3D5275}"/>
              </a:ext>
            </a:extLst>
          </p:cNvPr>
          <p:cNvSpPr>
            <a:spLocks noGrp="1"/>
          </p:cNvSpPr>
          <p:nvPr>
            <p:ph type="ftr" sz="quarter" idx="2"/>
          </p:nvPr>
        </p:nvSpPr>
        <p:spPr>
          <a:xfrm>
            <a:off x="0" y="9428323"/>
            <a:ext cx="2945712" cy="498316"/>
          </a:xfrm>
          <a:prstGeom prst="rect">
            <a:avLst/>
          </a:prstGeom>
        </p:spPr>
        <p:txBody>
          <a:bodyPr vert="horz" lIns="91413" tIns="45706" rIns="91413" bIns="45706" rtlCol="0" anchor="b"/>
          <a:lstStyle>
            <a:lvl1pPr algn="l">
              <a:defRPr sz="1200"/>
            </a:lvl1pPr>
          </a:lstStyle>
          <a:p>
            <a:endParaRPr lang="en-GB"/>
          </a:p>
        </p:txBody>
      </p:sp>
    </p:spTree>
    <p:extLst>
      <p:ext uri="{BB962C8B-B14F-4D97-AF65-F5344CB8AC3E}">
        <p14:creationId xmlns:p14="http://schemas.microsoft.com/office/powerpoint/2010/main" val="8114388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1T13:33:57.681"/>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8316"/>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375" y="0"/>
            <a:ext cx="2945712" cy="498316"/>
          </a:xfrm>
          <a:prstGeom prst="rect">
            <a:avLst/>
          </a:prstGeom>
        </p:spPr>
        <p:txBody>
          <a:bodyPr vert="horz" lIns="91413" tIns="45706" rIns="91413" bIns="45706" rtlCol="0"/>
          <a:lstStyle>
            <a:lvl1pPr algn="r">
              <a:defRPr sz="1200"/>
            </a:lvl1pPr>
          </a:lstStyle>
          <a:p>
            <a:fld id="{27DAF54E-8DA5-4FE2-AC9B-6B2E434FB6EA}" type="datetimeFigureOut">
              <a:rPr lang="fr-FR" smtClean="0"/>
              <a:t>21/03/2024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notes 4"/>
          <p:cNvSpPr>
            <a:spLocks noGrp="1"/>
          </p:cNvSpPr>
          <p:nvPr>
            <p:ph type="body" sz="quarter" idx="3"/>
          </p:nvPr>
        </p:nvSpPr>
        <p:spPr>
          <a:xfrm>
            <a:off x="679292" y="4776848"/>
            <a:ext cx="5439092" cy="3908763"/>
          </a:xfrm>
          <a:prstGeom prst="rect">
            <a:avLst/>
          </a:prstGeom>
        </p:spPr>
        <p:txBody>
          <a:bodyPr vert="horz" lIns="91413" tIns="45706" rIns="91413" bIns="4570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323"/>
            <a:ext cx="2945712" cy="498316"/>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375" y="9428323"/>
            <a:ext cx="2945712" cy="498316"/>
          </a:xfrm>
          <a:prstGeom prst="rect">
            <a:avLst/>
          </a:prstGeom>
        </p:spPr>
        <p:txBody>
          <a:bodyPr vert="horz" lIns="91413" tIns="45706" rIns="91413" bIns="45706" rtlCol="0" anchor="b"/>
          <a:lstStyle>
            <a:lvl1pPr algn="r">
              <a:defRPr sz="1200"/>
            </a:lvl1pPr>
          </a:lstStyle>
          <a:p>
            <a:fld id="{10769007-609B-42F5-950C-9938E474F6FA}" type="slidenum">
              <a:rPr lang="fr-FR" smtClean="0"/>
              <a:t>‹N°›</a:t>
            </a:fld>
            <a:endParaRPr lang="fr-FR"/>
          </a:p>
        </p:txBody>
      </p:sp>
    </p:spTree>
    <p:extLst>
      <p:ext uri="{BB962C8B-B14F-4D97-AF65-F5344CB8AC3E}">
        <p14:creationId xmlns:p14="http://schemas.microsoft.com/office/powerpoint/2010/main" val="30302131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10769007-609B-42F5-950C-9938E474F6FA}" type="slidenum">
              <a:rPr lang="fr-FR" smtClean="0"/>
              <a:t>1</a:t>
            </a:fld>
            <a:endParaRPr lang="fr-FR"/>
          </a:p>
        </p:txBody>
      </p:sp>
    </p:spTree>
    <p:extLst>
      <p:ext uri="{BB962C8B-B14F-4D97-AF65-F5344CB8AC3E}">
        <p14:creationId xmlns:p14="http://schemas.microsoft.com/office/powerpoint/2010/main" val="375284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10769007-609B-42F5-950C-9938E474F6FA}" type="slidenum">
              <a:rPr lang="fr-FR" smtClean="0"/>
              <a:t>11</a:t>
            </a:fld>
            <a:endParaRPr lang="fr-FR"/>
          </a:p>
        </p:txBody>
      </p:sp>
    </p:spTree>
    <p:extLst>
      <p:ext uri="{BB962C8B-B14F-4D97-AF65-F5344CB8AC3E}">
        <p14:creationId xmlns:p14="http://schemas.microsoft.com/office/powerpoint/2010/main" val="53341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10769007-609B-42F5-950C-9938E474F6FA}" type="slidenum">
              <a:rPr lang="fr-FR" smtClean="0"/>
              <a:t>12</a:t>
            </a:fld>
            <a:endParaRPr lang="fr-FR"/>
          </a:p>
        </p:txBody>
      </p:sp>
    </p:spTree>
    <p:extLst>
      <p:ext uri="{BB962C8B-B14F-4D97-AF65-F5344CB8AC3E}">
        <p14:creationId xmlns:p14="http://schemas.microsoft.com/office/powerpoint/2010/main" val="121773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10769007-609B-42F5-950C-9938E474F6FA}" type="slidenum">
              <a:rPr lang="fr-FR" smtClean="0"/>
              <a:t>20</a:t>
            </a:fld>
            <a:endParaRPr lang="fr-FR"/>
          </a:p>
        </p:txBody>
      </p:sp>
    </p:spTree>
    <p:extLst>
      <p:ext uri="{BB962C8B-B14F-4D97-AF65-F5344CB8AC3E}">
        <p14:creationId xmlns:p14="http://schemas.microsoft.com/office/powerpoint/2010/main" val="231455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10769007-609B-42F5-950C-9938E474F6FA}" type="slidenum">
              <a:rPr lang="fr-FR" smtClean="0"/>
              <a:t>21</a:t>
            </a:fld>
            <a:endParaRPr lang="fr-FR"/>
          </a:p>
        </p:txBody>
      </p:sp>
    </p:spTree>
    <p:extLst>
      <p:ext uri="{BB962C8B-B14F-4D97-AF65-F5344CB8AC3E}">
        <p14:creationId xmlns:p14="http://schemas.microsoft.com/office/powerpoint/2010/main" val="330407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10769007-609B-42F5-950C-9938E474F6FA}" type="slidenum">
              <a:rPr lang="fr-FR" smtClean="0"/>
              <a:t>22</a:t>
            </a:fld>
            <a:endParaRPr lang="fr-FR"/>
          </a:p>
        </p:txBody>
      </p:sp>
    </p:spTree>
    <p:extLst>
      <p:ext uri="{BB962C8B-B14F-4D97-AF65-F5344CB8AC3E}">
        <p14:creationId xmlns:p14="http://schemas.microsoft.com/office/powerpoint/2010/main" val="120630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E9D84C-4A1F-40A5-8FFA-06481E051704}"/>
              </a:ext>
            </a:extLst>
          </p:cNvPr>
          <p:cNvSpPr/>
          <p:nvPr userDrawn="1"/>
        </p:nvSpPr>
        <p:spPr>
          <a:xfrm>
            <a:off x="0" y="1846217"/>
            <a:ext cx="12192000" cy="3335384"/>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9A82C62E-A686-49B1-902C-52C9673699A6}"/>
              </a:ext>
            </a:extLst>
          </p:cNvPr>
          <p:cNvSpPr txBox="1"/>
          <p:nvPr userDrawn="1"/>
        </p:nvSpPr>
        <p:spPr>
          <a:xfrm>
            <a:off x="9387841" y="6186139"/>
            <a:ext cx="240539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800" i="0" u="none" strike="noStrike" kern="0" cap="none" spc="0" normalizeH="0" baseline="0" noProof="0">
                <a:ln>
                  <a:noFill/>
                </a:ln>
                <a:solidFill>
                  <a:schemeClr val="tx1">
                    <a:lumMod val="65000"/>
                    <a:lumOff val="35000"/>
                  </a:schemeClr>
                </a:solidFill>
                <a:effectLst/>
                <a:uLnTx/>
                <a:uFillTx/>
                <a:latin typeface="Myriad Pro Light" panose="020B0603030403020204"/>
              </a:rPr>
              <a:t>La Voix du Client S.A.S. au capital de 161 570 euros 11 rue Charles Schmidt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800" i="0" u="none" strike="noStrike" kern="0" cap="none" spc="0" normalizeH="0" baseline="0" noProof="0">
                <a:ln>
                  <a:noFill/>
                </a:ln>
                <a:solidFill>
                  <a:schemeClr val="tx1">
                    <a:lumMod val="65000"/>
                    <a:lumOff val="35000"/>
                  </a:schemeClr>
                </a:solidFill>
                <a:effectLst/>
                <a:uLnTx/>
                <a:uFillTx/>
                <a:latin typeface="Myriad Pro Light" panose="020B0603030403020204"/>
              </a:rPr>
              <a:t>93400 Saint-Ouen-sur-Seine  </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800" i="0" u="none" strike="noStrike" kern="0" cap="none" spc="0" normalizeH="0" baseline="0" noProof="0">
                <a:ln>
                  <a:noFill/>
                </a:ln>
                <a:solidFill>
                  <a:schemeClr val="tx1">
                    <a:lumMod val="65000"/>
                    <a:lumOff val="35000"/>
                  </a:schemeClr>
                </a:solidFill>
                <a:effectLst/>
                <a:uLnTx/>
                <a:uFillTx/>
                <a:latin typeface="Myriad Pro Light" panose="020B0603030403020204"/>
              </a:rPr>
              <a:t>RCS Bobigny B 385 392 550 – </a:t>
            </a:r>
            <a:r>
              <a:rPr lang="fr-FR" sz="800" kern="0">
                <a:solidFill>
                  <a:schemeClr val="tx1">
                    <a:lumMod val="65000"/>
                    <a:lumOff val="35000"/>
                  </a:schemeClr>
                </a:solidFill>
                <a:latin typeface="Myriad Pro Light" panose="020B0603030403020204"/>
              </a:rPr>
              <a:t>NAF 7320Z</a:t>
            </a:r>
            <a:endParaRPr kumimoji="0" lang="fr-FR" sz="800" i="0" u="none" strike="noStrike" kern="0" cap="none" spc="0" normalizeH="0" baseline="0" noProof="0">
              <a:ln>
                <a:noFill/>
              </a:ln>
              <a:solidFill>
                <a:schemeClr val="tx1">
                  <a:lumMod val="65000"/>
                  <a:lumOff val="35000"/>
                </a:schemeClr>
              </a:solidFill>
              <a:effectLst/>
              <a:uLnTx/>
              <a:uFillTx/>
              <a:latin typeface="Myriad Pro Light" panose="020B0603030403020204"/>
            </a:endParaRPr>
          </a:p>
        </p:txBody>
      </p:sp>
      <p:pic>
        <p:nvPicPr>
          <p:cNvPr id="17" name="Picture 9" descr="Text, logo&#10;&#10;Description automatically generated">
            <a:extLst>
              <a:ext uri="{FF2B5EF4-FFF2-40B4-BE49-F238E27FC236}">
                <a16:creationId xmlns:a16="http://schemas.microsoft.com/office/drawing/2014/main" id="{4FEE8695-3428-4984-B411-C9B2ECF4BA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0808" y="278941"/>
            <a:ext cx="2102430" cy="917135"/>
          </a:xfrm>
          <a:prstGeom prst="rect">
            <a:avLst/>
          </a:prstGeom>
        </p:spPr>
      </p:pic>
      <p:pic>
        <p:nvPicPr>
          <p:cNvPr id="18" name="Picture 7" descr="A picture containing person, crowd&#10;&#10;Description automatically generated">
            <a:extLst>
              <a:ext uri="{FF2B5EF4-FFF2-40B4-BE49-F238E27FC236}">
                <a16:creationId xmlns:a16="http://schemas.microsoft.com/office/drawing/2014/main" id="{88E9D1BE-9BC4-490D-BF28-6E770BDE8E6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424"/>
          <a:stretch/>
        </p:blipFill>
        <p:spPr>
          <a:xfrm>
            <a:off x="-157837" y="2299410"/>
            <a:ext cx="9536969" cy="4558590"/>
          </a:xfrm>
          <a:prstGeom prst="rect">
            <a:avLst/>
          </a:prstGeom>
        </p:spPr>
      </p:pic>
      <p:pic>
        <p:nvPicPr>
          <p:cNvPr id="3" name="Image 2" descr="Résultat de recherche d'images pour &quot;fse logo&quot;">
            <a:extLst>
              <a:ext uri="{FF2B5EF4-FFF2-40B4-BE49-F238E27FC236}">
                <a16:creationId xmlns:a16="http://schemas.microsoft.com/office/drawing/2014/main" id="{7E70818D-DAE8-2DDA-9170-1E52FB4732E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79902" y="265068"/>
            <a:ext cx="1511300" cy="944880"/>
          </a:xfrm>
          <a:prstGeom prst="rect">
            <a:avLst/>
          </a:prstGeom>
          <a:noFill/>
          <a:ln>
            <a:noFill/>
          </a:ln>
        </p:spPr>
      </p:pic>
      <p:pic>
        <p:nvPicPr>
          <p:cNvPr id="4" name="Image 3" descr="Résultat de recherche d'images pour &quot;logo union européenne&quot;">
            <a:extLst>
              <a:ext uri="{FF2B5EF4-FFF2-40B4-BE49-F238E27FC236}">
                <a16:creationId xmlns:a16="http://schemas.microsoft.com/office/drawing/2014/main" id="{18DFB399-5398-0631-F0FC-E89B96D1A09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7413"/>
          <a:stretch/>
        </p:blipFill>
        <p:spPr bwMode="auto">
          <a:xfrm>
            <a:off x="5112385" y="223536"/>
            <a:ext cx="1385951" cy="891160"/>
          </a:xfrm>
          <a:prstGeom prst="rect">
            <a:avLst/>
          </a:prstGeom>
          <a:noFill/>
          <a:ln>
            <a:noFill/>
          </a:ln>
          <a:extLst>
            <a:ext uri="{53640926-AAD7-44D8-BBD7-CCE9431645EC}">
              <a14:shadowObscured xmlns:a14="http://schemas.microsoft.com/office/drawing/2010/main"/>
            </a:ext>
          </a:extLst>
        </p:spPr>
      </p:pic>
      <p:pic>
        <p:nvPicPr>
          <p:cNvPr id="1026" name="x_Image 2">
            <a:extLst>
              <a:ext uri="{FF2B5EF4-FFF2-40B4-BE49-F238E27FC236}">
                <a16:creationId xmlns:a16="http://schemas.microsoft.com/office/drawing/2014/main" id="{09561C00-26B5-7522-4B6A-82D328A3D91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8762" y="135951"/>
            <a:ext cx="1724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48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art1_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330E31A-C1B2-4106-AF48-A05FABBCB0E0}"/>
              </a:ext>
            </a:extLst>
          </p:cNvPr>
          <p:cNvSpPr/>
          <p:nvPr userDrawn="1"/>
        </p:nvSpPr>
        <p:spPr>
          <a:xfrm>
            <a:off x="258618" y="295564"/>
            <a:ext cx="8831564" cy="6266872"/>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66AB81FA-48EC-4915-BB6B-4107DF514A3D}"/>
              </a:ext>
            </a:extLst>
          </p:cNvPr>
          <p:cNvCxnSpPr>
            <a:cxnSpLocks/>
          </p:cNvCxnSpPr>
          <p:nvPr userDrawn="1"/>
        </p:nvCxnSpPr>
        <p:spPr>
          <a:xfrm flipV="1">
            <a:off x="10124054" y="2952542"/>
            <a:ext cx="463611" cy="4636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C2A9DC6-2339-4708-8AE3-EA8AE0A5C776}"/>
              </a:ext>
            </a:extLst>
          </p:cNvPr>
          <p:cNvSpPr/>
          <p:nvPr userDrawn="1"/>
        </p:nvSpPr>
        <p:spPr>
          <a:xfrm>
            <a:off x="9091172" y="4636656"/>
            <a:ext cx="173415" cy="8682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14A448A0-193F-4D31-A645-CF7F962CC59B}"/>
              </a:ext>
            </a:extLst>
          </p:cNvPr>
          <p:cNvCxnSpPr>
            <a:cxnSpLocks/>
          </p:cNvCxnSpPr>
          <p:nvPr userDrawn="1"/>
        </p:nvCxnSpPr>
        <p:spPr>
          <a:xfrm>
            <a:off x="2360464" y="3733144"/>
            <a:ext cx="1177063" cy="0"/>
          </a:xfrm>
          <a:prstGeom prst="line">
            <a:avLst/>
          </a:prstGeom>
          <a:ln w="38100">
            <a:solidFill>
              <a:srgbClr val="464D5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1A17CF8-BFC0-49FB-A997-4405393A8591}"/>
              </a:ext>
            </a:extLst>
          </p:cNvPr>
          <p:cNvSpPr/>
          <p:nvPr userDrawn="1"/>
        </p:nvSpPr>
        <p:spPr>
          <a:xfrm rot="18900000">
            <a:off x="8149067" y="5606475"/>
            <a:ext cx="1884218" cy="1884218"/>
          </a:xfrm>
          <a:custGeom>
            <a:avLst/>
            <a:gdLst>
              <a:gd name="connsiteX0" fmla="*/ 0 w 1884218"/>
              <a:gd name="connsiteY0" fmla="*/ 0 h 1884218"/>
              <a:gd name="connsiteX1" fmla="*/ 1884218 w 1884218"/>
              <a:gd name="connsiteY1" fmla="*/ 0 h 1884218"/>
              <a:gd name="connsiteX2" fmla="*/ 1884218 w 1884218"/>
              <a:gd name="connsiteY2" fmla="*/ 1884218 h 1884218"/>
              <a:gd name="connsiteX3" fmla="*/ 0 w 1884218"/>
              <a:gd name="connsiteY3" fmla="*/ 1884218 h 1884218"/>
              <a:gd name="connsiteX4" fmla="*/ 0 w 1884218"/>
              <a:gd name="connsiteY4" fmla="*/ 0 h 1884218"/>
              <a:gd name="connsiteX0" fmla="*/ 0 w 1884218"/>
              <a:gd name="connsiteY0" fmla="*/ 0 h 1884218"/>
              <a:gd name="connsiteX1" fmla="*/ 1884218 w 1884218"/>
              <a:gd name="connsiteY1" fmla="*/ 0 h 1884218"/>
              <a:gd name="connsiteX2" fmla="*/ 1884218 w 1884218"/>
              <a:gd name="connsiteY2" fmla="*/ 1884218 h 1884218"/>
              <a:gd name="connsiteX3" fmla="*/ 0 w 1884218"/>
              <a:gd name="connsiteY3" fmla="*/ 0 h 1884218"/>
            </a:gdLst>
            <a:ahLst/>
            <a:cxnLst>
              <a:cxn ang="0">
                <a:pos x="connsiteX0" y="connsiteY0"/>
              </a:cxn>
              <a:cxn ang="0">
                <a:pos x="connsiteX1" y="connsiteY1"/>
              </a:cxn>
              <a:cxn ang="0">
                <a:pos x="connsiteX2" y="connsiteY2"/>
              </a:cxn>
              <a:cxn ang="0">
                <a:pos x="connsiteX3" y="connsiteY3"/>
              </a:cxn>
            </a:cxnLst>
            <a:rect l="l" t="t" r="r" b="b"/>
            <a:pathLst>
              <a:path w="1884218" h="1884218">
                <a:moveTo>
                  <a:pt x="0" y="0"/>
                </a:moveTo>
                <a:lnTo>
                  <a:pt x="1884218" y="0"/>
                </a:lnTo>
                <a:lnTo>
                  <a:pt x="1884218" y="1884218"/>
                </a:lnTo>
                <a:lnTo>
                  <a:pt x="0" y="0"/>
                </a:lnTo>
                <a:close/>
              </a:path>
            </a:pathLst>
          </a:cu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16D94F0-D115-4124-94EB-F6EDE8387111}"/>
              </a:ext>
            </a:extLst>
          </p:cNvPr>
          <p:cNvSpPr/>
          <p:nvPr userDrawn="1"/>
        </p:nvSpPr>
        <p:spPr>
          <a:xfrm rot="18900000">
            <a:off x="8953716" y="5261798"/>
            <a:ext cx="955649" cy="1907996"/>
          </a:xfrm>
          <a:custGeom>
            <a:avLst/>
            <a:gdLst>
              <a:gd name="connsiteX0" fmla="*/ 0 w 1884218"/>
              <a:gd name="connsiteY0" fmla="*/ 0 h 1884218"/>
              <a:gd name="connsiteX1" fmla="*/ 1884218 w 1884218"/>
              <a:gd name="connsiteY1" fmla="*/ 0 h 1884218"/>
              <a:gd name="connsiteX2" fmla="*/ 1884218 w 1884218"/>
              <a:gd name="connsiteY2" fmla="*/ 1884218 h 1884218"/>
              <a:gd name="connsiteX3" fmla="*/ 0 w 1884218"/>
              <a:gd name="connsiteY3" fmla="*/ 1884218 h 1884218"/>
              <a:gd name="connsiteX4" fmla="*/ 0 w 1884218"/>
              <a:gd name="connsiteY4" fmla="*/ 0 h 1884218"/>
              <a:gd name="connsiteX0" fmla="*/ 0 w 1884218"/>
              <a:gd name="connsiteY0" fmla="*/ 1884218 h 1884218"/>
              <a:gd name="connsiteX1" fmla="*/ 1884218 w 1884218"/>
              <a:gd name="connsiteY1" fmla="*/ 0 h 1884218"/>
              <a:gd name="connsiteX2" fmla="*/ 1884218 w 1884218"/>
              <a:gd name="connsiteY2" fmla="*/ 1884218 h 1884218"/>
              <a:gd name="connsiteX3" fmla="*/ 0 w 1884218"/>
              <a:gd name="connsiteY3" fmla="*/ 1884218 h 1884218"/>
              <a:gd name="connsiteX0" fmla="*/ 0 w 943740"/>
              <a:gd name="connsiteY0" fmla="*/ 943741 h 1884218"/>
              <a:gd name="connsiteX1" fmla="*/ 943740 w 943740"/>
              <a:gd name="connsiteY1" fmla="*/ 0 h 1884218"/>
              <a:gd name="connsiteX2" fmla="*/ 943740 w 943740"/>
              <a:gd name="connsiteY2" fmla="*/ 1884218 h 1884218"/>
              <a:gd name="connsiteX3" fmla="*/ 0 w 943740"/>
              <a:gd name="connsiteY3" fmla="*/ 943741 h 1884218"/>
            </a:gdLst>
            <a:ahLst/>
            <a:cxnLst>
              <a:cxn ang="0">
                <a:pos x="connsiteX0" y="connsiteY0"/>
              </a:cxn>
              <a:cxn ang="0">
                <a:pos x="connsiteX1" y="connsiteY1"/>
              </a:cxn>
              <a:cxn ang="0">
                <a:pos x="connsiteX2" y="connsiteY2"/>
              </a:cxn>
              <a:cxn ang="0">
                <a:pos x="connsiteX3" y="connsiteY3"/>
              </a:cxn>
            </a:cxnLst>
            <a:rect l="l" t="t" r="r" b="b"/>
            <a:pathLst>
              <a:path w="943740" h="1884218">
                <a:moveTo>
                  <a:pt x="0" y="943741"/>
                </a:moveTo>
                <a:lnTo>
                  <a:pt x="943740" y="0"/>
                </a:lnTo>
                <a:lnTo>
                  <a:pt x="943740" y="1884218"/>
                </a:lnTo>
                <a:lnTo>
                  <a:pt x="0" y="94374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B454D36-1AFF-402C-B2D5-F10E42DE2425}"/>
              </a:ext>
            </a:extLst>
          </p:cNvPr>
          <p:cNvSpPr/>
          <p:nvPr userDrawn="1"/>
        </p:nvSpPr>
        <p:spPr>
          <a:xfrm rot="18900000">
            <a:off x="6638920" y="4102600"/>
            <a:ext cx="1884218" cy="1884218"/>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ECA6DA5-99BD-47A9-96B1-AE599165EE39}"/>
              </a:ext>
            </a:extLst>
          </p:cNvPr>
          <p:cNvSpPr/>
          <p:nvPr userDrawn="1"/>
        </p:nvSpPr>
        <p:spPr>
          <a:xfrm rot="18900000">
            <a:off x="8149067" y="2607960"/>
            <a:ext cx="1884218" cy="1884218"/>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6">
            <a:extLst>
              <a:ext uri="{FF2B5EF4-FFF2-40B4-BE49-F238E27FC236}">
                <a16:creationId xmlns:a16="http://schemas.microsoft.com/office/drawing/2014/main" id="{F9D5D292-3D93-4697-A80C-4D026376A929}"/>
              </a:ext>
            </a:extLst>
          </p:cNvPr>
          <p:cNvSpPr/>
          <p:nvPr userDrawn="1"/>
        </p:nvSpPr>
        <p:spPr>
          <a:xfrm rot="18900000">
            <a:off x="8149065" y="2613253"/>
            <a:ext cx="1884218" cy="1884218"/>
          </a:xfrm>
          <a:custGeom>
            <a:avLst/>
            <a:gdLst>
              <a:gd name="connsiteX0" fmla="*/ 0 w 1884218"/>
              <a:gd name="connsiteY0" fmla="*/ 0 h 1884218"/>
              <a:gd name="connsiteX1" fmla="*/ 1884218 w 1884218"/>
              <a:gd name="connsiteY1" fmla="*/ 0 h 1884218"/>
              <a:gd name="connsiteX2" fmla="*/ 1884218 w 1884218"/>
              <a:gd name="connsiteY2" fmla="*/ 1884218 h 1884218"/>
              <a:gd name="connsiteX3" fmla="*/ 0 w 1884218"/>
              <a:gd name="connsiteY3" fmla="*/ 1884218 h 1884218"/>
              <a:gd name="connsiteX4" fmla="*/ 0 w 1884218"/>
              <a:gd name="connsiteY4" fmla="*/ 0 h 1884218"/>
              <a:gd name="connsiteX0" fmla="*/ 0 w 1884218"/>
              <a:gd name="connsiteY0" fmla="*/ 1884218 h 1884218"/>
              <a:gd name="connsiteX1" fmla="*/ 1884218 w 1884218"/>
              <a:gd name="connsiteY1" fmla="*/ 0 h 1884218"/>
              <a:gd name="connsiteX2" fmla="*/ 1884218 w 1884218"/>
              <a:gd name="connsiteY2" fmla="*/ 1884218 h 1884218"/>
              <a:gd name="connsiteX3" fmla="*/ 0 w 1884218"/>
              <a:gd name="connsiteY3" fmla="*/ 1884218 h 1884218"/>
            </a:gdLst>
            <a:ahLst/>
            <a:cxnLst>
              <a:cxn ang="0">
                <a:pos x="connsiteX0" y="connsiteY0"/>
              </a:cxn>
              <a:cxn ang="0">
                <a:pos x="connsiteX1" y="connsiteY1"/>
              </a:cxn>
              <a:cxn ang="0">
                <a:pos x="connsiteX2" y="connsiteY2"/>
              </a:cxn>
              <a:cxn ang="0">
                <a:pos x="connsiteX3" y="connsiteY3"/>
              </a:cxn>
            </a:cxnLst>
            <a:rect l="l" t="t" r="r" b="b"/>
            <a:pathLst>
              <a:path w="1884218" h="1884218">
                <a:moveTo>
                  <a:pt x="0" y="1884218"/>
                </a:moveTo>
                <a:lnTo>
                  <a:pt x="1884218" y="0"/>
                </a:lnTo>
                <a:lnTo>
                  <a:pt x="1884218" y="1884218"/>
                </a:lnTo>
                <a:lnTo>
                  <a:pt x="0" y="188421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FAC04D-353D-454B-935F-A3712DF164BE}"/>
              </a:ext>
            </a:extLst>
          </p:cNvPr>
          <p:cNvSpPr/>
          <p:nvPr userDrawn="1"/>
        </p:nvSpPr>
        <p:spPr>
          <a:xfrm rot="18900000">
            <a:off x="8901943" y="4171089"/>
            <a:ext cx="1884218" cy="2452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8D7C432-C55C-4AD0-9BB3-2CD681DF55A8}"/>
              </a:ext>
            </a:extLst>
          </p:cNvPr>
          <p:cNvSpPr/>
          <p:nvPr userDrawn="1"/>
        </p:nvSpPr>
        <p:spPr>
          <a:xfrm rot="2700000">
            <a:off x="8901942" y="5663846"/>
            <a:ext cx="1884218" cy="2452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8110940-2C5D-42AF-BD48-AC6E03103AB1}"/>
              </a:ext>
            </a:extLst>
          </p:cNvPr>
          <p:cNvSpPr/>
          <p:nvPr userDrawn="1"/>
        </p:nvSpPr>
        <p:spPr>
          <a:xfrm rot="18900000">
            <a:off x="9654822" y="4109864"/>
            <a:ext cx="1884218" cy="18842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3A1C426C-EB6A-4F38-8B87-808BD3E8B290}"/>
              </a:ext>
            </a:extLst>
          </p:cNvPr>
          <p:cNvCxnSpPr>
            <a:cxnSpLocks/>
          </p:cNvCxnSpPr>
          <p:nvPr userDrawn="1"/>
        </p:nvCxnSpPr>
        <p:spPr>
          <a:xfrm>
            <a:off x="9550400" y="1210458"/>
            <a:ext cx="2378875" cy="237887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816635-32F3-4DB7-B928-EF8C0F7DD77F}"/>
              </a:ext>
            </a:extLst>
          </p:cNvPr>
          <p:cNvCxnSpPr>
            <a:cxnSpLocks/>
          </p:cNvCxnSpPr>
          <p:nvPr userDrawn="1"/>
        </p:nvCxnSpPr>
        <p:spPr>
          <a:xfrm flipV="1">
            <a:off x="9086787" y="1210045"/>
            <a:ext cx="463611" cy="46361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FD4A14-D8D3-46F7-8DEB-570793A3DE85}"/>
              </a:ext>
            </a:extLst>
          </p:cNvPr>
          <p:cNvCxnSpPr>
            <a:cxnSpLocks/>
          </p:cNvCxnSpPr>
          <p:nvPr userDrawn="1"/>
        </p:nvCxnSpPr>
        <p:spPr>
          <a:xfrm flipV="1">
            <a:off x="5997735" y="817858"/>
            <a:ext cx="2419583" cy="2419578"/>
          </a:xfrm>
          <a:prstGeom prst="line">
            <a:avLst/>
          </a:prstGeom>
          <a:ln w="38100">
            <a:solidFill>
              <a:srgbClr val="85D9D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66E6C8-7078-4E1B-BD36-9842E03CB391}"/>
              </a:ext>
            </a:extLst>
          </p:cNvPr>
          <p:cNvCxnSpPr>
            <a:cxnSpLocks/>
          </p:cNvCxnSpPr>
          <p:nvPr userDrawn="1"/>
        </p:nvCxnSpPr>
        <p:spPr>
          <a:xfrm>
            <a:off x="5990242" y="3226640"/>
            <a:ext cx="1955971" cy="1955971"/>
          </a:xfrm>
          <a:prstGeom prst="line">
            <a:avLst/>
          </a:prstGeom>
          <a:ln w="38100">
            <a:solidFill>
              <a:srgbClr val="85D9D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0804F2-BCAE-4E9F-B0E7-2EE75D5BE20C}"/>
              </a:ext>
            </a:extLst>
          </p:cNvPr>
          <p:cNvCxnSpPr>
            <a:cxnSpLocks/>
          </p:cNvCxnSpPr>
          <p:nvPr userDrawn="1"/>
        </p:nvCxnSpPr>
        <p:spPr>
          <a:xfrm flipV="1">
            <a:off x="6322058" y="1673655"/>
            <a:ext cx="2769114" cy="2769108"/>
          </a:xfrm>
          <a:prstGeom prst="line">
            <a:avLst/>
          </a:prstGeom>
          <a:ln w="38100">
            <a:solidFill>
              <a:srgbClr val="85D9D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CD0F74-88CF-40FE-A270-DB3E1C6F72EF}"/>
              </a:ext>
            </a:extLst>
          </p:cNvPr>
          <p:cNvCxnSpPr>
            <a:cxnSpLocks/>
          </p:cNvCxnSpPr>
          <p:nvPr userDrawn="1"/>
        </p:nvCxnSpPr>
        <p:spPr>
          <a:xfrm>
            <a:off x="9086787" y="1481842"/>
            <a:ext cx="1476020" cy="147602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427238A-316A-4246-9CD5-15E7A6755C1D}"/>
              </a:ext>
            </a:extLst>
          </p:cNvPr>
          <p:cNvCxnSpPr>
            <a:cxnSpLocks/>
          </p:cNvCxnSpPr>
          <p:nvPr userDrawn="1"/>
        </p:nvCxnSpPr>
        <p:spPr>
          <a:xfrm>
            <a:off x="8398367" y="793855"/>
            <a:ext cx="685907" cy="685907"/>
          </a:xfrm>
          <a:prstGeom prst="line">
            <a:avLst/>
          </a:prstGeom>
          <a:ln w="38100">
            <a:solidFill>
              <a:srgbClr val="85D9D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28BC96-8837-4A80-975E-83BF78B826EE}"/>
              </a:ext>
            </a:extLst>
          </p:cNvPr>
          <p:cNvCxnSpPr>
            <a:cxnSpLocks/>
          </p:cNvCxnSpPr>
          <p:nvPr userDrawn="1"/>
        </p:nvCxnSpPr>
        <p:spPr>
          <a:xfrm>
            <a:off x="5283713" y="4583375"/>
            <a:ext cx="1955971" cy="1955971"/>
          </a:xfrm>
          <a:prstGeom prst="line">
            <a:avLst/>
          </a:prstGeom>
          <a:ln w="38100">
            <a:solidFill>
              <a:srgbClr val="85D9D7"/>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168CC9C8-FBF8-4E15-B7C2-26AA2728F104}"/>
              </a:ext>
            </a:extLst>
          </p:cNvPr>
          <p:cNvSpPr>
            <a:spLocks noGrp="1"/>
          </p:cNvSpPr>
          <p:nvPr>
            <p:ph type="body" sz="quarter" idx="10" hasCustomPrompt="1"/>
          </p:nvPr>
        </p:nvSpPr>
        <p:spPr>
          <a:xfrm>
            <a:off x="2225675" y="2828925"/>
            <a:ext cx="3666167" cy="854075"/>
          </a:xfrm>
          <a:prstGeom prst="rect">
            <a:avLst/>
          </a:prstGeom>
        </p:spPr>
        <p:txBody>
          <a:bodyPr/>
          <a:lstStyle>
            <a:lvl1pPr marL="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1pPr>
            <a:lvl2pPr marL="45723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2pPr>
            <a:lvl3pPr marL="91446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3pPr>
            <a:lvl4pPr marL="137169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4pPr>
            <a:lvl5pPr marL="1828920" indent="0">
              <a:buNone/>
              <a:defRPr lang="fr-FR" sz="4800" kern="1200" dirty="0">
                <a:solidFill>
                  <a:srgbClr val="464D50"/>
                </a:solidFill>
                <a:effectLst/>
                <a:latin typeface="Myriad Pro Light" panose="020B0603030403020204" pitchFamily="34" charset="0"/>
                <a:ea typeface="Times New Roman" panose="02020603050405020304" pitchFamily="18" charset="0"/>
                <a:cs typeface="+mn-cs"/>
              </a:defRPr>
            </a:lvl5pPr>
          </a:lstStyle>
          <a:p>
            <a:pPr lvl="0"/>
            <a:r>
              <a:rPr lang="fr-FR"/>
              <a:t>Cliquez ici</a:t>
            </a:r>
          </a:p>
        </p:txBody>
      </p:sp>
      <p:sp>
        <p:nvSpPr>
          <p:cNvPr id="25" name="Espace réservé du texte 2">
            <a:extLst>
              <a:ext uri="{FF2B5EF4-FFF2-40B4-BE49-F238E27FC236}">
                <a16:creationId xmlns:a16="http://schemas.microsoft.com/office/drawing/2014/main" id="{30E98BE5-6824-4DA3-AEE7-31C7F7F405DF}"/>
              </a:ext>
            </a:extLst>
          </p:cNvPr>
          <p:cNvSpPr>
            <a:spLocks noGrp="1"/>
          </p:cNvSpPr>
          <p:nvPr>
            <p:ph type="body" sz="quarter" idx="11" hasCustomPrompt="1"/>
          </p:nvPr>
        </p:nvSpPr>
        <p:spPr>
          <a:xfrm>
            <a:off x="2225675" y="3872721"/>
            <a:ext cx="3666167" cy="1415271"/>
          </a:xfrm>
          <a:prstGeom prst="rect">
            <a:avLst/>
          </a:prstGeom>
        </p:spPr>
        <p:txBody>
          <a:bodyPr/>
          <a:lstStyle>
            <a:lvl1pPr marL="0" indent="0">
              <a:buNone/>
              <a:defRPr lang="fr-FR" sz="3200" kern="1200" dirty="0" smtClean="0">
                <a:solidFill>
                  <a:srgbClr val="464D50"/>
                </a:solidFill>
                <a:effectLst/>
                <a:latin typeface="Myriad Pro Light" panose="020B0603030403020204" pitchFamily="34" charset="0"/>
                <a:ea typeface="Times New Roman" panose="02020603050405020304" pitchFamily="18" charset="0"/>
                <a:cs typeface="+mn-cs"/>
              </a:defRPr>
            </a:lvl1pPr>
            <a:lvl2pPr marL="45723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2pPr>
            <a:lvl3pPr marL="91446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3pPr>
            <a:lvl4pPr marL="1371690" indent="0">
              <a:buNone/>
              <a:defRPr lang="fr-FR" sz="4800" kern="1200" dirty="0" smtClean="0">
                <a:solidFill>
                  <a:srgbClr val="464D50"/>
                </a:solidFill>
                <a:effectLst/>
                <a:latin typeface="Myriad Pro Light" panose="020B0603030403020204" pitchFamily="34" charset="0"/>
                <a:ea typeface="Times New Roman" panose="02020603050405020304" pitchFamily="18" charset="0"/>
                <a:cs typeface="+mn-cs"/>
              </a:defRPr>
            </a:lvl4pPr>
            <a:lvl5pPr marL="1828920" indent="0">
              <a:buNone/>
              <a:defRPr lang="fr-FR" sz="4800" kern="1200" dirty="0">
                <a:solidFill>
                  <a:srgbClr val="464D50"/>
                </a:solidFill>
                <a:effectLst/>
                <a:latin typeface="Myriad Pro Light" panose="020B0603030403020204" pitchFamily="34" charset="0"/>
                <a:ea typeface="Times New Roman" panose="02020603050405020304" pitchFamily="18" charset="0"/>
                <a:cs typeface="+mn-cs"/>
              </a:defRPr>
            </a:lvl5pPr>
          </a:lstStyle>
          <a:p>
            <a:pPr lvl="0"/>
            <a:r>
              <a:rPr lang="fr-FR"/>
              <a:t>Cliquez ici</a:t>
            </a:r>
          </a:p>
        </p:txBody>
      </p:sp>
    </p:spTree>
    <p:extLst>
      <p:ext uri="{BB962C8B-B14F-4D97-AF65-F5344CB8AC3E}">
        <p14:creationId xmlns:p14="http://schemas.microsoft.com/office/powerpoint/2010/main" val="2002380343"/>
      </p:ext>
    </p:extLst>
  </p:cSld>
  <p:clrMapOvr>
    <a:masterClrMapping/>
  </p:clrMapOvr>
  <p:extLst>
    <p:ext uri="{DCECCB84-F9BA-43D5-87BE-67443E8EF086}">
      <p15:sldGuideLst xmlns:p15="http://schemas.microsoft.com/office/powerpoint/2012/main">
        <p15:guide id="1" orient="horz" pos="4247" userDrawn="1">
          <p15:clr>
            <a:srgbClr val="FBAE40"/>
          </p15:clr>
        </p15:guide>
        <p15:guide id="2" pos="39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22239DD-3539-4060-953F-7806FABA876A}"/>
              </a:ext>
            </a:extLst>
          </p:cNvPr>
          <p:cNvSpPr/>
          <p:nvPr userDrawn="1"/>
        </p:nvSpPr>
        <p:spPr>
          <a:xfrm>
            <a:off x="2170544" y="1722584"/>
            <a:ext cx="1560947" cy="1558640"/>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3">
            <a:extLst>
              <a:ext uri="{FF2B5EF4-FFF2-40B4-BE49-F238E27FC236}">
                <a16:creationId xmlns:a16="http://schemas.microsoft.com/office/drawing/2014/main" id="{F62465BB-E7FE-435E-BCB3-3997F7D9A36E}"/>
              </a:ext>
            </a:extLst>
          </p:cNvPr>
          <p:cNvCxnSpPr>
            <a:cxnSpLocks/>
          </p:cNvCxnSpPr>
          <p:nvPr userDrawn="1"/>
        </p:nvCxnSpPr>
        <p:spPr>
          <a:xfrm>
            <a:off x="6936508" y="5748669"/>
            <a:ext cx="1671783" cy="0"/>
          </a:xfrm>
          <a:prstGeom prst="line">
            <a:avLst/>
          </a:prstGeom>
          <a:ln w="38100">
            <a:solidFill>
              <a:srgbClr val="464D5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DC305FD-75A6-4F9D-83A7-1AE91B628973}"/>
              </a:ext>
            </a:extLst>
          </p:cNvPr>
          <p:cNvSpPr/>
          <p:nvPr userDrawn="1"/>
        </p:nvSpPr>
        <p:spPr>
          <a:xfrm>
            <a:off x="3731491" y="265547"/>
            <a:ext cx="895927" cy="1988993"/>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DD568F0-4C2F-4A16-BD23-D32359A5140D}"/>
              </a:ext>
            </a:extLst>
          </p:cNvPr>
          <p:cNvSpPr/>
          <p:nvPr userDrawn="1"/>
        </p:nvSpPr>
        <p:spPr>
          <a:xfrm>
            <a:off x="4479634" y="1835731"/>
            <a:ext cx="895927" cy="2029690"/>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DBEB840-C9B9-4AC5-9F3A-D165EC49952D}"/>
              </a:ext>
            </a:extLst>
          </p:cNvPr>
          <p:cNvSpPr/>
          <p:nvPr userDrawn="1"/>
        </p:nvSpPr>
        <p:spPr>
          <a:xfrm>
            <a:off x="2835564" y="2724727"/>
            <a:ext cx="895928" cy="1108367"/>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18D9DBB-8B17-4A7F-9AA5-C522F65925AA}"/>
              </a:ext>
            </a:extLst>
          </p:cNvPr>
          <p:cNvSpPr/>
          <p:nvPr userDrawn="1"/>
        </p:nvSpPr>
        <p:spPr>
          <a:xfrm>
            <a:off x="1122220" y="390238"/>
            <a:ext cx="762001" cy="745835"/>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69DF3C6-DF48-4044-ADBB-068894BE9518}"/>
              </a:ext>
            </a:extLst>
          </p:cNvPr>
          <p:cNvSpPr/>
          <p:nvPr userDrawn="1"/>
        </p:nvSpPr>
        <p:spPr>
          <a:xfrm>
            <a:off x="2177474" y="390239"/>
            <a:ext cx="895927" cy="102292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2C7D02A-837C-46DD-91F5-9FB1EDDD1537}"/>
              </a:ext>
            </a:extLst>
          </p:cNvPr>
          <p:cNvSpPr/>
          <p:nvPr userDrawn="1"/>
        </p:nvSpPr>
        <p:spPr>
          <a:xfrm>
            <a:off x="5061522" y="261057"/>
            <a:ext cx="895927" cy="1306820"/>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E5F24FEA-11EB-4FE9-ABFA-93509C61B109}"/>
              </a:ext>
            </a:extLst>
          </p:cNvPr>
          <p:cNvSpPr/>
          <p:nvPr userDrawn="1"/>
        </p:nvSpPr>
        <p:spPr>
          <a:xfrm>
            <a:off x="4479633" y="3980875"/>
            <a:ext cx="895927" cy="101598"/>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159414B-8830-47AB-86C7-9CCB7A398E21}"/>
              </a:ext>
            </a:extLst>
          </p:cNvPr>
          <p:cNvSpPr/>
          <p:nvPr userDrawn="1"/>
        </p:nvSpPr>
        <p:spPr>
          <a:xfrm>
            <a:off x="4262582" y="2339113"/>
            <a:ext cx="96987" cy="1743360"/>
          </a:xfrm>
          <a:prstGeom prst="rect">
            <a:avLst/>
          </a:prstGeom>
          <a:solidFill>
            <a:srgbClr val="46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DC5AD631-1965-48B3-8E96-65310026C2AF}"/>
              </a:ext>
            </a:extLst>
          </p:cNvPr>
          <p:cNvSpPr/>
          <p:nvPr userDrawn="1"/>
        </p:nvSpPr>
        <p:spPr>
          <a:xfrm>
            <a:off x="3731492" y="2339113"/>
            <a:ext cx="422564" cy="1958106"/>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CEDFE83-C76D-4E24-A751-3FF283B81C6D}"/>
              </a:ext>
            </a:extLst>
          </p:cNvPr>
          <p:cNvSpPr/>
          <p:nvPr userDrawn="1"/>
        </p:nvSpPr>
        <p:spPr>
          <a:xfrm>
            <a:off x="4262582" y="4195621"/>
            <a:ext cx="1112978" cy="101598"/>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373FEE0-7B1D-40AA-ACE6-F02C29A32118}"/>
              </a:ext>
            </a:extLst>
          </p:cNvPr>
          <p:cNvSpPr/>
          <p:nvPr userDrawn="1"/>
        </p:nvSpPr>
        <p:spPr>
          <a:xfrm>
            <a:off x="4966510" y="1616373"/>
            <a:ext cx="990939" cy="106210"/>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3974064-B546-4AD3-8B5E-BC43EA549A82}"/>
              </a:ext>
            </a:extLst>
          </p:cNvPr>
          <p:cNvSpPr/>
          <p:nvPr userDrawn="1"/>
        </p:nvSpPr>
        <p:spPr>
          <a:xfrm>
            <a:off x="1325420" y="1597897"/>
            <a:ext cx="485977" cy="475667"/>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7F337C9A-E668-4052-9E47-AB978E79D8B6}"/>
              </a:ext>
            </a:extLst>
          </p:cNvPr>
          <p:cNvSpPr/>
          <p:nvPr userDrawn="1"/>
        </p:nvSpPr>
        <p:spPr>
          <a:xfrm rot="5400000">
            <a:off x="2697022" y="5444835"/>
            <a:ext cx="2182086" cy="113149"/>
          </a:xfrm>
          <a:prstGeom prst="rect">
            <a:avLst/>
          </a:prstGeom>
          <a:solidFill>
            <a:srgbClr val="46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DBE4A718-380D-4147-A082-ED730E6E7F6C}"/>
              </a:ext>
            </a:extLst>
          </p:cNvPr>
          <p:cNvSpPr/>
          <p:nvPr userDrawn="1"/>
        </p:nvSpPr>
        <p:spPr>
          <a:xfrm rot="5400000">
            <a:off x="3657024" y="4712857"/>
            <a:ext cx="706578" cy="101598"/>
          </a:xfrm>
          <a:prstGeom prst="rect">
            <a:avLst/>
          </a:prstGeom>
          <a:solidFill>
            <a:srgbClr val="85D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A4B7C2D6-9498-4310-974A-4AC99D6432C2}"/>
              </a:ext>
            </a:extLst>
          </p:cNvPr>
          <p:cNvSpPr/>
          <p:nvPr userDrawn="1"/>
        </p:nvSpPr>
        <p:spPr>
          <a:xfrm>
            <a:off x="4959922" y="258619"/>
            <a:ext cx="637314" cy="130088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1ED9A3AB-EEA8-4E52-9701-30CF1AB4EF32}"/>
              </a:ext>
            </a:extLst>
          </p:cNvPr>
          <p:cNvSpPr/>
          <p:nvPr userDrawn="1"/>
        </p:nvSpPr>
        <p:spPr>
          <a:xfrm>
            <a:off x="3258130" y="358484"/>
            <a:ext cx="473362" cy="1640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1F6FD23-CA75-46C6-ACF9-955BF71B99EA}"/>
              </a:ext>
            </a:extLst>
          </p:cNvPr>
          <p:cNvSpPr/>
          <p:nvPr userDrawn="1"/>
        </p:nvSpPr>
        <p:spPr>
          <a:xfrm>
            <a:off x="3731490" y="355021"/>
            <a:ext cx="473362" cy="164003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80E29F2-B10E-4A1C-93D3-277AD4EE62CA}"/>
              </a:ext>
            </a:extLst>
          </p:cNvPr>
          <p:cNvSpPr/>
          <p:nvPr userDrawn="1"/>
        </p:nvSpPr>
        <p:spPr>
          <a:xfrm>
            <a:off x="1376217" y="2309317"/>
            <a:ext cx="383308" cy="385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A83A247A-FCAB-402C-873B-D911F76C017C}"/>
              </a:ext>
            </a:extLst>
          </p:cNvPr>
          <p:cNvSpPr/>
          <p:nvPr userDrawn="1"/>
        </p:nvSpPr>
        <p:spPr>
          <a:xfrm>
            <a:off x="4747482" y="258619"/>
            <a:ext cx="71595" cy="1461658"/>
          </a:xfrm>
          <a:prstGeom prst="rect">
            <a:avLst/>
          </a:prstGeom>
          <a:solidFill>
            <a:srgbClr val="46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38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09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ing slide_1">
    <p:spTree>
      <p:nvGrpSpPr>
        <p:cNvPr id="1" name=""/>
        <p:cNvGrpSpPr/>
        <p:nvPr/>
      </p:nvGrpSpPr>
      <p:grpSpPr>
        <a:xfrm>
          <a:off x="0" y="0"/>
          <a:ext cx="0" cy="0"/>
          <a:chOff x="0" y="0"/>
          <a:chExt cx="0" cy="0"/>
        </a:xfrm>
      </p:grpSpPr>
      <p:pic>
        <p:nvPicPr>
          <p:cNvPr id="2" name="Picture 1" descr="Text, logo&#10;&#10;Description automatically generated">
            <a:extLst>
              <a:ext uri="{FF2B5EF4-FFF2-40B4-BE49-F238E27FC236}">
                <a16:creationId xmlns:a16="http://schemas.microsoft.com/office/drawing/2014/main" id="{2C9D42B8-251F-4992-9D70-F7328CA1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5557" y="1422117"/>
            <a:ext cx="1556720" cy="679078"/>
          </a:xfrm>
          <a:prstGeom prst="rect">
            <a:avLst/>
          </a:prstGeom>
        </p:spPr>
      </p:pic>
      <p:pic>
        <p:nvPicPr>
          <p:cNvPr id="3" name="Picture 2" descr="A picture containing text, person&#10;&#10;Description automatically generated">
            <a:extLst>
              <a:ext uri="{FF2B5EF4-FFF2-40B4-BE49-F238E27FC236}">
                <a16:creationId xmlns:a16="http://schemas.microsoft.com/office/drawing/2014/main" id="{73815C8A-AF35-4727-B1B0-4380F804B8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06367" y="301841"/>
            <a:ext cx="5237642" cy="6736436"/>
          </a:xfrm>
          <a:prstGeom prst="rect">
            <a:avLst/>
          </a:prstGeom>
        </p:spPr>
      </p:pic>
      <p:pic>
        <p:nvPicPr>
          <p:cNvPr id="4" name="Picture 3" descr="A picture containing text, person&#10;&#10;Description automatically generated">
            <a:extLst>
              <a:ext uri="{FF2B5EF4-FFF2-40B4-BE49-F238E27FC236}">
                <a16:creationId xmlns:a16="http://schemas.microsoft.com/office/drawing/2014/main" id="{C0A46C4F-66B9-4C00-ADBF-A12D4F0DE64C}"/>
              </a:ext>
            </a:extLst>
          </p:cNvPr>
          <p:cNvPicPr>
            <a:picLocks noChangeAspect="1"/>
          </p:cNvPicPr>
          <p:nvPr userDrawn="1"/>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b="51845"/>
          <a:stretch/>
        </p:blipFill>
        <p:spPr>
          <a:xfrm>
            <a:off x="6606367" y="301842"/>
            <a:ext cx="5237642" cy="3243954"/>
          </a:xfrm>
          <a:prstGeom prst="rect">
            <a:avLst/>
          </a:prstGeom>
        </p:spPr>
      </p:pic>
      <p:cxnSp>
        <p:nvCxnSpPr>
          <p:cNvPr id="14" name="Straight Connector 13">
            <a:extLst>
              <a:ext uri="{FF2B5EF4-FFF2-40B4-BE49-F238E27FC236}">
                <a16:creationId xmlns:a16="http://schemas.microsoft.com/office/drawing/2014/main" id="{46C30E8E-107C-4821-B9CC-B0E6DC45B679}"/>
              </a:ext>
            </a:extLst>
          </p:cNvPr>
          <p:cNvCxnSpPr>
            <a:cxnSpLocks/>
          </p:cNvCxnSpPr>
          <p:nvPr userDrawn="1"/>
        </p:nvCxnSpPr>
        <p:spPr>
          <a:xfrm>
            <a:off x="3094539" y="1061854"/>
            <a:ext cx="0" cy="1399604"/>
          </a:xfrm>
          <a:prstGeom prst="line">
            <a:avLst/>
          </a:prstGeom>
          <a:ln w="38100">
            <a:solidFill>
              <a:srgbClr val="85D9D7"/>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F6174285-6A78-4878-A394-8EF1233E980E}"/>
              </a:ext>
            </a:extLst>
          </p:cNvPr>
          <p:cNvPicPr/>
          <p:nvPr userDrawn="1"/>
        </p:nvPicPr>
        <p:blipFill rotWithShape="1">
          <a:blip r:embed="rId4" cstate="print">
            <a:extLst>
              <a:ext uri="{28A0092B-C50C-407E-A947-70E740481C1C}">
                <a14:useLocalDpi xmlns:a14="http://schemas.microsoft.com/office/drawing/2010/main" val="0"/>
              </a:ext>
            </a:extLst>
          </a:blip>
          <a:srcRect b="28647"/>
          <a:stretch/>
        </p:blipFill>
        <p:spPr bwMode="auto">
          <a:xfrm>
            <a:off x="4491633" y="2087841"/>
            <a:ext cx="977900" cy="660156"/>
          </a:xfrm>
          <a:prstGeom prst="rect">
            <a:avLst/>
          </a:prstGeom>
          <a:noFill/>
          <a:ln>
            <a:noFill/>
          </a:ln>
        </p:spPr>
      </p:pic>
      <p:pic>
        <p:nvPicPr>
          <p:cNvPr id="10" name="Image 9">
            <a:extLst>
              <a:ext uri="{FF2B5EF4-FFF2-40B4-BE49-F238E27FC236}">
                <a16:creationId xmlns:a16="http://schemas.microsoft.com/office/drawing/2014/main" id="{DAB72408-7DA6-47AF-9F62-E6A39DEA6620}"/>
              </a:ext>
            </a:extLst>
          </p:cNvPr>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1352" y="2046957"/>
            <a:ext cx="1123315" cy="701040"/>
          </a:xfrm>
          <a:prstGeom prst="rect">
            <a:avLst/>
          </a:prstGeom>
          <a:noFill/>
          <a:ln>
            <a:noFill/>
          </a:ln>
        </p:spPr>
      </p:pic>
      <p:pic>
        <p:nvPicPr>
          <p:cNvPr id="3074" name="x_Image 2">
            <a:extLst>
              <a:ext uri="{FF2B5EF4-FFF2-40B4-BE49-F238E27FC236}">
                <a16:creationId xmlns:a16="http://schemas.microsoft.com/office/drawing/2014/main" id="{540900B4-7E4D-1EA4-9A83-D5414575C71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355667" y="870494"/>
            <a:ext cx="1436599" cy="110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109092"/>
      </p:ext>
    </p:extLst>
  </p:cSld>
  <p:clrMapOvr>
    <a:masterClrMapping/>
  </p:clrMapOvr>
  <p:extLst>
    <p:ext uri="{DCECCB84-F9BA-43D5-87BE-67443E8EF086}">
      <p15:sldGuideLst xmlns:p15="http://schemas.microsoft.com/office/powerpoint/2012/main">
        <p15:guide id="1" orient="horz" pos="4247" userDrawn="1">
          <p15:clr>
            <a:srgbClr val="FBAE40"/>
          </p15:clr>
        </p15:guide>
        <p15:guide id="2" pos="399"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412436"/>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91446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4" indent="-228614" algn="l" defTabSz="91446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44" indent="-228614" algn="l" defTabSz="914460"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74" indent="-228614" algn="l" defTabSz="914460"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30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53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76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99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222"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452"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0" rtl="0" eaLnBrk="1" latinLnBrk="0" hangingPunct="1">
        <a:defRPr sz="1800" kern="1200">
          <a:solidFill>
            <a:schemeClr val="tx1"/>
          </a:solidFill>
          <a:latin typeface="+mn-lt"/>
          <a:ea typeface="+mn-ea"/>
          <a:cs typeface="+mn-cs"/>
        </a:defRPr>
      </a:lvl1pPr>
      <a:lvl2pPr marL="457230" algn="l" defTabSz="914460" rtl="0" eaLnBrk="1" latinLnBrk="0" hangingPunct="1">
        <a:defRPr sz="1800" kern="1200">
          <a:solidFill>
            <a:schemeClr val="tx1"/>
          </a:solidFill>
          <a:latin typeface="+mn-lt"/>
          <a:ea typeface="+mn-ea"/>
          <a:cs typeface="+mn-cs"/>
        </a:defRPr>
      </a:lvl2pPr>
      <a:lvl3pPr marL="914460" algn="l" defTabSz="914460" rtl="0" eaLnBrk="1" latinLnBrk="0" hangingPunct="1">
        <a:defRPr sz="1800" kern="1200">
          <a:solidFill>
            <a:schemeClr val="tx1"/>
          </a:solidFill>
          <a:latin typeface="+mn-lt"/>
          <a:ea typeface="+mn-ea"/>
          <a:cs typeface="+mn-cs"/>
        </a:defRPr>
      </a:lvl3pPr>
      <a:lvl4pPr marL="1371690" algn="l" defTabSz="914460" rtl="0" eaLnBrk="1" latinLnBrk="0" hangingPunct="1">
        <a:defRPr sz="1800" kern="1200">
          <a:solidFill>
            <a:schemeClr val="tx1"/>
          </a:solidFill>
          <a:latin typeface="+mn-lt"/>
          <a:ea typeface="+mn-ea"/>
          <a:cs typeface="+mn-cs"/>
        </a:defRPr>
      </a:lvl4pPr>
      <a:lvl5pPr marL="1828918" algn="l" defTabSz="914460" rtl="0" eaLnBrk="1" latinLnBrk="0" hangingPunct="1">
        <a:defRPr sz="1800" kern="1200">
          <a:solidFill>
            <a:schemeClr val="tx1"/>
          </a:solidFill>
          <a:latin typeface="+mn-lt"/>
          <a:ea typeface="+mn-ea"/>
          <a:cs typeface="+mn-cs"/>
        </a:defRPr>
      </a:lvl5pPr>
      <a:lvl6pPr marL="2286148" algn="l" defTabSz="914460" rtl="0" eaLnBrk="1" latinLnBrk="0" hangingPunct="1">
        <a:defRPr sz="1800" kern="1200">
          <a:solidFill>
            <a:schemeClr val="tx1"/>
          </a:solidFill>
          <a:latin typeface="+mn-lt"/>
          <a:ea typeface="+mn-ea"/>
          <a:cs typeface="+mn-cs"/>
        </a:defRPr>
      </a:lvl6pPr>
      <a:lvl7pPr marL="2743378" algn="l" defTabSz="914460" rtl="0" eaLnBrk="1" latinLnBrk="0" hangingPunct="1">
        <a:defRPr sz="1800" kern="1200">
          <a:solidFill>
            <a:schemeClr val="tx1"/>
          </a:solidFill>
          <a:latin typeface="+mn-lt"/>
          <a:ea typeface="+mn-ea"/>
          <a:cs typeface="+mn-cs"/>
        </a:defRPr>
      </a:lvl7pPr>
      <a:lvl8pPr marL="3200608" algn="l" defTabSz="914460" rtl="0" eaLnBrk="1" latinLnBrk="0" hangingPunct="1">
        <a:defRPr sz="1800" kern="1200">
          <a:solidFill>
            <a:schemeClr val="tx1"/>
          </a:solidFill>
          <a:latin typeface="+mn-lt"/>
          <a:ea typeface="+mn-ea"/>
          <a:cs typeface="+mn-cs"/>
        </a:defRPr>
      </a:lvl8pPr>
      <a:lvl9pPr marL="3657838" algn="l" defTabSz="9144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526997-B8A2-406B-885D-BA918D63C235}"/>
              </a:ext>
            </a:extLst>
          </p:cNvPr>
          <p:cNvSpPr/>
          <p:nvPr userDrawn="1"/>
        </p:nvSpPr>
        <p:spPr>
          <a:xfrm>
            <a:off x="258617" y="295563"/>
            <a:ext cx="11610109" cy="6266873"/>
          </a:xfrm>
          <a:prstGeom prst="rect">
            <a:avLst/>
          </a:prstGeom>
          <a:solidFill>
            <a:schemeClr val="bg1">
              <a:lumMod val="95000"/>
            </a:schemeClr>
          </a:solidFill>
          <a:ln>
            <a:noFill/>
          </a:ln>
          <a:effectLst>
            <a:outerShdw blurRad="215900" dist="25400" dir="9240000" sx="101000" sy="101000" algn="ctr" rotWithShape="0">
              <a:srgbClr val="464D5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2112507745"/>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91446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4" indent="-228614" algn="l" defTabSz="91446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44" indent="-228614" algn="l" defTabSz="914460"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74" indent="-228614" algn="l" defTabSz="914460"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30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53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76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99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222"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452"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0" rtl="0" eaLnBrk="1" latinLnBrk="0" hangingPunct="1">
        <a:defRPr sz="1800" kern="1200">
          <a:solidFill>
            <a:schemeClr val="tx1"/>
          </a:solidFill>
          <a:latin typeface="+mn-lt"/>
          <a:ea typeface="+mn-ea"/>
          <a:cs typeface="+mn-cs"/>
        </a:defRPr>
      </a:lvl1pPr>
      <a:lvl2pPr marL="457230" algn="l" defTabSz="914460" rtl="0" eaLnBrk="1" latinLnBrk="0" hangingPunct="1">
        <a:defRPr sz="1800" kern="1200">
          <a:solidFill>
            <a:schemeClr val="tx1"/>
          </a:solidFill>
          <a:latin typeface="+mn-lt"/>
          <a:ea typeface="+mn-ea"/>
          <a:cs typeface="+mn-cs"/>
        </a:defRPr>
      </a:lvl2pPr>
      <a:lvl3pPr marL="914460" algn="l" defTabSz="914460" rtl="0" eaLnBrk="1" latinLnBrk="0" hangingPunct="1">
        <a:defRPr sz="1800" kern="1200">
          <a:solidFill>
            <a:schemeClr val="tx1"/>
          </a:solidFill>
          <a:latin typeface="+mn-lt"/>
          <a:ea typeface="+mn-ea"/>
          <a:cs typeface="+mn-cs"/>
        </a:defRPr>
      </a:lvl3pPr>
      <a:lvl4pPr marL="1371690" algn="l" defTabSz="914460" rtl="0" eaLnBrk="1" latinLnBrk="0" hangingPunct="1">
        <a:defRPr sz="1800" kern="1200">
          <a:solidFill>
            <a:schemeClr val="tx1"/>
          </a:solidFill>
          <a:latin typeface="+mn-lt"/>
          <a:ea typeface="+mn-ea"/>
          <a:cs typeface="+mn-cs"/>
        </a:defRPr>
      </a:lvl4pPr>
      <a:lvl5pPr marL="1828918" algn="l" defTabSz="914460" rtl="0" eaLnBrk="1" latinLnBrk="0" hangingPunct="1">
        <a:defRPr sz="1800" kern="1200">
          <a:solidFill>
            <a:schemeClr val="tx1"/>
          </a:solidFill>
          <a:latin typeface="+mn-lt"/>
          <a:ea typeface="+mn-ea"/>
          <a:cs typeface="+mn-cs"/>
        </a:defRPr>
      </a:lvl5pPr>
      <a:lvl6pPr marL="2286148" algn="l" defTabSz="914460" rtl="0" eaLnBrk="1" latinLnBrk="0" hangingPunct="1">
        <a:defRPr sz="1800" kern="1200">
          <a:solidFill>
            <a:schemeClr val="tx1"/>
          </a:solidFill>
          <a:latin typeface="+mn-lt"/>
          <a:ea typeface="+mn-ea"/>
          <a:cs typeface="+mn-cs"/>
        </a:defRPr>
      </a:lvl6pPr>
      <a:lvl7pPr marL="2743378" algn="l" defTabSz="914460" rtl="0" eaLnBrk="1" latinLnBrk="0" hangingPunct="1">
        <a:defRPr sz="1800" kern="1200">
          <a:solidFill>
            <a:schemeClr val="tx1"/>
          </a:solidFill>
          <a:latin typeface="+mn-lt"/>
          <a:ea typeface="+mn-ea"/>
          <a:cs typeface="+mn-cs"/>
        </a:defRPr>
      </a:lvl7pPr>
      <a:lvl8pPr marL="3200608" algn="l" defTabSz="914460" rtl="0" eaLnBrk="1" latinLnBrk="0" hangingPunct="1">
        <a:defRPr sz="1800" kern="1200">
          <a:solidFill>
            <a:schemeClr val="tx1"/>
          </a:solidFill>
          <a:latin typeface="+mn-lt"/>
          <a:ea typeface="+mn-ea"/>
          <a:cs typeface="+mn-cs"/>
        </a:defRPr>
      </a:lvl8pPr>
      <a:lvl9pPr marL="3657838" algn="l" defTabSz="9144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EBB1A02-D9DF-482B-9D75-1C87A5CE5872}"/>
                  </a:ext>
                </a:extLst>
              </p14:cNvPr>
              <p14:cNvContentPartPr/>
              <p14:nvPr userDrawn="1"/>
            </p14:nvContentPartPr>
            <p14:xfrm>
              <a:off x="2059404" y="1172811"/>
              <a:ext cx="360" cy="360"/>
            </p14:xfrm>
          </p:contentPart>
        </mc:Choice>
        <mc:Fallback xmlns="">
          <p:pic>
            <p:nvPicPr>
              <p:cNvPr id="8" name="Ink 7">
                <a:extLst>
                  <a:ext uri="{FF2B5EF4-FFF2-40B4-BE49-F238E27FC236}">
                    <a16:creationId xmlns:a16="http://schemas.microsoft.com/office/drawing/2014/main" id="{0EBB1A02-D9DF-482B-9D75-1C87A5CE5872}"/>
                  </a:ext>
                </a:extLst>
              </p:cNvPr>
              <p:cNvPicPr/>
              <p:nvPr/>
            </p:nvPicPr>
            <p:blipFill>
              <a:blip r:embed="rId4"/>
              <a:stretch>
                <a:fillRect/>
              </a:stretch>
            </p:blipFill>
            <p:spPr>
              <a:xfrm>
                <a:off x="2050404" y="1163811"/>
                <a:ext cx="18000" cy="18000"/>
              </a:xfrm>
              <a:prstGeom prst="rect">
                <a:avLst/>
              </a:prstGeom>
            </p:spPr>
          </p:pic>
        </mc:Fallback>
      </mc:AlternateContent>
      <p:sp>
        <p:nvSpPr>
          <p:cNvPr id="3" name="Rectangle 2">
            <a:extLst>
              <a:ext uri="{FF2B5EF4-FFF2-40B4-BE49-F238E27FC236}">
                <a16:creationId xmlns:a16="http://schemas.microsoft.com/office/drawing/2014/main" id="{AE82EE00-7E77-4FFA-805B-EB3F2EA60508}"/>
              </a:ext>
            </a:extLst>
          </p:cNvPr>
          <p:cNvSpPr/>
          <p:nvPr userDrawn="1"/>
        </p:nvSpPr>
        <p:spPr>
          <a:xfrm>
            <a:off x="258617" y="295564"/>
            <a:ext cx="11610109" cy="6308436"/>
          </a:xfrm>
          <a:prstGeom prst="rect">
            <a:avLst/>
          </a:prstGeom>
          <a:solidFill>
            <a:schemeClr val="bg1">
              <a:lumMod val="95000"/>
            </a:schemeClr>
          </a:solidFill>
          <a:ln>
            <a:noFill/>
          </a:ln>
          <a:effectLst>
            <a:outerShdw blurRad="215900" dist="25400" dir="9240000" sx="101000" sy="101000" algn="ctr" rotWithShape="0">
              <a:srgbClr val="464D5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 name="Rectangle 4">
            <a:extLst>
              <a:ext uri="{FF2B5EF4-FFF2-40B4-BE49-F238E27FC236}">
                <a16:creationId xmlns:a16="http://schemas.microsoft.com/office/drawing/2014/main" id="{195F197C-BE67-4A41-A7B5-37A60B157B6A}"/>
              </a:ext>
            </a:extLst>
          </p:cNvPr>
          <p:cNvSpPr/>
          <p:nvPr userDrawn="1"/>
        </p:nvSpPr>
        <p:spPr>
          <a:xfrm>
            <a:off x="3734161" y="254000"/>
            <a:ext cx="8134565" cy="6348297"/>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5675591"/>
      </p:ext>
    </p:extLst>
  </p:cSld>
  <p:clrMap bg1="lt1" tx1="dk1" bg2="lt2" tx2="dk2" accent1="accent1" accent2="accent2" accent3="accent3" accent4="accent4" accent5="accent5" accent6="accent6" hlink="hlink" folHlink="folHlink"/>
  <p:sldLayoutIdLst>
    <p:sldLayoutId id="214748380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8EC7A8E-B2FC-4D38-9313-E13103FC8779}"/>
              </a:ext>
            </a:extLst>
          </p:cNvPr>
          <p:cNvCxnSpPr>
            <a:cxnSpLocks/>
          </p:cNvCxnSpPr>
          <p:nvPr userDrawn="1"/>
        </p:nvCxnSpPr>
        <p:spPr>
          <a:xfrm>
            <a:off x="258617" y="1255993"/>
            <a:ext cx="1671783" cy="0"/>
          </a:xfrm>
          <a:prstGeom prst="line">
            <a:avLst/>
          </a:prstGeom>
          <a:ln w="38100">
            <a:solidFill>
              <a:srgbClr val="464D50"/>
            </a:solidFill>
          </a:ln>
        </p:spPr>
        <p:style>
          <a:lnRef idx="1">
            <a:schemeClr val="accent1"/>
          </a:lnRef>
          <a:fillRef idx="0">
            <a:schemeClr val="accent1"/>
          </a:fillRef>
          <a:effectRef idx="0">
            <a:schemeClr val="accent1"/>
          </a:effectRef>
          <a:fontRef idx="minor">
            <a:schemeClr val="tx1"/>
          </a:fontRef>
        </p:style>
      </p:cxnSp>
      <p:sp>
        <p:nvSpPr>
          <p:cNvPr id="7" name="ZoneTexte 2">
            <a:extLst>
              <a:ext uri="{FF2B5EF4-FFF2-40B4-BE49-F238E27FC236}">
                <a16:creationId xmlns:a16="http://schemas.microsoft.com/office/drawing/2014/main" id="{68DA6895-59AB-4447-9B5E-86C1B4806690}"/>
              </a:ext>
            </a:extLst>
          </p:cNvPr>
          <p:cNvSpPr txBox="1"/>
          <p:nvPr userDrawn="1"/>
        </p:nvSpPr>
        <p:spPr>
          <a:xfrm>
            <a:off x="11543975" y="6372862"/>
            <a:ext cx="504000" cy="360000"/>
          </a:xfrm>
          <a:prstGeom prst="rect">
            <a:avLst/>
          </a:prstGeom>
          <a:solidFill>
            <a:srgbClr val="96E4E8"/>
          </a:solidFill>
        </p:spPr>
        <p:txBody>
          <a:bodyPr wrap="none" rtlCol="0" anchor="ctr"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ctr" defTabSz="914400" rtl="0" eaLnBrk="1" latinLnBrk="0" hangingPunct="1"/>
            <a:fld id="{58392CB3-8018-4659-8CCE-D13EC3251FFD}" type="slidenum">
              <a:rPr lang="fr-FR" sz="1400" kern="1200" smtClean="0">
                <a:solidFill>
                  <a:schemeClr val="bg1"/>
                </a:solidFill>
                <a:latin typeface="Myriad Pro Light" panose="020B0603030403020204" pitchFamily="34" charset="0"/>
                <a:ea typeface="+mn-ea"/>
                <a:cs typeface="+mn-cs"/>
              </a:rPr>
              <a:pPr marL="0" algn="ctr" defTabSz="914400" rtl="0" eaLnBrk="1" latinLnBrk="0" hangingPunct="1"/>
              <a:t>‹N°›</a:t>
            </a:fld>
            <a:endParaRPr lang="fr-FR" sz="1400" kern="1200">
              <a:solidFill>
                <a:schemeClr val="bg1"/>
              </a:solidFill>
              <a:latin typeface="Myriad Pro Light" panose="020B0603030403020204" pitchFamily="34" charset="0"/>
              <a:ea typeface="+mn-ea"/>
              <a:cs typeface="+mn-cs"/>
            </a:endParaRPr>
          </a:p>
        </p:txBody>
      </p:sp>
      <p:cxnSp>
        <p:nvCxnSpPr>
          <p:cNvPr id="9" name="Straight Connector 9">
            <a:extLst>
              <a:ext uri="{FF2B5EF4-FFF2-40B4-BE49-F238E27FC236}">
                <a16:creationId xmlns:a16="http://schemas.microsoft.com/office/drawing/2014/main" id="{3E92AB14-4E11-4A1E-B84B-509C2CC51B9D}"/>
              </a:ext>
            </a:extLst>
          </p:cNvPr>
          <p:cNvCxnSpPr>
            <a:cxnSpLocks/>
          </p:cNvCxnSpPr>
          <p:nvPr userDrawn="1"/>
        </p:nvCxnSpPr>
        <p:spPr>
          <a:xfrm flipV="1">
            <a:off x="1206956" y="6292476"/>
            <a:ext cx="0" cy="447726"/>
          </a:xfrm>
          <a:prstGeom prst="line">
            <a:avLst/>
          </a:prstGeom>
          <a:ln w="28575">
            <a:solidFill>
              <a:srgbClr val="464D50"/>
            </a:solidFill>
          </a:ln>
        </p:spPr>
        <p:style>
          <a:lnRef idx="1">
            <a:schemeClr val="accent1"/>
          </a:lnRef>
          <a:fillRef idx="0">
            <a:schemeClr val="accent1"/>
          </a:fillRef>
          <a:effectRef idx="0">
            <a:schemeClr val="accent1"/>
          </a:effectRef>
          <a:fontRef idx="minor">
            <a:schemeClr val="tx1"/>
          </a:fontRef>
        </p:style>
      </p:cxnSp>
      <p:pic>
        <p:nvPicPr>
          <p:cNvPr id="10" name="Picture 9" descr="Text, logo&#10;&#10;Description automatically generated">
            <a:extLst>
              <a:ext uri="{FF2B5EF4-FFF2-40B4-BE49-F238E27FC236}">
                <a16:creationId xmlns:a16="http://schemas.microsoft.com/office/drawing/2014/main" id="{75967C24-F02F-484F-A4EE-AFA798C65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156" y="6331133"/>
            <a:ext cx="849129" cy="370412"/>
          </a:xfrm>
          <a:prstGeom prst="rect">
            <a:avLst/>
          </a:prstGeom>
        </p:spPr>
      </p:pic>
      <p:sp>
        <p:nvSpPr>
          <p:cNvPr id="12" name="Text Placeholder 2">
            <a:extLst>
              <a:ext uri="{FF2B5EF4-FFF2-40B4-BE49-F238E27FC236}">
                <a16:creationId xmlns:a16="http://schemas.microsoft.com/office/drawing/2014/main" id="{D6CF5659-BADF-4129-ABFA-155777DC748B}"/>
              </a:ext>
            </a:extLst>
          </p:cNvPr>
          <p:cNvSpPr txBox="1">
            <a:spLocks/>
          </p:cNvSpPr>
          <p:nvPr userDrawn="1"/>
        </p:nvSpPr>
        <p:spPr>
          <a:xfrm>
            <a:off x="2740818" y="6373235"/>
            <a:ext cx="6710363" cy="35925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050" kern="1200">
                <a:solidFill>
                  <a:srgbClr val="464D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050" kern="1200" dirty="0">
                <a:solidFill>
                  <a:srgbClr val="464D50"/>
                </a:solidFill>
                <a:latin typeface="Myriad Pro Light" panose="020B0603030403020204"/>
                <a:ea typeface="+mn-ea"/>
                <a:cs typeface="+mn-cs"/>
              </a:rPr>
              <a:t>Rapport de synthèse des résultats 2014-2020 - Février 2024</a:t>
            </a:r>
            <a:endParaRPr lang="fr-FR" noProof="0" dirty="0">
              <a:latin typeface="Myriad Pro Light" panose="020B0603030403020204"/>
            </a:endParaRPr>
          </a:p>
        </p:txBody>
      </p:sp>
      <p:pic>
        <p:nvPicPr>
          <p:cNvPr id="15" name="Image 14">
            <a:extLst>
              <a:ext uri="{FF2B5EF4-FFF2-40B4-BE49-F238E27FC236}">
                <a16:creationId xmlns:a16="http://schemas.microsoft.com/office/drawing/2014/main" id="{E73E86BF-0186-471B-A5DE-AD4AFC48F9FE}"/>
              </a:ext>
            </a:extLst>
          </p:cNvPr>
          <p:cNvPicPr/>
          <p:nvPr userDrawn="1"/>
        </p:nvPicPr>
        <p:blipFill rotWithShape="1">
          <a:blip r:embed="rId4" cstate="print">
            <a:extLst>
              <a:ext uri="{28A0092B-C50C-407E-A947-70E740481C1C}">
                <a14:useLocalDpi xmlns:a14="http://schemas.microsoft.com/office/drawing/2010/main" val="0"/>
              </a:ext>
            </a:extLst>
          </a:blip>
          <a:srcRect b="30725"/>
          <a:stretch/>
        </p:blipFill>
        <p:spPr bwMode="auto">
          <a:xfrm>
            <a:off x="2721344" y="6299002"/>
            <a:ext cx="727669" cy="434674"/>
          </a:xfrm>
          <a:prstGeom prst="rect">
            <a:avLst/>
          </a:prstGeom>
          <a:noFill/>
          <a:ln>
            <a:noFill/>
          </a:ln>
        </p:spPr>
      </p:pic>
      <p:pic>
        <p:nvPicPr>
          <p:cNvPr id="18" name="Image 17">
            <a:extLst>
              <a:ext uri="{FF2B5EF4-FFF2-40B4-BE49-F238E27FC236}">
                <a16:creationId xmlns:a16="http://schemas.microsoft.com/office/drawing/2014/main" id="{37374C47-22A0-40D9-AA97-ED3ED256BFB6}"/>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91855" y="6328307"/>
            <a:ext cx="657488" cy="376065"/>
          </a:xfrm>
          <a:prstGeom prst="rect">
            <a:avLst/>
          </a:prstGeom>
          <a:noFill/>
          <a:ln>
            <a:noFill/>
          </a:ln>
        </p:spPr>
      </p:pic>
      <p:pic>
        <p:nvPicPr>
          <p:cNvPr id="2050" name="x_Image 2">
            <a:extLst>
              <a:ext uri="{FF2B5EF4-FFF2-40B4-BE49-F238E27FC236}">
                <a16:creationId xmlns:a16="http://schemas.microsoft.com/office/drawing/2014/main" id="{C8F6633C-CFFA-8374-580E-00EFB2761EF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242" y="6215252"/>
            <a:ext cx="727669" cy="55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07438"/>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330BBC-360E-40C7-97FA-948B74143E84}"/>
              </a:ext>
            </a:extLst>
          </p:cNvPr>
          <p:cNvSpPr/>
          <p:nvPr userDrawn="1"/>
        </p:nvSpPr>
        <p:spPr>
          <a:xfrm>
            <a:off x="290945" y="367145"/>
            <a:ext cx="11610109" cy="6123709"/>
          </a:xfrm>
          <a:prstGeom prst="rect">
            <a:avLst/>
          </a:prstGeom>
          <a:solidFill>
            <a:schemeClr val="bg1">
              <a:lumMod val="95000"/>
            </a:schemeClr>
          </a:solidFill>
          <a:ln>
            <a:noFill/>
          </a:ln>
          <a:effectLst>
            <a:outerShdw blurRad="215900" dist="25400" dir="9240000" sx="101000" sy="101000" algn="ctr" rotWithShape="0">
              <a:srgbClr val="464D5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 name="Rectangle 2">
            <a:extLst>
              <a:ext uri="{FF2B5EF4-FFF2-40B4-BE49-F238E27FC236}">
                <a16:creationId xmlns:a16="http://schemas.microsoft.com/office/drawing/2014/main" id="{A3B93BC1-0195-477C-B70D-07F4AE4B739B}"/>
              </a:ext>
            </a:extLst>
          </p:cNvPr>
          <p:cNvSpPr/>
          <p:nvPr userDrawn="1"/>
        </p:nvSpPr>
        <p:spPr>
          <a:xfrm>
            <a:off x="290944" y="3101108"/>
            <a:ext cx="11610109" cy="3389746"/>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B8505BA-4B17-4086-93F7-0516EC4B2692}"/>
              </a:ext>
            </a:extLst>
          </p:cNvPr>
          <p:cNvSpPr txBox="1"/>
          <p:nvPr userDrawn="1"/>
        </p:nvSpPr>
        <p:spPr>
          <a:xfrm>
            <a:off x="2286319" y="5719817"/>
            <a:ext cx="4396509" cy="307777"/>
          </a:xfrm>
          <a:prstGeom prst="rect">
            <a:avLst/>
          </a:prstGeom>
          <a:noFill/>
        </p:spPr>
        <p:txBody>
          <a:bodyPr wrap="square" rtlCol="0">
            <a:spAutoFit/>
          </a:bodyPr>
          <a:lstStyle/>
          <a:p>
            <a:pPr algn="ctr"/>
            <a:r>
              <a:rPr lang="fr-FR" sz="1400">
                <a:solidFill>
                  <a:srgbClr val="464D50"/>
                </a:solidFill>
                <a:latin typeface="Myriad Web Pro" panose="020B0503030403020204" pitchFamily="34" charset="0"/>
              </a:rPr>
              <a:t>Découvrez notre site : www.lavoixduclient.fr</a:t>
            </a:r>
            <a:endParaRPr lang="en-GB" sz="1400">
              <a:solidFill>
                <a:srgbClr val="464D50"/>
              </a:solidFill>
              <a:latin typeface="Myriad Web Pro" panose="020B0503030403020204" pitchFamily="34" charset="0"/>
            </a:endParaRPr>
          </a:p>
        </p:txBody>
      </p:sp>
      <p:pic>
        <p:nvPicPr>
          <p:cNvPr id="10" name="Picture 9" descr="Icon&#10;&#10;Description automatically generated">
            <a:extLst>
              <a:ext uri="{FF2B5EF4-FFF2-40B4-BE49-F238E27FC236}">
                <a16:creationId xmlns:a16="http://schemas.microsoft.com/office/drawing/2014/main" id="{F4C172DD-C55D-4093-B622-36C2FCFEA1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35089" y="5080486"/>
            <a:ext cx="517441" cy="517441"/>
          </a:xfrm>
          <a:prstGeom prst="rect">
            <a:avLst/>
          </a:prstGeom>
        </p:spPr>
      </p:pic>
    </p:spTree>
    <p:extLst>
      <p:ext uri="{BB962C8B-B14F-4D97-AF65-F5344CB8AC3E}">
        <p14:creationId xmlns:p14="http://schemas.microsoft.com/office/powerpoint/2010/main" val="1274689693"/>
      </p:ext>
    </p:extLst>
  </p:cSld>
  <p:clrMap bg1="lt1" tx1="dk1" bg2="lt2" tx2="dk2" accent1="accent1" accent2="accent2" accent3="accent3" accent4="accent4" accent5="accent5" accent6="accent6" hlink="hlink" folHlink="folHlink"/>
  <p:sldLayoutIdLst>
    <p:sldLayoutId id="2147483804" r:id="rId1"/>
  </p:sldLayoutIdLst>
  <p:hf hdr="0" ftr="0" dt="0"/>
  <p:txStyles>
    <p:titleStyle>
      <a:lvl1pPr algn="l" defTabSz="91446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4" indent="-228614" algn="l" defTabSz="91446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44" indent="-228614" algn="l" defTabSz="914460"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74" indent="-228614" algn="l" defTabSz="914460"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30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53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76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994"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222"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452" indent="-228614" algn="l" defTabSz="914460"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0" rtl="0" eaLnBrk="1" latinLnBrk="0" hangingPunct="1">
        <a:defRPr sz="1800" kern="1200">
          <a:solidFill>
            <a:schemeClr val="tx1"/>
          </a:solidFill>
          <a:latin typeface="+mn-lt"/>
          <a:ea typeface="+mn-ea"/>
          <a:cs typeface="+mn-cs"/>
        </a:defRPr>
      </a:lvl1pPr>
      <a:lvl2pPr marL="457230" algn="l" defTabSz="914460" rtl="0" eaLnBrk="1" latinLnBrk="0" hangingPunct="1">
        <a:defRPr sz="1800" kern="1200">
          <a:solidFill>
            <a:schemeClr val="tx1"/>
          </a:solidFill>
          <a:latin typeface="+mn-lt"/>
          <a:ea typeface="+mn-ea"/>
          <a:cs typeface="+mn-cs"/>
        </a:defRPr>
      </a:lvl2pPr>
      <a:lvl3pPr marL="914460" algn="l" defTabSz="914460" rtl="0" eaLnBrk="1" latinLnBrk="0" hangingPunct="1">
        <a:defRPr sz="1800" kern="1200">
          <a:solidFill>
            <a:schemeClr val="tx1"/>
          </a:solidFill>
          <a:latin typeface="+mn-lt"/>
          <a:ea typeface="+mn-ea"/>
          <a:cs typeface="+mn-cs"/>
        </a:defRPr>
      </a:lvl3pPr>
      <a:lvl4pPr marL="1371690" algn="l" defTabSz="914460" rtl="0" eaLnBrk="1" latinLnBrk="0" hangingPunct="1">
        <a:defRPr sz="1800" kern="1200">
          <a:solidFill>
            <a:schemeClr val="tx1"/>
          </a:solidFill>
          <a:latin typeface="+mn-lt"/>
          <a:ea typeface="+mn-ea"/>
          <a:cs typeface="+mn-cs"/>
        </a:defRPr>
      </a:lvl4pPr>
      <a:lvl5pPr marL="1828918" algn="l" defTabSz="914460" rtl="0" eaLnBrk="1" latinLnBrk="0" hangingPunct="1">
        <a:defRPr sz="1800" kern="1200">
          <a:solidFill>
            <a:schemeClr val="tx1"/>
          </a:solidFill>
          <a:latin typeface="+mn-lt"/>
          <a:ea typeface="+mn-ea"/>
          <a:cs typeface="+mn-cs"/>
        </a:defRPr>
      </a:lvl5pPr>
      <a:lvl6pPr marL="2286148" algn="l" defTabSz="914460" rtl="0" eaLnBrk="1" latinLnBrk="0" hangingPunct="1">
        <a:defRPr sz="1800" kern="1200">
          <a:solidFill>
            <a:schemeClr val="tx1"/>
          </a:solidFill>
          <a:latin typeface="+mn-lt"/>
          <a:ea typeface="+mn-ea"/>
          <a:cs typeface="+mn-cs"/>
        </a:defRPr>
      </a:lvl6pPr>
      <a:lvl7pPr marL="2743378" algn="l" defTabSz="914460" rtl="0" eaLnBrk="1" latinLnBrk="0" hangingPunct="1">
        <a:defRPr sz="1800" kern="1200">
          <a:solidFill>
            <a:schemeClr val="tx1"/>
          </a:solidFill>
          <a:latin typeface="+mn-lt"/>
          <a:ea typeface="+mn-ea"/>
          <a:cs typeface="+mn-cs"/>
        </a:defRPr>
      </a:lvl7pPr>
      <a:lvl8pPr marL="3200608" algn="l" defTabSz="914460" rtl="0" eaLnBrk="1" latinLnBrk="0" hangingPunct="1">
        <a:defRPr sz="1800" kern="1200">
          <a:solidFill>
            <a:schemeClr val="tx1"/>
          </a:solidFill>
          <a:latin typeface="+mn-lt"/>
          <a:ea typeface="+mn-ea"/>
          <a:cs typeface="+mn-cs"/>
        </a:defRPr>
      </a:lvl8pPr>
      <a:lvl9pPr marL="3657838" algn="l" defTabSz="91446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tags" Target="../tags/tag110.xml"/><Relationship Id="rId21" Type="http://schemas.openxmlformats.org/officeDocument/2006/relationships/tags" Target="../tags/tag105.xml"/><Relationship Id="rId34" Type="http://schemas.openxmlformats.org/officeDocument/2006/relationships/image" Target="../media/image22.png"/><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33" Type="http://schemas.openxmlformats.org/officeDocument/2006/relationships/image" Target="../media/image21.png"/><Relationship Id="rId38" Type="http://schemas.openxmlformats.org/officeDocument/2006/relationships/chart" Target="../charts/chart4.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29" Type="http://schemas.openxmlformats.org/officeDocument/2006/relationships/image" Target="../media/image17.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32" Type="http://schemas.openxmlformats.org/officeDocument/2006/relationships/image" Target="../media/image20.png"/><Relationship Id="rId37" Type="http://schemas.openxmlformats.org/officeDocument/2006/relationships/chart" Target="../charts/chart3.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notesSlide" Target="../notesSlides/notesSlide2.xml"/><Relationship Id="rId36" Type="http://schemas.openxmlformats.org/officeDocument/2006/relationships/chart" Target="../charts/chart2.xml"/><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image" Target="../media/image19.pn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slideLayout" Target="../slideLayouts/slideLayout4.xml"/><Relationship Id="rId30" Type="http://schemas.openxmlformats.org/officeDocument/2006/relationships/image" Target="../media/image18.png"/><Relationship Id="rId35" Type="http://schemas.openxmlformats.org/officeDocument/2006/relationships/chart" Target="../charts/chart1.xml"/><Relationship Id="rId8" Type="http://schemas.openxmlformats.org/officeDocument/2006/relationships/tags" Target="../tags/tag92.xml"/><Relationship Id="rId3" Type="http://schemas.openxmlformats.org/officeDocument/2006/relationships/tags" Target="../tags/tag87.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13.xml"/><Relationship Id="rId7"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119.xml"/><Relationship Id="rId7" Type="http://schemas.openxmlformats.org/officeDocument/2006/relationships/image" Target="../media/image18.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4.xml"/><Relationship Id="rId5" Type="http://schemas.openxmlformats.org/officeDocument/2006/relationships/tags" Target="../tags/tag121.xml"/><Relationship Id="rId4" Type="http://schemas.openxmlformats.org/officeDocument/2006/relationships/tags" Target="../tags/tag1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s>
</file>

<file path=ppt/slides/_rels/slide15.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slideLayout" Target="../slideLayouts/slideLayout4.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17.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slideLayout" Target="../slideLayouts/slideLayout4.xml"/><Relationship Id="rId3" Type="http://schemas.openxmlformats.org/officeDocument/2006/relationships/tags" Target="../tags/tag142.xml"/><Relationship Id="rId21" Type="http://schemas.openxmlformats.org/officeDocument/2006/relationships/chart" Target="../charts/chart7.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chart" Target="../charts/chart6.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image" Target="../media/image24.png"/><Relationship Id="rId10" Type="http://schemas.openxmlformats.org/officeDocument/2006/relationships/tags" Target="../tags/tag149.xml"/><Relationship Id="rId19" Type="http://schemas.openxmlformats.org/officeDocument/2006/relationships/chart" Target="../charts/chart5.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10" Type="http://schemas.openxmlformats.org/officeDocument/2006/relationships/image" Target="../media/image18.png"/><Relationship Id="rId4" Type="http://schemas.openxmlformats.org/officeDocument/2006/relationships/tags" Target="../tags/tag160.xml"/><Relationship Id="rId9" Type="http://schemas.openxmlformats.org/officeDocument/2006/relationships/chart" Target="../charts/chart8.xml"/></Relationships>
</file>

<file path=ppt/slides/_rels/slide19.xml.rels><?xml version="1.0" encoding="UTF-8" standalone="yes"?>
<Relationships xmlns="http://schemas.openxmlformats.org/package/2006/relationships"><Relationship Id="rId13" Type="http://schemas.openxmlformats.org/officeDocument/2006/relationships/tags" Target="../tags/tag176.xml"/><Relationship Id="rId18" Type="http://schemas.openxmlformats.org/officeDocument/2006/relationships/tags" Target="../tags/tag181.xml"/><Relationship Id="rId26" Type="http://schemas.openxmlformats.org/officeDocument/2006/relationships/chart" Target="../charts/chart14.xml"/><Relationship Id="rId3" Type="http://schemas.openxmlformats.org/officeDocument/2006/relationships/tags" Target="../tags/tag166.xml"/><Relationship Id="rId21" Type="http://schemas.openxmlformats.org/officeDocument/2006/relationships/chart" Target="../charts/chart9.xml"/><Relationship Id="rId34" Type="http://schemas.openxmlformats.org/officeDocument/2006/relationships/image" Target="../media/image18.png"/><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tags" Target="../tags/tag180.xml"/><Relationship Id="rId25" Type="http://schemas.openxmlformats.org/officeDocument/2006/relationships/chart" Target="../charts/chart13.xml"/><Relationship Id="rId33" Type="http://schemas.openxmlformats.org/officeDocument/2006/relationships/image" Target="../media/image28.png"/><Relationship Id="rId2" Type="http://schemas.openxmlformats.org/officeDocument/2006/relationships/tags" Target="../tags/tag165.xml"/><Relationship Id="rId16" Type="http://schemas.openxmlformats.org/officeDocument/2006/relationships/tags" Target="../tags/tag179.xml"/><Relationship Id="rId20" Type="http://schemas.openxmlformats.org/officeDocument/2006/relationships/slideLayout" Target="../slideLayouts/slideLayout4.xml"/><Relationship Id="rId29" Type="http://schemas.openxmlformats.org/officeDocument/2006/relationships/image" Target="../media/image25.pn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24" Type="http://schemas.openxmlformats.org/officeDocument/2006/relationships/chart" Target="../charts/chart12.xml"/><Relationship Id="rId32" Type="http://schemas.openxmlformats.org/officeDocument/2006/relationships/image" Target="../media/image27.png"/><Relationship Id="rId5" Type="http://schemas.openxmlformats.org/officeDocument/2006/relationships/tags" Target="../tags/tag168.xml"/><Relationship Id="rId15" Type="http://schemas.openxmlformats.org/officeDocument/2006/relationships/tags" Target="../tags/tag178.xml"/><Relationship Id="rId23" Type="http://schemas.openxmlformats.org/officeDocument/2006/relationships/chart" Target="../charts/chart11.xml"/><Relationship Id="rId28" Type="http://schemas.openxmlformats.org/officeDocument/2006/relationships/image" Target="../media/image22.png"/><Relationship Id="rId10" Type="http://schemas.openxmlformats.org/officeDocument/2006/relationships/tags" Target="../tags/tag173.xml"/><Relationship Id="rId19" Type="http://schemas.openxmlformats.org/officeDocument/2006/relationships/tags" Target="../tags/tag182.xml"/><Relationship Id="rId31" Type="http://schemas.openxmlformats.org/officeDocument/2006/relationships/image" Target="../media/image26.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 Id="rId22" Type="http://schemas.openxmlformats.org/officeDocument/2006/relationships/chart" Target="../charts/chart10.xml"/><Relationship Id="rId27" Type="http://schemas.openxmlformats.org/officeDocument/2006/relationships/chart" Target="../charts/chart15.xml"/><Relationship Id="rId30" Type="http://schemas.openxmlformats.org/officeDocument/2006/relationships/image" Target="../media/image24.png"/><Relationship Id="rId35" Type="http://schemas.openxmlformats.org/officeDocument/2006/relationships/image" Target="../media/image29.png"/><Relationship Id="rId8" Type="http://schemas.openxmlformats.org/officeDocument/2006/relationships/tags" Target="../tags/tag17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chart" Target="../charts/chart18.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chart" Target="../charts/chart17.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chart" Target="../charts/chart16.xml"/><Relationship Id="rId5" Type="http://schemas.openxmlformats.org/officeDocument/2006/relationships/tags" Target="../tags/tag187.xml"/><Relationship Id="rId10" Type="http://schemas.openxmlformats.org/officeDocument/2006/relationships/notesSlide" Target="../notesSlides/notesSlide4.xml"/><Relationship Id="rId4" Type="http://schemas.openxmlformats.org/officeDocument/2006/relationships/tags" Target="../tags/tag186.xml"/><Relationship Id="rId9" Type="http://schemas.openxmlformats.org/officeDocument/2006/relationships/slideLayout" Target="../slideLayouts/slideLayout4.xml"/><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image" Target="../media/image30.png"/><Relationship Id="rId3" Type="http://schemas.openxmlformats.org/officeDocument/2006/relationships/tags" Target="../tags/tag193.xml"/><Relationship Id="rId21" Type="http://schemas.openxmlformats.org/officeDocument/2006/relationships/tags" Target="../tags/tag211.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chart" Target="../charts/chart19.xml"/><Relationship Id="rId33" Type="http://schemas.openxmlformats.org/officeDocument/2006/relationships/image" Target="../media/image32.png"/><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image" Target="../media/image18.png"/><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notesSlide" Target="../notesSlides/notesSlide5.xml"/><Relationship Id="rId32" Type="http://schemas.openxmlformats.org/officeDocument/2006/relationships/chart" Target="../charts/chart22.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slideLayout" Target="../slideLayouts/slideLayout4.xml"/><Relationship Id="rId28" Type="http://schemas.openxmlformats.org/officeDocument/2006/relationships/chart" Target="../charts/chart21.xml"/><Relationship Id="rId10" Type="http://schemas.openxmlformats.org/officeDocument/2006/relationships/tags" Target="../tags/tag200.xml"/><Relationship Id="rId19" Type="http://schemas.openxmlformats.org/officeDocument/2006/relationships/tags" Target="../tags/tag209.xml"/><Relationship Id="rId31" Type="http://schemas.openxmlformats.org/officeDocument/2006/relationships/image" Target="../media/image31.png"/><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chart" Target="../charts/chart20.xml"/><Relationship Id="rId30" Type="http://schemas.openxmlformats.org/officeDocument/2006/relationships/image" Target="../media/image6.jpeg"/><Relationship Id="rId8" Type="http://schemas.openxmlformats.org/officeDocument/2006/relationships/tags" Target="../tags/tag198.xml"/></Relationships>
</file>

<file path=ppt/slides/_rels/slide22.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18" Type="http://schemas.openxmlformats.org/officeDocument/2006/relationships/chart" Target="../charts/chart24.xml"/><Relationship Id="rId26" Type="http://schemas.openxmlformats.org/officeDocument/2006/relationships/image" Target="../media/image18.png"/><Relationship Id="rId3" Type="http://schemas.openxmlformats.org/officeDocument/2006/relationships/tags" Target="../tags/tag215.xml"/><Relationship Id="rId21" Type="http://schemas.openxmlformats.org/officeDocument/2006/relationships/chart" Target="../charts/chart27.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chart" Target="../charts/chart23.xml"/><Relationship Id="rId25" Type="http://schemas.openxmlformats.org/officeDocument/2006/relationships/image" Target="../media/image31.png"/><Relationship Id="rId2" Type="http://schemas.openxmlformats.org/officeDocument/2006/relationships/tags" Target="../tags/tag214.xml"/><Relationship Id="rId16" Type="http://schemas.openxmlformats.org/officeDocument/2006/relationships/notesSlide" Target="../notesSlides/notesSlide6.xml"/><Relationship Id="rId20" Type="http://schemas.openxmlformats.org/officeDocument/2006/relationships/chart" Target="../charts/chart26.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image" Target="../media/image33.jpeg"/><Relationship Id="rId5" Type="http://schemas.openxmlformats.org/officeDocument/2006/relationships/tags" Target="../tags/tag217.xml"/><Relationship Id="rId15" Type="http://schemas.openxmlformats.org/officeDocument/2006/relationships/slideLayout" Target="../slideLayouts/slideLayout4.xml"/><Relationship Id="rId23" Type="http://schemas.openxmlformats.org/officeDocument/2006/relationships/image" Target="../media/image32.png"/><Relationship Id="rId10" Type="http://schemas.openxmlformats.org/officeDocument/2006/relationships/tags" Target="../tags/tag222.xml"/><Relationship Id="rId19" Type="http://schemas.openxmlformats.org/officeDocument/2006/relationships/chart" Target="../charts/chart25.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8.xml"/><Relationship Id="rId1" Type="http://schemas.openxmlformats.org/officeDocument/2006/relationships/tags" Target="../tags/tag227.xml"/></Relationships>
</file>

<file path=ppt/slides/_rels/slide24.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chart" Target="../charts/chart28.xml"/><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slideLayout" Target="../slideLayouts/slideLayout4.xml"/><Relationship Id="rId17" Type="http://schemas.openxmlformats.org/officeDocument/2006/relationships/chart" Target="../charts/chart31.xml"/><Relationship Id="rId2" Type="http://schemas.openxmlformats.org/officeDocument/2006/relationships/tags" Target="../tags/tag230.xml"/><Relationship Id="rId16" Type="http://schemas.openxmlformats.org/officeDocument/2006/relationships/chart" Target="../charts/chart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5" Type="http://schemas.openxmlformats.org/officeDocument/2006/relationships/tags" Target="../tags/tag233.xml"/><Relationship Id="rId15" Type="http://schemas.openxmlformats.org/officeDocument/2006/relationships/chart" Target="../charts/chart29.xml"/><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chart" Target="../charts/chart33.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image" Target="../media/image18.png"/><Relationship Id="rId5" Type="http://schemas.openxmlformats.org/officeDocument/2006/relationships/tags" Target="../tags/tag244.xml"/><Relationship Id="rId10" Type="http://schemas.openxmlformats.org/officeDocument/2006/relationships/chart" Target="../charts/chart32.xml"/><Relationship Id="rId4" Type="http://schemas.openxmlformats.org/officeDocument/2006/relationships/tags" Target="../tags/tag243.xml"/><Relationship Id="rId9"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chart" Target="../charts/chart35.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image" Target="../media/image18.png"/><Relationship Id="rId5" Type="http://schemas.openxmlformats.org/officeDocument/2006/relationships/tags" Target="../tags/tag252.xml"/><Relationship Id="rId10" Type="http://schemas.openxmlformats.org/officeDocument/2006/relationships/chart" Target="../charts/chart34.xml"/><Relationship Id="rId4" Type="http://schemas.openxmlformats.org/officeDocument/2006/relationships/tags" Target="../tags/tag251.xml"/><Relationship Id="rId9"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263.xml"/><Relationship Id="rId3" Type="http://schemas.openxmlformats.org/officeDocument/2006/relationships/tags" Target="../tags/tag258.xml"/><Relationship Id="rId7" Type="http://schemas.openxmlformats.org/officeDocument/2006/relationships/tags" Target="../tags/tag262.xml"/><Relationship Id="rId12" Type="http://schemas.openxmlformats.org/officeDocument/2006/relationships/chart" Target="../charts/chart37.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image" Target="../media/image18.png"/><Relationship Id="rId5" Type="http://schemas.openxmlformats.org/officeDocument/2006/relationships/tags" Target="../tags/tag260.xml"/><Relationship Id="rId10" Type="http://schemas.openxmlformats.org/officeDocument/2006/relationships/chart" Target="../charts/chart36.xml"/><Relationship Id="rId4" Type="http://schemas.openxmlformats.org/officeDocument/2006/relationships/tags" Target="../tags/tag259.xml"/><Relationship Id="rId9"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image" Target="../media/image18.png"/><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chart" Target="../charts/chart38.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slideLayout" Target="../slideLayouts/slideLayout4.xml"/><Relationship Id="rId5" Type="http://schemas.openxmlformats.org/officeDocument/2006/relationships/tags" Target="../tags/tag268.xml"/><Relationship Id="rId15" Type="http://schemas.openxmlformats.org/officeDocument/2006/relationships/chart" Target="../charts/chart40.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chart" Target="../charts/chart39.xml"/></Relationships>
</file>

<file path=ppt/slides/_rels/slide29.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chart" Target="../charts/chart42.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18.png"/><Relationship Id="rId5" Type="http://schemas.openxmlformats.org/officeDocument/2006/relationships/tags" Target="../tags/tag278.xml"/><Relationship Id="rId10" Type="http://schemas.openxmlformats.org/officeDocument/2006/relationships/chart" Target="../charts/chart41.xml"/><Relationship Id="rId4" Type="http://schemas.openxmlformats.org/officeDocument/2006/relationships/tags" Target="../tags/tag277.xml"/><Relationship Id="rId9"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3" Type="http://schemas.openxmlformats.org/officeDocument/2006/relationships/tags" Target="../tags/tag19.xml"/><Relationship Id="rId21" Type="http://schemas.openxmlformats.org/officeDocument/2006/relationships/image" Target="../media/image13.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image" Target="../media/image12.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15.png"/><Relationship Id="rId10" Type="http://schemas.openxmlformats.org/officeDocument/2006/relationships/tags" Target="../tags/tag26.xml"/><Relationship Id="rId19" Type="http://schemas.openxmlformats.org/officeDocument/2006/relationships/slideLayout" Target="../slideLayouts/slideLayout4.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slideLayout" Target="../slideLayouts/slideLayout4.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7.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slideLayout" Target="../slideLayouts/slideLayout4.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tags" Target="../tags/tag70.xml"/></Relationships>
</file>

<file path=ppt/slides/_rels/slide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Layout" Target="../slideLayouts/slideLayout4.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0ACD7411-C907-4F54-A9E4-00BBC01C74D8}"/>
              </a:ext>
            </a:extLst>
          </p:cNvPr>
          <p:cNvSpPr txBox="1"/>
          <p:nvPr>
            <p:custDataLst>
              <p:tags r:id="rId1"/>
            </p:custDataLst>
          </p:nvPr>
        </p:nvSpPr>
        <p:spPr>
          <a:xfrm>
            <a:off x="1907178" y="1986708"/>
            <a:ext cx="9121039" cy="1692771"/>
          </a:xfrm>
          <a:prstGeom prst="rect">
            <a:avLst/>
          </a:prstGeom>
          <a:noFill/>
        </p:spPr>
        <p:txBody>
          <a:bodyPr wrap="square" rtlCol="0">
            <a:spAutoFit/>
          </a:bodyPr>
          <a:lstStyle/>
          <a:p>
            <a:pPr algn="l"/>
            <a:r>
              <a:rPr lang="fr-FR" sz="4800" dirty="0">
                <a:solidFill>
                  <a:srgbClr val="464D50"/>
                </a:solidFill>
                <a:latin typeface="Myriad Pro Light" panose="020B0603030403020204" pitchFamily="34" charset="0"/>
                <a:cs typeface="Aharoni" panose="020B0604020202020204" pitchFamily="2" charset="-79"/>
              </a:rPr>
              <a:t>Enquête à 6 mois </a:t>
            </a:r>
            <a:r>
              <a:rPr lang="fr-FR" sz="4800" dirty="0">
                <a:solidFill>
                  <a:schemeClr val="bg1"/>
                </a:solidFill>
                <a:latin typeface="Myriad Pro Light" panose="020B0603030403020204" pitchFamily="34" charset="0"/>
                <a:cs typeface="Aharoni" panose="020B0604020202020204" pitchFamily="2" charset="-79"/>
              </a:rPr>
              <a:t>PON FSE</a:t>
            </a:r>
            <a:endParaRPr lang="fr-FR" sz="1000" dirty="0">
              <a:solidFill>
                <a:schemeClr val="bg1"/>
              </a:solidFill>
              <a:latin typeface="Myriad Pro Light" panose="020B0603030403020204" pitchFamily="34" charset="0"/>
              <a:cs typeface="Aharoni" panose="020B0604020202020204" pitchFamily="2" charset="-79"/>
            </a:endParaRPr>
          </a:p>
          <a:p>
            <a:r>
              <a:rPr lang="fr-FR" sz="2800" dirty="0">
                <a:solidFill>
                  <a:srgbClr val="464D50"/>
                </a:solidFill>
                <a:latin typeface="Myriad Pro Light" panose="020B0603030403020204" pitchFamily="34" charset="0"/>
                <a:cs typeface="Aharoni" panose="020B0604020202020204" pitchFamily="2" charset="-79"/>
              </a:rPr>
              <a:t>Rapport de synthèse des résultats du PON FSE 2014-2020</a:t>
            </a:r>
          </a:p>
          <a:p>
            <a:r>
              <a:rPr lang="fr-FR" sz="2800" dirty="0">
                <a:solidFill>
                  <a:srgbClr val="464D50"/>
                </a:solidFill>
                <a:latin typeface="Myriad Pro Light" panose="020B0603030403020204" pitchFamily="34" charset="0"/>
                <a:cs typeface="Aharoni" panose="020B0604020202020204" pitchFamily="2" charset="-79"/>
              </a:rPr>
              <a:t>Participants </a:t>
            </a:r>
            <a:r>
              <a:rPr lang="fr-FR" sz="2400" dirty="0">
                <a:solidFill>
                  <a:srgbClr val="464D50"/>
                </a:solidFill>
                <a:latin typeface="Myriad Pro Light" panose="020B0603030403020204" pitchFamily="34" charset="0"/>
                <a:cs typeface="Aharoni" panose="020B0604020202020204" pitchFamily="2" charset="-79"/>
              </a:rPr>
              <a:t>sortis entre le 1</a:t>
            </a:r>
            <a:r>
              <a:rPr lang="fr-FR" sz="2400" baseline="30000" dirty="0">
                <a:solidFill>
                  <a:srgbClr val="464D50"/>
                </a:solidFill>
                <a:latin typeface="Myriad Pro Light" panose="020B0603030403020204" pitchFamily="34" charset="0"/>
                <a:cs typeface="Aharoni" panose="020B0604020202020204" pitchFamily="2" charset="-79"/>
              </a:rPr>
              <a:t>er</a:t>
            </a:r>
            <a:r>
              <a:rPr lang="fr-FR" sz="2400" dirty="0">
                <a:solidFill>
                  <a:srgbClr val="464D50"/>
                </a:solidFill>
                <a:latin typeface="Myriad Pro Light" panose="020B0603030403020204" pitchFamily="34" charset="0"/>
                <a:cs typeface="Aharoni" panose="020B0604020202020204" pitchFamily="2" charset="-79"/>
              </a:rPr>
              <a:t> janvier 2014 et le 30 juin 2022</a:t>
            </a:r>
          </a:p>
        </p:txBody>
      </p:sp>
      <p:sp>
        <p:nvSpPr>
          <p:cNvPr id="7" name="ZoneTexte 6">
            <a:extLst>
              <a:ext uri="{FF2B5EF4-FFF2-40B4-BE49-F238E27FC236}">
                <a16:creationId xmlns:a16="http://schemas.microsoft.com/office/drawing/2014/main" id="{89A39658-50D7-4B82-94A4-609460284C5D}"/>
              </a:ext>
            </a:extLst>
          </p:cNvPr>
          <p:cNvSpPr txBox="1"/>
          <p:nvPr>
            <p:custDataLst>
              <p:tags r:id="rId2"/>
            </p:custDataLst>
          </p:nvPr>
        </p:nvSpPr>
        <p:spPr>
          <a:xfrm>
            <a:off x="1907178" y="3929817"/>
            <a:ext cx="8627472" cy="738664"/>
          </a:xfrm>
          <a:prstGeom prst="rect">
            <a:avLst/>
          </a:prstGeom>
          <a:noFill/>
        </p:spPr>
        <p:txBody>
          <a:bodyPr wrap="square" rtlCol="0">
            <a:spAutoFit/>
          </a:bodyPr>
          <a:lstStyle/>
          <a:p>
            <a:r>
              <a:rPr lang="fr-FR" sz="1400" b="1" u="sng" dirty="0">
                <a:solidFill>
                  <a:srgbClr val="464D50"/>
                </a:solidFill>
                <a:latin typeface="Myriad Pro Light" panose="020B0603030403020204"/>
              </a:rPr>
              <a:t>Contacts LVDC</a:t>
            </a:r>
          </a:p>
          <a:p>
            <a:pPr>
              <a:tabLst>
                <a:tab pos="1789113" algn="l"/>
                <a:tab pos="3500438" algn="l"/>
              </a:tabLst>
            </a:pPr>
            <a:r>
              <a:rPr lang="fr-FR" sz="1400" b="1" dirty="0">
                <a:solidFill>
                  <a:srgbClr val="464D50"/>
                </a:solidFill>
                <a:latin typeface="Myriad Pro Light" panose="020B0603030403020204"/>
              </a:rPr>
              <a:t>Mohamed BEN-HALIMA</a:t>
            </a:r>
            <a:r>
              <a:rPr lang="fr-FR" sz="1400" dirty="0">
                <a:solidFill>
                  <a:srgbClr val="464D50"/>
                </a:solidFill>
                <a:latin typeface="Myriad Pro Light" panose="020B0603030403020204"/>
              </a:rPr>
              <a:t>, Directeur de Département Service Public : mohamed.ben-halima@lavoixduclient.fr </a:t>
            </a:r>
          </a:p>
          <a:p>
            <a:pPr>
              <a:tabLst>
                <a:tab pos="1789113" algn="l"/>
                <a:tab pos="3500438" algn="l"/>
              </a:tabLst>
            </a:pPr>
            <a:r>
              <a:rPr lang="fr-FR" sz="1400" b="1" dirty="0">
                <a:solidFill>
                  <a:srgbClr val="464D50"/>
                </a:solidFill>
                <a:latin typeface="Myriad Pro Light" panose="020B0603030403020204"/>
              </a:rPr>
              <a:t>Thi-Phuong DINH</a:t>
            </a:r>
            <a:r>
              <a:rPr lang="fr-FR" sz="1400" dirty="0">
                <a:solidFill>
                  <a:srgbClr val="464D50"/>
                </a:solidFill>
                <a:latin typeface="Myriad Pro Light" panose="020B0603030403020204"/>
              </a:rPr>
              <a:t>, Chef de projet : thi-phuong.dinh@lavoixduclient.fr</a:t>
            </a:r>
          </a:p>
        </p:txBody>
      </p:sp>
      <p:sp>
        <p:nvSpPr>
          <p:cNvPr id="5" name="Rectangle 4">
            <a:extLst>
              <a:ext uri="{FF2B5EF4-FFF2-40B4-BE49-F238E27FC236}">
                <a16:creationId xmlns:a16="http://schemas.microsoft.com/office/drawing/2014/main" id="{6783A4F6-4E66-4BC4-90A2-7CE3854C52ED}"/>
              </a:ext>
            </a:extLst>
          </p:cNvPr>
          <p:cNvSpPr/>
          <p:nvPr>
            <p:custDataLst>
              <p:tags r:id="rId3"/>
            </p:custDataLst>
          </p:nvPr>
        </p:nvSpPr>
        <p:spPr>
          <a:xfrm>
            <a:off x="1907178" y="4679582"/>
            <a:ext cx="4669768" cy="261610"/>
          </a:xfrm>
          <a:prstGeom prst="rect">
            <a:avLst/>
          </a:prstGeom>
        </p:spPr>
        <p:txBody>
          <a:bodyPr wrap="square">
            <a:spAutoFit/>
          </a:bodyPr>
          <a:lstStyle/>
          <a:p>
            <a:r>
              <a:rPr lang="fr-FR" sz="1050" i="1">
                <a:solidFill>
                  <a:srgbClr val="000000"/>
                </a:solidFill>
                <a:latin typeface="Myriad Pro Light" panose="020B0603030403020204"/>
                <a:ea typeface="Times New Roman" panose="02020603050405020304" pitchFamily="18" charset="0"/>
                <a:cs typeface="Segoe UI" panose="020B0502040204020203" pitchFamily="34" charset="0"/>
              </a:rPr>
              <a:t>Cette enquête a été cofinancée par l’Union Européenne (Fonds Social Européen) </a:t>
            </a:r>
            <a:endParaRPr lang="fr-FR" sz="1050" i="1">
              <a:latin typeface="Myriad Pro Light" panose="020B0603030403020204"/>
            </a:endParaRPr>
          </a:p>
        </p:txBody>
      </p:sp>
    </p:spTree>
    <p:extLst>
      <p:ext uri="{BB962C8B-B14F-4D97-AF65-F5344CB8AC3E}">
        <p14:creationId xmlns:p14="http://schemas.microsoft.com/office/powerpoint/2010/main" val="427121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DCD9B0-7CAA-D5BB-B64D-7DAEB0ECB3BB}"/>
              </a:ext>
            </a:extLst>
          </p:cNvPr>
          <p:cNvSpPr txBox="1"/>
          <p:nvPr/>
        </p:nvSpPr>
        <p:spPr>
          <a:xfrm>
            <a:off x="399361" y="1311971"/>
            <a:ext cx="11148204" cy="1661993"/>
          </a:xfrm>
          <a:prstGeom prst="rect">
            <a:avLst/>
          </a:prstGeom>
          <a:noFill/>
        </p:spPr>
        <p:txBody>
          <a:bodyPr wrap="square">
            <a:spAutoFit/>
          </a:bodyPr>
          <a:lstStyle/>
          <a:p>
            <a:r>
              <a:rPr lang="fr-FR" sz="1400" dirty="0"/>
              <a:t>Pour garantir une </a:t>
            </a:r>
            <a:r>
              <a:rPr lang="fr-FR" sz="1400" b="1" dirty="0"/>
              <a:t>représentativité de la population dans l’échantillon </a:t>
            </a:r>
            <a:r>
              <a:rPr lang="fr-FR" sz="1400" dirty="0"/>
              <a:t>et permettre une lecture fiable des résultats, une sélection aléatoire d’une </a:t>
            </a:r>
            <a:r>
              <a:rPr lang="fr-FR" sz="1400" b="1" dirty="0"/>
              <a:t>base de sondage par priorité d’investissement </a:t>
            </a:r>
            <a:r>
              <a:rPr lang="fr-FR" sz="1400" dirty="0"/>
              <a:t>de l’ordre de 4 fois plus grande que la taille de l'échantillon désirée est effectuée. </a:t>
            </a:r>
            <a:r>
              <a:rPr lang="fr-FR" sz="1400" i="1" dirty="0"/>
              <a:t>Par exemple de 10 000 participants maximum pour interroger 2 500 participants.</a:t>
            </a:r>
          </a:p>
          <a:p>
            <a:pPr algn="just"/>
            <a:endParaRPr lang="fr-FR" sz="1200" i="1" dirty="0"/>
          </a:p>
          <a:p>
            <a:pPr algn="just"/>
            <a:r>
              <a:rPr lang="fr-FR" sz="1200" dirty="0"/>
              <a:t>Cette méthodologie augmente considérablement l’effort déployé pour joindre une personne mais elle permet</a:t>
            </a:r>
          </a:p>
          <a:p>
            <a:pPr algn="just"/>
            <a:r>
              <a:rPr lang="fr-FR" sz="1200" dirty="0"/>
              <a:t>d’obtenir un échantillon représentatif et de représenter toutes les sensibilités de la population. Dans le cas </a:t>
            </a:r>
          </a:p>
          <a:p>
            <a:pPr algn="just"/>
            <a:r>
              <a:rPr lang="fr-FR" sz="1200" dirty="0"/>
              <a:t>contraire, uniquement les personnes facilement joignables seraient interrogées et l’échantillon obtenu ne serait </a:t>
            </a:r>
          </a:p>
          <a:p>
            <a:pPr algn="just"/>
            <a:r>
              <a:rPr lang="fr-FR" sz="1200" dirty="0"/>
              <a:t>pas représentatif.</a:t>
            </a:r>
            <a:endParaRPr lang="fr-FR" sz="1200" dirty="0">
              <a:effectLst/>
            </a:endParaRPr>
          </a:p>
        </p:txBody>
      </p:sp>
      <p:sp>
        <p:nvSpPr>
          <p:cNvPr id="3" name="TextBox 6">
            <a:extLst>
              <a:ext uri="{FF2B5EF4-FFF2-40B4-BE49-F238E27FC236}">
                <a16:creationId xmlns:a16="http://schemas.microsoft.com/office/drawing/2014/main" id="{A4B6D53C-9942-ECBF-D4A0-612527970678}"/>
              </a:ext>
            </a:extLst>
          </p:cNvPr>
          <p:cNvSpPr txBox="1"/>
          <p:nvPr>
            <p:custDataLst>
              <p:tags r:id="rId1"/>
            </p:custDataLst>
          </p:nvPr>
        </p:nvSpPr>
        <p:spPr>
          <a:xfrm>
            <a:off x="135586" y="17548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Base de sondage et échantillonnage</a:t>
            </a:r>
            <a:endParaRPr lang="fr-FR" sz="4800" dirty="0">
              <a:solidFill>
                <a:srgbClr val="464D50"/>
              </a:solidFill>
              <a:effectLst/>
              <a:latin typeface="Myriad Pro Light" panose="020B0603030403020204" pitchFamily="34" charset="0"/>
              <a:ea typeface="Calibri" panose="020F0502020204030204" pitchFamily="34" charset="0"/>
            </a:endParaRPr>
          </a:p>
        </p:txBody>
      </p:sp>
      <p:pic>
        <p:nvPicPr>
          <p:cNvPr id="6" name="Image 5">
            <a:extLst>
              <a:ext uri="{FF2B5EF4-FFF2-40B4-BE49-F238E27FC236}">
                <a16:creationId xmlns:a16="http://schemas.microsoft.com/office/drawing/2014/main" id="{9BBCED5D-9447-F9ED-910C-981164F02D62}"/>
              </a:ext>
            </a:extLst>
          </p:cNvPr>
          <p:cNvPicPr>
            <a:picLocks noChangeAspect="1"/>
          </p:cNvPicPr>
          <p:nvPr/>
        </p:nvPicPr>
        <p:blipFill rotWithShape="1">
          <a:blip r:embed="rId3"/>
          <a:srcRect l="19458" t="29736" r="54009" b="32226"/>
          <a:stretch/>
        </p:blipFill>
        <p:spPr>
          <a:xfrm>
            <a:off x="8154164" y="1791740"/>
            <a:ext cx="3860997" cy="1729727"/>
          </a:xfrm>
          <a:prstGeom prst="rect">
            <a:avLst/>
          </a:prstGeom>
        </p:spPr>
      </p:pic>
      <p:graphicFrame>
        <p:nvGraphicFramePr>
          <p:cNvPr id="7" name="Tableau 6">
            <a:extLst>
              <a:ext uri="{FF2B5EF4-FFF2-40B4-BE49-F238E27FC236}">
                <a16:creationId xmlns:a16="http://schemas.microsoft.com/office/drawing/2014/main" id="{A78CCB95-99CB-992A-C2E2-3A89942753EB}"/>
              </a:ext>
            </a:extLst>
          </p:cNvPr>
          <p:cNvGraphicFramePr>
            <a:graphicFrameLocks noGrp="1"/>
          </p:cNvGraphicFramePr>
          <p:nvPr>
            <p:extLst>
              <p:ext uri="{D42A27DB-BD31-4B8C-83A1-F6EECF244321}">
                <p14:modId xmlns:p14="http://schemas.microsoft.com/office/powerpoint/2010/main" val="4208290761"/>
              </p:ext>
            </p:extLst>
          </p:nvPr>
        </p:nvGraphicFramePr>
        <p:xfrm>
          <a:off x="521222" y="2976858"/>
          <a:ext cx="7439853" cy="3215599"/>
        </p:xfrm>
        <a:graphic>
          <a:graphicData uri="http://schemas.openxmlformats.org/drawingml/2006/table">
            <a:tbl>
              <a:tblPr>
                <a:tableStyleId>{5C22544A-7EE6-4342-B048-85BDC9FD1C3A}</a:tableStyleId>
              </a:tblPr>
              <a:tblGrid>
                <a:gridCol w="922460">
                  <a:extLst>
                    <a:ext uri="{9D8B030D-6E8A-4147-A177-3AD203B41FA5}">
                      <a16:colId xmlns:a16="http://schemas.microsoft.com/office/drawing/2014/main" val="4215260159"/>
                    </a:ext>
                  </a:extLst>
                </a:gridCol>
                <a:gridCol w="792309">
                  <a:extLst>
                    <a:ext uri="{9D8B030D-6E8A-4147-A177-3AD203B41FA5}">
                      <a16:colId xmlns:a16="http://schemas.microsoft.com/office/drawing/2014/main" val="979922834"/>
                    </a:ext>
                  </a:extLst>
                </a:gridCol>
                <a:gridCol w="808381">
                  <a:extLst>
                    <a:ext uri="{9D8B030D-6E8A-4147-A177-3AD203B41FA5}">
                      <a16:colId xmlns:a16="http://schemas.microsoft.com/office/drawing/2014/main" val="2105941192"/>
                    </a:ext>
                  </a:extLst>
                </a:gridCol>
                <a:gridCol w="755338">
                  <a:extLst>
                    <a:ext uri="{9D8B030D-6E8A-4147-A177-3AD203B41FA5}">
                      <a16:colId xmlns:a16="http://schemas.microsoft.com/office/drawing/2014/main" val="2968374836"/>
                    </a:ext>
                  </a:extLst>
                </a:gridCol>
                <a:gridCol w="828570">
                  <a:extLst>
                    <a:ext uri="{9D8B030D-6E8A-4147-A177-3AD203B41FA5}">
                      <a16:colId xmlns:a16="http://schemas.microsoft.com/office/drawing/2014/main" val="3138788340"/>
                    </a:ext>
                  </a:extLst>
                </a:gridCol>
                <a:gridCol w="624898">
                  <a:extLst>
                    <a:ext uri="{9D8B030D-6E8A-4147-A177-3AD203B41FA5}">
                      <a16:colId xmlns:a16="http://schemas.microsoft.com/office/drawing/2014/main" val="2648251316"/>
                    </a:ext>
                  </a:extLst>
                </a:gridCol>
                <a:gridCol w="708220">
                  <a:extLst>
                    <a:ext uri="{9D8B030D-6E8A-4147-A177-3AD203B41FA5}">
                      <a16:colId xmlns:a16="http://schemas.microsoft.com/office/drawing/2014/main" val="4198108101"/>
                    </a:ext>
                  </a:extLst>
                </a:gridCol>
                <a:gridCol w="666559">
                  <a:extLst>
                    <a:ext uri="{9D8B030D-6E8A-4147-A177-3AD203B41FA5}">
                      <a16:colId xmlns:a16="http://schemas.microsoft.com/office/drawing/2014/main" val="3975278575"/>
                    </a:ext>
                  </a:extLst>
                </a:gridCol>
                <a:gridCol w="666559">
                  <a:extLst>
                    <a:ext uri="{9D8B030D-6E8A-4147-A177-3AD203B41FA5}">
                      <a16:colId xmlns:a16="http://schemas.microsoft.com/office/drawing/2014/main" val="2416964142"/>
                    </a:ext>
                  </a:extLst>
                </a:gridCol>
                <a:gridCol w="666559">
                  <a:extLst>
                    <a:ext uri="{9D8B030D-6E8A-4147-A177-3AD203B41FA5}">
                      <a16:colId xmlns:a16="http://schemas.microsoft.com/office/drawing/2014/main" val="3838987765"/>
                    </a:ext>
                  </a:extLst>
                </a:gridCol>
              </a:tblGrid>
              <a:tr h="551866">
                <a:tc rowSpan="2">
                  <a:txBody>
                    <a:bodyPr/>
                    <a:lstStyle/>
                    <a:p>
                      <a:pPr algn="ctr" fontAlgn="b"/>
                      <a:r>
                        <a:rPr lang="fr-FR" sz="1100" b="1" i="0" u="none" strike="noStrike" dirty="0">
                          <a:solidFill>
                            <a:srgbClr val="000000"/>
                          </a:solidFill>
                          <a:effectLst/>
                          <a:latin typeface="+mj-lt"/>
                        </a:rPr>
                        <a:t>Priorité d’investissement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fontAlgn="b"/>
                      <a:r>
                        <a:rPr lang="fr-FR" sz="1100" b="1" u="none" strike="noStrike" dirty="0">
                          <a:effectLst/>
                        </a:rPr>
                        <a:t>Population sortis  entre janvier 2014-2022 juin</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u="none" strike="noStrike" dirty="0">
                          <a:effectLst/>
                        </a:rPr>
                        <a:t>Base de sondage</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fr-FR"/>
                    </a:p>
                  </a:txBody>
                  <a:tcPr/>
                </a:tc>
                <a:tc hMerge="1">
                  <a:txBody>
                    <a:bodyPr/>
                    <a:lstStyle/>
                    <a:p>
                      <a:endParaRPr lang="fr-FR"/>
                    </a:p>
                  </a:txBody>
                  <a:tcPr/>
                </a:tc>
                <a:tc gridSpan="3">
                  <a:txBody>
                    <a:bodyPr/>
                    <a:lstStyle/>
                    <a:p>
                      <a:pPr algn="ctr" fontAlgn="ctr"/>
                      <a:r>
                        <a:rPr lang="fr-FR" sz="1100" b="1" u="none" strike="noStrike" dirty="0">
                          <a:effectLst/>
                        </a:rPr>
                        <a:t>Taille d'échantillon</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tcPr>
                </a:tc>
                <a:tc hMerge="1">
                  <a:txBody>
                    <a:bodyPr/>
                    <a:lstStyle/>
                    <a:p>
                      <a:endParaRPr lang="fr-FR"/>
                    </a:p>
                  </a:txBody>
                  <a:tcPr/>
                </a:tc>
                <a:extLst>
                  <a:ext uri="{0D108BD9-81ED-4DB2-BD59-A6C34878D82A}">
                    <a16:rowId xmlns:a16="http://schemas.microsoft.com/office/drawing/2014/main" val="1873289641"/>
                  </a:ext>
                </a:extLst>
              </a:tr>
              <a:tr h="925120">
                <a:tc vMerge="1">
                  <a:txBody>
                    <a:bodyPr/>
                    <a:lstStyle/>
                    <a:p>
                      <a:pPr algn="l" fontAlgn="b"/>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b="1" i="0" u="none" strike="noStrike" dirty="0">
                          <a:solidFill>
                            <a:srgbClr val="000000"/>
                          </a:solidFill>
                          <a:effectLst/>
                          <a:latin typeface="Aptos Narrow" panose="020B0004020202020204" pitchFamily="34" charset="0"/>
                        </a:rPr>
                        <a:t>Total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100" b="1" i="0" u="none" strike="noStrike" dirty="0">
                        <a:solidFill>
                          <a:srgbClr val="000000"/>
                        </a:solidFill>
                        <a:effectLst/>
                        <a:latin typeface="Aptos Narrow" panose="020B00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Chômeurs inactifs</a:t>
                      </a:r>
                    </a:p>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 à l’entrée</a:t>
                      </a:r>
                    </a:p>
                    <a:p>
                      <a:pPr algn="ctr" fontAlgn="b"/>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100" b="1" i="0" u="none" strike="noStrike" dirty="0">
                        <a:solidFill>
                          <a:srgbClr val="000000"/>
                        </a:solidFill>
                        <a:effectLst/>
                        <a:latin typeface="Aptos Narrow" panose="020B00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En emploi à l’entrée </a:t>
                      </a:r>
                    </a:p>
                    <a:p>
                      <a:pPr algn="ctr" fontAlgn="b"/>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fontAlgn="b">
                        <a:lnSpc>
                          <a:spcPct val="200000"/>
                        </a:lnSpc>
                      </a:pPr>
                      <a:r>
                        <a:rPr lang="fr-FR" sz="1100" b="1" i="0" u="none" strike="noStrike" dirty="0">
                          <a:solidFill>
                            <a:srgbClr val="000000"/>
                          </a:solidFill>
                          <a:effectLst/>
                          <a:latin typeface="Aptos Narrow" panose="020B0004020202020204" pitchFamily="34" charset="0"/>
                        </a:rPr>
                        <a:t>Total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b="1" i="0" u="none" strike="noStrike" dirty="0">
                          <a:solidFill>
                            <a:srgbClr val="000000"/>
                          </a:solidFill>
                          <a:effectLst/>
                          <a:latin typeface="Aptos Narrow" panose="020B0004020202020204" pitchFamily="34" charset="0"/>
                        </a:rPr>
                        <a:t>Chômeurs inactifs</a:t>
                      </a:r>
                    </a:p>
                    <a:p>
                      <a:pPr algn="ctr" fontAlgn="b"/>
                      <a:r>
                        <a:rPr lang="fr-FR" sz="1100" b="1" i="0" u="none" strike="noStrike" dirty="0">
                          <a:solidFill>
                            <a:srgbClr val="000000"/>
                          </a:solidFill>
                          <a:effectLst/>
                          <a:latin typeface="Aptos Narrow" panose="020B0004020202020204" pitchFamily="34" charset="0"/>
                        </a:rPr>
                        <a:t> à l’entrée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b="1" i="0" u="none" strike="noStrike" dirty="0">
                          <a:solidFill>
                            <a:srgbClr val="000000"/>
                          </a:solidFill>
                          <a:effectLst/>
                          <a:latin typeface="Aptos Narrow" panose="020B0004020202020204" pitchFamily="34" charset="0"/>
                        </a:rPr>
                        <a:t>En emploi</a:t>
                      </a:r>
                    </a:p>
                    <a:p>
                      <a:pPr algn="ctr" fontAlgn="b"/>
                      <a:r>
                        <a:rPr lang="fr-FR" sz="1100" b="1" i="0" u="none" strike="noStrike" dirty="0">
                          <a:solidFill>
                            <a:srgbClr val="000000"/>
                          </a:solidFill>
                          <a:effectLst/>
                          <a:latin typeface="Aptos Narrow" panose="020B0004020202020204" pitchFamily="34" charset="0"/>
                        </a:rPr>
                        <a:t> à l’entrée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b="1" i="0" u="none" strike="noStrike" dirty="0">
                          <a:solidFill>
                            <a:srgbClr val="000000"/>
                          </a:solidFill>
                          <a:effectLst/>
                          <a:latin typeface="Aptos Narrow" panose="020B0004020202020204" pitchFamily="34" charset="0"/>
                        </a:rPr>
                        <a:t>Total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100" b="1" i="0" u="none" strike="noStrike" dirty="0">
                        <a:solidFill>
                          <a:srgbClr val="000000"/>
                        </a:solidFill>
                        <a:effectLst/>
                        <a:latin typeface="Aptos Narrow" panose="020B00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Chômeurs inactifs</a:t>
                      </a:r>
                    </a:p>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 à l’entrée</a:t>
                      </a:r>
                    </a:p>
                    <a:p>
                      <a:pPr algn="ctr" fontAlgn="b"/>
                      <a:endParaRPr lang="fr-FR" sz="1100" b="1"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En emploi</a:t>
                      </a:r>
                    </a:p>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dirty="0">
                          <a:solidFill>
                            <a:srgbClr val="000000"/>
                          </a:solidFill>
                          <a:effectLst/>
                          <a:latin typeface="Aptos Narrow" panose="020B0004020202020204" pitchFamily="34" charset="0"/>
                        </a:rPr>
                        <a:t> à l’entrée </a:t>
                      </a:r>
                    </a:p>
                    <a:p>
                      <a:pPr algn="ctr" fontAlgn="b"/>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31475347"/>
                  </a:ext>
                </a:extLst>
              </a:tr>
              <a:tr h="225246">
                <a:tc>
                  <a:txBody>
                    <a:bodyPr/>
                    <a:lstStyle/>
                    <a:p>
                      <a:pPr algn="ctr" fontAlgn="ctr"/>
                      <a:r>
                        <a:rPr lang="fr-FR" sz="1100" b="1" u="none" strike="noStrike" dirty="0">
                          <a:effectLst/>
                        </a:rPr>
                        <a:t>8.1</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437461</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418219</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19242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63002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43760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19242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16387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10940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5447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87016810"/>
                  </a:ext>
                </a:extLst>
              </a:tr>
              <a:tr h="205965">
                <a:tc>
                  <a:txBody>
                    <a:bodyPr/>
                    <a:lstStyle/>
                    <a:p>
                      <a:pPr algn="ctr" fontAlgn="ctr"/>
                      <a:r>
                        <a:rPr lang="fr-FR" sz="1100" b="1" u="none" strike="noStrike" dirty="0">
                          <a:effectLst/>
                        </a:rPr>
                        <a:t>8.3</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82084</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56137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25947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53908</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33668</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20240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13477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8417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5060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41215194"/>
                  </a:ext>
                </a:extLst>
              </a:tr>
              <a:tr h="225246">
                <a:tc>
                  <a:txBody>
                    <a:bodyPr/>
                    <a:lstStyle/>
                    <a:p>
                      <a:pPr algn="ctr" fontAlgn="ctr"/>
                      <a:r>
                        <a:rPr lang="fr-FR" sz="1100" b="1" u="none" strike="noStrike" dirty="0">
                          <a:effectLst/>
                        </a:rPr>
                        <a:t>8.5</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213346</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108401</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104945</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67608</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39156</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28452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16902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9789</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7113</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0390391"/>
                  </a:ext>
                </a:extLst>
              </a:tr>
              <a:tr h="225246">
                <a:tc>
                  <a:txBody>
                    <a:bodyPr/>
                    <a:lstStyle/>
                    <a:p>
                      <a:pPr algn="ctr" fontAlgn="ctr"/>
                      <a:r>
                        <a:rPr lang="fr-FR" sz="1100" b="1" u="none" strike="noStrike" dirty="0">
                          <a:effectLst/>
                        </a:rPr>
                        <a:t>8.7</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7947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6672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1275</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7036</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6672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364</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3379</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3288</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91</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62960743"/>
                  </a:ext>
                </a:extLst>
              </a:tr>
              <a:tr h="225246">
                <a:tc>
                  <a:txBody>
                    <a:bodyPr/>
                    <a:lstStyle/>
                    <a:p>
                      <a:pPr algn="ctr" fontAlgn="ctr"/>
                      <a:r>
                        <a:rPr lang="fr-FR" sz="1100" b="1" u="none" strike="noStrike" dirty="0">
                          <a:effectLst/>
                        </a:rPr>
                        <a:t>9.1</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2718183</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1928249</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789934</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64800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35220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29580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16200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8805</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7395</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87565588"/>
                  </a:ext>
                </a:extLst>
              </a:tr>
              <a:tr h="225246">
                <a:tc>
                  <a:txBody>
                    <a:bodyPr/>
                    <a:lstStyle/>
                    <a:p>
                      <a:pPr algn="ctr" fontAlgn="ctr"/>
                      <a:r>
                        <a:rPr lang="fr-FR" sz="1100" b="1" u="none" strike="noStrike" dirty="0">
                          <a:effectLst/>
                        </a:rPr>
                        <a:t>10.1</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60402</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50256</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10146</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a:effectLst/>
                        </a:rPr>
                        <a:t>31364</a:t>
                      </a:r>
                      <a:endParaRPr lang="fr-FR" sz="1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a:effectLst/>
                        </a:rPr>
                        <a:t>31364</a:t>
                      </a:r>
                      <a:endParaRPr lang="fr-FR" sz="1100" b="0"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 </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7841</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7841</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0</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1071666"/>
                  </a:ext>
                </a:extLst>
              </a:tr>
              <a:tr h="203209">
                <a:tc>
                  <a:txBody>
                    <a:bodyPr/>
                    <a:lstStyle/>
                    <a:p>
                      <a:pPr algn="ctr" fontAlgn="ctr"/>
                      <a:r>
                        <a:rPr lang="fr-FR" sz="1100" b="1" u="none" strike="noStrike" dirty="0">
                          <a:effectLst/>
                        </a:rPr>
                        <a:t>13.1</a:t>
                      </a:r>
                      <a:endParaRPr lang="fr-FR" sz="1100" b="1" i="0" u="none" strike="noStrike" dirty="0">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100" u="none" strike="noStrike" dirty="0">
                          <a:effectLst/>
                        </a:rPr>
                        <a:t>268794</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251425</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17369</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100" u="none" strike="noStrike" dirty="0">
                          <a:effectLst/>
                        </a:rPr>
                        <a:t>15084</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8416</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6668</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100" u="none" strike="noStrike" dirty="0">
                          <a:effectLst/>
                        </a:rPr>
                        <a:t>3771</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2104</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100" u="none" strike="noStrike" dirty="0">
                          <a:effectLst/>
                        </a:rPr>
                        <a:t>1667</a:t>
                      </a:r>
                      <a:endParaRPr lang="fr-FR" sz="1100" b="0" i="0" u="none" strike="noStrike" dirty="0">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25084514"/>
                  </a:ext>
                </a:extLst>
              </a:tr>
              <a:tr h="203209">
                <a:tc>
                  <a:txBody>
                    <a:bodyPr/>
                    <a:lstStyle/>
                    <a:p>
                      <a:pPr algn="ctr" fontAlgn="ctr"/>
                      <a:r>
                        <a:rPr lang="fr-FR" sz="1100" b="1" i="0" u="none" strike="noStrike" dirty="0">
                          <a:solidFill>
                            <a:srgbClr val="000000"/>
                          </a:solidFill>
                          <a:effectLst/>
                          <a:latin typeface="Aptos Narrow" panose="020B0004020202020204" pitchFamily="34" charset="0"/>
                        </a:rPr>
                        <a:t>Total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fr-FR" sz="1000" b="1" i="0" u="none" strike="noStrike" dirty="0">
                          <a:effectLst/>
                          <a:latin typeface="Arial" panose="020B0604020202020204" pitchFamily="34" charset="0"/>
                        </a:rPr>
                        <a:t>3 788 217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000" b="1" i="0" u="none" strike="noStrike">
                          <a:effectLst/>
                          <a:latin typeface="Arial" panose="020B0604020202020204" pitchFamily="34" charset="0"/>
                        </a:rPr>
                        <a:t>2 819 359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000" b="1" i="0" u="none" strike="noStrike">
                          <a:effectLst/>
                          <a:latin typeface="Arial" panose="020B0604020202020204" pitchFamily="34" charset="0"/>
                        </a:rPr>
                        <a:t>968 858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fr-FR" sz="1000" b="1" i="0" u="none" strike="noStrike">
                          <a:effectLst/>
                          <a:latin typeface="Arial" panose="020B0604020202020204" pitchFamily="34" charset="0"/>
                        </a:rPr>
                        <a:t>302 802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b="1" i="0" u="none" strike="noStrike">
                          <a:effectLst/>
                          <a:latin typeface="Arial" panose="020B0604020202020204" pitchFamily="34" charset="0"/>
                        </a:rPr>
                        <a:t>198 256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b="1" i="0" u="none" strike="noStrike">
                          <a:effectLst/>
                          <a:latin typeface="Arial" panose="020B0604020202020204" pitchFamily="34" charset="0"/>
                        </a:rPr>
                        <a:t>104 546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fr-FR" sz="1000" b="1" i="0" u="none" strike="noStrike">
                          <a:effectLst/>
                          <a:latin typeface="Arial" panose="020B0604020202020204" pitchFamily="34" charset="0"/>
                        </a:rPr>
                        <a:t>77 957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000" b="1" i="0" u="none" strike="noStrike">
                          <a:effectLst/>
                          <a:latin typeface="Arial" panose="020B0604020202020204" pitchFamily="34" charset="0"/>
                        </a:rPr>
                        <a:t>51 184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fr-FR" sz="1000" b="1" i="0" u="none" strike="noStrike" dirty="0">
                          <a:effectLst/>
                          <a:latin typeface="Arial" panose="020B0604020202020204" pitchFamily="34" charset="0"/>
                        </a:rPr>
                        <a:t>26 773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00806244"/>
                  </a:ext>
                </a:extLst>
              </a:tr>
            </a:tbl>
          </a:graphicData>
        </a:graphic>
      </p:graphicFrame>
      <p:sp>
        <p:nvSpPr>
          <p:cNvPr id="8" name="ZoneTexte 7">
            <a:extLst>
              <a:ext uri="{FF2B5EF4-FFF2-40B4-BE49-F238E27FC236}">
                <a16:creationId xmlns:a16="http://schemas.microsoft.com/office/drawing/2014/main" id="{F8BBB618-44AD-A52A-931E-F73AC68D72E4}"/>
              </a:ext>
            </a:extLst>
          </p:cNvPr>
          <p:cNvSpPr txBox="1"/>
          <p:nvPr/>
        </p:nvSpPr>
        <p:spPr>
          <a:xfrm>
            <a:off x="8428670" y="3421117"/>
            <a:ext cx="3701839" cy="3046988"/>
          </a:xfrm>
          <a:prstGeom prst="rect">
            <a:avLst/>
          </a:prstGeom>
          <a:noFill/>
        </p:spPr>
        <p:txBody>
          <a:bodyPr wrap="square" rtlCol="0">
            <a:spAutoFit/>
          </a:bodyPr>
          <a:lstStyle/>
          <a:p>
            <a:r>
              <a:rPr lang="fr-FR" sz="1200" b="1" dirty="0"/>
              <a:t>Exemple de lecture de tableau : </a:t>
            </a:r>
          </a:p>
          <a:p>
            <a:endParaRPr lang="fr-FR" sz="1200" dirty="0"/>
          </a:p>
          <a:p>
            <a:r>
              <a:rPr lang="fr-FR" sz="1200" dirty="0"/>
              <a:t>Pour la </a:t>
            </a:r>
            <a:r>
              <a:rPr lang="fr-FR" sz="1200" b="1" dirty="0"/>
              <a:t>cible chômeurs / inactifs à l’entrée, de la PI 8.1</a:t>
            </a:r>
            <a:r>
              <a:rPr lang="fr-FR" sz="1200" dirty="0"/>
              <a:t>, la population a été de </a:t>
            </a:r>
            <a:r>
              <a:rPr lang="fr-FR" sz="1200" b="1" dirty="0"/>
              <a:t>418 219. </a:t>
            </a:r>
            <a:r>
              <a:rPr lang="fr-FR" sz="1200" dirty="0"/>
              <a:t>Un tirage aléatoire a permis la sélection d’une base de sondage de 43 760 environ 10% de la population.</a:t>
            </a:r>
          </a:p>
          <a:p>
            <a:endParaRPr lang="fr-FR" sz="1200" dirty="0"/>
          </a:p>
          <a:p>
            <a:r>
              <a:rPr lang="fr-FR" sz="1200" dirty="0"/>
              <a:t>La taille de l’échantillon finale obtenue a été de 10940, ce qui équivaut donc à 4 contacts pour obtenir une réponse. Cela indique donc un taux de sondage d’environ 25%.  </a:t>
            </a:r>
          </a:p>
          <a:p>
            <a:endParaRPr lang="fr-FR" sz="1200" dirty="0"/>
          </a:p>
          <a:p>
            <a:r>
              <a:rPr lang="fr-FR" sz="1200" dirty="0"/>
              <a:t>Cette méthode a été appliquée de manière similaire pour les différentes cibles de la population étudiée, démontrant ainsi un effort conséquent pour obtenir un échantillon représentatif.. </a:t>
            </a:r>
          </a:p>
        </p:txBody>
      </p:sp>
      <p:cxnSp>
        <p:nvCxnSpPr>
          <p:cNvPr id="10" name="Connecteur droit avec flèche 9">
            <a:extLst>
              <a:ext uri="{FF2B5EF4-FFF2-40B4-BE49-F238E27FC236}">
                <a16:creationId xmlns:a16="http://schemas.microsoft.com/office/drawing/2014/main" id="{C99C9F3A-C82A-6191-B99F-B1540FC0EE9F}"/>
              </a:ext>
            </a:extLst>
          </p:cNvPr>
          <p:cNvCxnSpPr>
            <a:cxnSpLocks/>
          </p:cNvCxnSpPr>
          <p:nvPr/>
        </p:nvCxnSpPr>
        <p:spPr>
          <a:xfrm flipH="1">
            <a:off x="2882096" y="3968620"/>
            <a:ext cx="5546574" cy="559244"/>
          </a:xfrm>
          <a:prstGeom prst="straightConnector1">
            <a:avLst/>
          </a:prstGeom>
          <a:ln>
            <a:prstDash val="sysDash"/>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0257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CD7ED074-7B3E-4C58-A266-B277D494489A}"/>
              </a:ext>
            </a:extLst>
          </p:cNvPr>
          <p:cNvGrpSpPr/>
          <p:nvPr>
            <p:custDataLst>
              <p:tags r:id="rId1"/>
            </p:custDataLst>
          </p:nvPr>
        </p:nvGrpSpPr>
        <p:grpSpPr>
          <a:xfrm>
            <a:off x="2774822" y="2073336"/>
            <a:ext cx="1901652" cy="1821240"/>
            <a:chOff x="2742381" y="2505884"/>
            <a:chExt cx="1901652" cy="1821240"/>
          </a:xfrm>
        </p:grpSpPr>
        <p:pic>
          <p:nvPicPr>
            <p:cNvPr id="5" name="Image 4">
              <a:extLst>
                <a:ext uri="{FF2B5EF4-FFF2-40B4-BE49-F238E27FC236}">
                  <a16:creationId xmlns:a16="http://schemas.microsoft.com/office/drawing/2014/main" id="{837E0EA8-60BF-4931-992C-B9609461F793}"/>
                </a:ext>
              </a:extLst>
            </p:cNvPr>
            <p:cNvPicPr>
              <a:picLocks noChangeAspect="1"/>
            </p:cNvPicPr>
            <p:nvPr/>
          </p:nvPicPr>
          <p:blipFill>
            <a:blip r:embed="rId29"/>
            <a:stretch>
              <a:fillRect/>
            </a:stretch>
          </p:blipFill>
          <p:spPr>
            <a:xfrm>
              <a:off x="2879321" y="2572135"/>
              <a:ext cx="1627773" cy="1688738"/>
            </a:xfrm>
            <a:prstGeom prst="rect">
              <a:avLst/>
            </a:prstGeom>
          </p:spPr>
        </p:pic>
        <p:sp>
          <p:nvSpPr>
            <p:cNvPr id="6" name="Rectangle 5">
              <a:extLst>
                <a:ext uri="{FF2B5EF4-FFF2-40B4-BE49-F238E27FC236}">
                  <a16:creationId xmlns:a16="http://schemas.microsoft.com/office/drawing/2014/main" id="{A64DF4E7-3195-441E-9B17-94E0BF314AA0}"/>
                </a:ext>
              </a:extLst>
            </p:cNvPr>
            <p:cNvSpPr/>
            <p:nvPr/>
          </p:nvSpPr>
          <p:spPr>
            <a:xfrm>
              <a:off x="2742381" y="2505884"/>
              <a:ext cx="1901652" cy="182124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8" name="Rectangle 37">
            <a:extLst>
              <a:ext uri="{FF2B5EF4-FFF2-40B4-BE49-F238E27FC236}">
                <a16:creationId xmlns:a16="http://schemas.microsoft.com/office/drawing/2014/main" id="{FAA5721A-9028-45F1-950D-37B7D9296BC9}"/>
              </a:ext>
            </a:extLst>
          </p:cNvPr>
          <p:cNvSpPr/>
          <p:nvPr>
            <p:custDataLst>
              <p:tags r:id="rId2"/>
            </p:custDataLst>
          </p:nvPr>
        </p:nvSpPr>
        <p:spPr>
          <a:xfrm>
            <a:off x="7105650" y="704851"/>
            <a:ext cx="4833216" cy="5592784"/>
          </a:xfrm>
          <a:prstGeom prst="rect">
            <a:avLst/>
          </a:prstGeom>
          <a:noFill/>
          <a:ln>
            <a:solidFill>
              <a:srgbClr val="464D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a:solidFill>
                  <a:schemeClr val="tx1"/>
                </a:solidFill>
                <a:latin typeface="+mj-lt"/>
                <a:cs typeface="Segoe UI" panose="020B0502040204020203" pitchFamily="34" charset="0"/>
              </a:rPr>
              <a:t>PROFIL DES PARTICIPANTS :</a:t>
            </a:r>
          </a:p>
        </p:txBody>
      </p:sp>
      <p:sp>
        <p:nvSpPr>
          <p:cNvPr id="52" name="Rectangle 51">
            <a:extLst>
              <a:ext uri="{FF2B5EF4-FFF2-40B4-BE49-F238E27FC236}">
                <a16:creationId xmlns:a16="http://schemas.microsoft.com/office/drawing/2014/main" id="{C0E97C74-2EE0-4295-823F-5A9515F42A6C}"/>
              </a:ext>
            </a:extLst>
          </p:cNvPr>
          <p:cNvSpPr/>
          <p:nvPr>
            <p:custDataLst>
              <p:tags r:id="rId3"/>
            </p:custDataLst>
          </p:nvPr>
        </p:nvSpPr>
        <p:spPr>
          <a:xfrm>
            <a:off x="5404983" y="2185294"/>
            <a:ext cx="1572557" cy="1154162"/>
          </a:xfrm>
          <a:prstGeom prst="rect">
            <a:avLst/>
          </a:prstGeom>
        </p:spPr>
        <p:txBody>
          <a:bodyPr wrap="square">
            <a:spAutoFit/>
          </a:bodyPr>
          <a:lstStyle/>
          <a:p>
            <a:pPr marL="0" marR="0" lvl="0" indent="0" defTabSz="942245" rtl="0" eaLnBrk="0" fontAlgn="base" latinLnBrk="0" hangingPunct="0">
              <a:lnSpc>
                <a:spcPct val="100000"/>
              </a:lnSpc>
              <a:spcBef>
                <a:spcPts val="600"/>
              </a:spcBef>
              <a:spcAft>
                <a:spcPct val="0"/>
              </a:spcAft>
              <a:buClr>
                <a:srgbClr val="000093"/>
              </a:buClr>
              <a:buSzTx/>
              <a:buFontTx/>
              <a:buNone/>
              <a:tabLst/>
              <a:defRPr/>
            </a:pPr>
            <a:r>
              <a:rPr lang="fr-FR" sz="3200" b="1" dirty="0">
                <a:solidFill>
                  <a:srgbClr val="96E4E8"/>
                </a:solidFill>
                <a:latin typeface="Myriad Pro "/>
                <a:cs typeface="Segoe UI" panose="020B0502040204020203" pitchFamily="34" charset="0"/>
              </a:rPr>
              <a:t>77 957</a:t>
            </a:r>
            <a:r>
              <a:rPr kumimoji="0" lang="fr-FR" sz="3200" b="1" i="0" u="none" strike="noStrike" kern="1200" cap="none" spc="0" normalizeH="0" baseline="0" noProof="0" dirty="0">
                <a:ln>
                  <a:noFill/>
                </a:ln>
                <a:solidFill>
                  <a:srgbClr val="96E4E8"/>
                </a:solidFill>
                <a:effectLst/>
                <a:uLnTx/>
                <a:uFillTx/>
                <a:latin typeface="Myriad Pro "/>
                <a:cs typeface="Segoe UI" panose="020B0502040204020203" pitchFamily="34" charset="0"/>
              </a:rPr>
              <a:t> </a:t>
            </a:r>
            <a:r>
              <a:rPr kumimoji="0" lang="fr-FR" sz="1600" b="1" i="0" u="none" strike="noStrike" kern="1200" cap="none" spc="0" normalizeH="0" baseline="0" noProof="0" dirty="0">
                <a:ln>
                  <a:noFill/>
                </a:ln>
                <a:solidFill>
                  <a:srgbClr val="96E4E8"/>
                </a:solidFill>
                <a:effectLst/>
                <a:uLnTx/>
                <a:uFillTx/>
                <a:latin typeface="Myriad Pro "/>
                <a:cs typeface="Segoe UI" panose="020B0502040204020203" pitchFamily="34" charset="0"/>
              </a:rPr>
              <a:t>répondants</a:t>
            </a:r>
          </a:p>
          <a:p>
            <a:pPr marL="0" marR="0" lvl="0" indent="0" defTabSz="942245" rtl="0" eaLnBrk="0" fontAlgn="base" latinLnBrk="0" hangingPunct="0">
              <a:lnSpc>
                <a:spcPct val="100000"/>
              </a:lnSpc>
              <a:spcBef>
                <a:spcPts val="600"/>
              </a:spcBef>
              <a:spcAft>
                <a:spcPct val="0"/>
              </a:spcAft>
              <a:buClr>
                <a:srgbClr val="000093"/>
              </a:buClr>
              <a:buSzTx/>
              <a:buFontTx/>
              <a:buNone/>
              <a:tabLst/>
              <a:defRPr/>
            </a:pPr>
            <a:r>
              <a:rPr kumimoji="0" lang="fr-FR" sz="1600" i="0" u="none" strike="noStrike" kern="1200" cap="none" spc="0" normalizeH="0" baseline="0" noProof="0" dirty="0">
                <a:ln>
                  <a:noFill/>
                </a:ln>
                <a:solidFill>
                  <a:schemeClr val="tx1">
                    <a:lumMod val="65000"/>
                    <a:lumOff val="35000"/>
                  </a:schemeClr>
                </a:solidFill>
                <a:effectLst/>
                <a:uLnTx/>
                <a:uFillTx/>
                <a:latin typeface="+mj-lt"/>
                <a:ea typeface="+mn-ea"/>
                <a:cs typeface="Segoe UI" panose="020B0502040204020203" pitchFamily="34" charset="0"/>
              </a:rPr>
              <a:t>à l’enquête</a:t>
            </a:r>
          </a:p>
        </p:txBody>
      </p:sp>
      <p:sp>
        <p:nvSpPr>
          <p:cNvPr id="60" name="TextBox 24">
            <a:extLst>
              <a:ext uri="{FF2B5EF4-FFF2-40B4-BE49-F238E27FC236}">
                <a16:creationId xmlns:a16="http://schemas.microsoft.com/office/drawing/2014/main" id="{5807FC89-707B-4E72-9E12-009298EA5C01}"/>
              </a:ext>
            </a:extLst>
          </p:cNvPr>
          <p:cNvSpPr txBox="1"/>
          <p:nvPr>
            <p:custDataLst>
              <p:tags r:id="rId4"/>
            </p:custDataLst>
          </p:nvPr>
        </p:nvSpPr>
        <p:spPr>
          <a:xfrm>
            <a:off x="10222725" y="2816726"/>
            <a:ext cx="1421733" cy="1015663"/>
          </a:xfrm>
          <a:prstGeom prst="rect">
            <a:avLst/>
          </a:prstGeom>
          <a:noFill/>
        </p:spPr>
        <p:txBody>
          <a:bodyPr wrap="square" rtlCol="0" anchor="ctr">
            <a:spAutoFit/>
          </a:bodyPr>
          <a:lstStyle/>
          <a:p>
            <a:pPr algn="ctr"/>
            <a:r>
              <a:rPr lang="fr-FR" sz="3200" b="1" dirty="0">
                <a:solidFill>
                  <a:schemeClr val="accent6"/>
                </a:solidFill>
                <a:latin typeface="+mj-lt"/>
                <a:cs typeface="Segoe UI" panose="020B0502040204020203" pitchFamily="34" charset="0"/>
              </a:rPr>
              <a:t>75%</a:t>
            </a:r>
          </a:p>
          <a:p>
            <a:pPr algn="ctr"/>
            <a:r>
              <a:rPr lang="fr-FR" sz="1400" dirty="0">
                <a:solidFill>
                  <a:srgbClr val="595959"/>
                </a:solidFill>
                <a:latin typeface="+mj-lt"/>
                <a:cs typeface="Segoe UI" panose="020B0502040204020203" pitchFamily="34" charset="0"/>
              </a:rPr>
              <a:t>en situation défavorisée*</a:t>
            </a:r>
            <a:endParaRPr lang="fr-FR" sz="2000" dirty="0">
              <a:solidFill>
                <a:srgbClr val="595959"/>
              </a:solidFill>
              <a:latin typeface="+mj-lt"/>
              <a:cs typeface="Segoe UI" panose="020B0502040204020203" pitchFamily="34" charset="0"/>
            </a:endParaRPr>
          </a:p>
        </p:txBody>
      </p:sp>
      <p:sp>
        <p:nvSpPr>
          <p:cNvPr id="61" name="ZoneTexte 60">
            <a:extLst>
              <a:ext uri="{FF2B5EF4-FFF2-40B4-BE49-F238E27FC236}">
                <a16:creationId xmlns:a16="http://schemas.microsoft.com/office/drawing/2014/main" id="{31432465-E976-47BE-BE09-737153CB251B}"/>
              </a:ext>
            </a:extLst>
          </p:cNvPr>
          <p:cNvSpPr txBox="1"/>
          <p:nvPr>
            <p:custDataLst>
              <p:tags r:id="rId5"/>
            </p:custDataLst>
          </p:nvPr>
        </p:nvSpPr>
        <p:spPr>
          <a:xfrm>
            <a:off x="277721" y="5649939"/>
            <a:ext cx="6816191" cy="431144"/>
          </a:xfrm>
          <a:prstGeom prst="rect">
            <a:avLst/>
          </a:prstGeom>
          <a:noFill/>
        </p:spPr>
        <p:txBody>
          <a:bodyPr wrap="square" rtlCol="0">
            <a:spAutoFit/>
          </a:bodyPr>
          <a:lstStyle/>
          <a:p>
            <a:r>
              <a:rPr lang="fr-FR" sz="1101" i="1" dirty="0">
                <a:solidFill>
                  <a:prstClr val="black">
                    <a:lumMod val="65000"/>
                    <a:lumOff val="35000"/>
                  </a:prstClr>
                </a:solidFill>
                <a:latin typeface="+mj-lt"/>
              </a:rPr>
              <a:t>* Situation défavorisée : personne de niveau de formation CITE 0 et/ou allocataire de minima sociaux et/ou en situation de handicap et/ou sans domicile fixe ou à risque d’exclusion et/ou dont l’un des parents est né à l’étranger</a:t>
            </a:r>
          </a:p>
        </p:txBody>
      </p:sp>
      <p:sp>
        <p:nvSpPr>
          <p:cNvPr id="67" name="ZoneTexte 66">
            <a:extLst>
              <a:ext uri="{FF2B5EF4-FFF2-40B4-BE49-F238E27FC236}">
                <a16:creationId xmlns:a16="http://schemas.microsoft.com/office/drawing/2014/main" id="{EA3B9ACD-4AF8-4928-A4EA-A8D826471D85}"/>
              </a:ext>
            </a:extLst>
          </p:cNvPr>
          <p:cNvSpPr txBox="1"/>
          <p:nvPr>
            <p:custDataLst>
              <p:tags r:id="rId6"/>
            </p:custDataLst>
          </p:nvPr>
        </p:nvSpPr>
        <p:spPr>
          <a:xfrm>
            <a:off x="551254" y="3756491"/>
            <a:ext cx="6424318" cy="830997"/>
          </a:xfrm>
          <a:custGeom>
            <a:avLst/>
            <a:gdLst>
              <a:gd name="connsiteX0" fmla="*/ 0 w 6424318"/>
              <a:gd name="connsiteY0" fmla="*/ 0 h 830997"/>
              <a:gd name="connsiteX1" fmla="*/ 642432 w 6424318"/>
              <a:gd name="connsiteY1" fmla="*/ 0 h 830997"/>
              <a:gd name="connsiteX2" fmla="*/ 1349107 w 6424318"/>
              <a:gd name="connsiteY2" fmla="*/ 0 h 830997"/>
              <a:gd name="connsiteX3" fmla="*/ 1927295 w 6424318"/>
              <a:gd name="connsiteY3" fmla="*/ 0 h 830997"/>
              <a:gd name="connsiteX4" fmla="*/ 2698214 w 6424318"/>
              <a:gd name="connsiteY4" fmla="*/ 0 h 830997"/>
              <a:gd name="connsiteX5" fmla="*/ 3212159 w 6424318"/>
              <a:gd name="connsiteY5" fmla="*/ 0 h 830997"/>
              <a:gd name="connsiteX6" fmla="*/ 3983077 w 6424318"/>
              <a:gd name="connsiteY6" fmla="*/ 0 h 830997"/>
              <a:gd name="connsiteX7" fmla="*/ 4561266 w 6424318"/>
              <a:gd name="connsiteY7" fmla="*/ 0 h 830997"/>
              <a:gd name="connsiteX8" fmla="*/ 5139454 w 6424318"/>
              <a:gd name="connsiteY8" fmla="*/ 0 h 830997"/>
              <a:gd name="connsiteX9" fmla="*/ 6424318 w 6424318"/>
              <a:gd name="connsiteY9" fmla="*/ 0 h 830997"/>
              <a:gd name="connsiteX10" fmla="*/ 6424318 w 6424318"/>
              <a:gd name="connsiteY10" fmla="*/ 415499 h 830997"/>
              <a:gd name="connsiteX11" fmla="*/ 6424318 w 6424318"/>
              <a:gd name="connsiteY11" fmla="*/ 830997 h 830997"/>
              <a:gd name="connsiteX12" fmla="*/ 5846129 w 6424318"/>
              <a:gd name="connsiteY12" fmla="*/ 830997 h 830997"/>
              <a:gd name="connsiteX13" fmla="*/ 5075211 w 6424318"/>
              <a:gd name="connsiteY13" fmla="*/ 830997 h 830997"/>
              <a:gd name="connsiteX14" fmla="*/ 4625509 w 6424318"/>
              <a:gd name="connsiteY14" fmla="*/ 830997 h 830997"/>
              <a:gd name="connsiteX15" fmla="*/ 3983077 w 6424318"/>
              <a:gd name="connsiteY15" fmla="*/ 830997 h 830997"/>
              <a:gd name="connsiteX16" fmla="*/ 3533375 w 6424318"/>
              <a:gd name="connsiteY16" fmla="*/ 830997 h 830997"/>
              <a:gd name="connsiteX17" fmla="*/ 2826700 w 6424318"/>
              <a:gd name="connsiteY17" fmla="*/ 830997 h 830997"/>
              <a:gd name="connsiteX18" fmla="*/ 2312754 w 6424318"/>
              <a:gd name="connsiteY18" fmla="*/ 830997 h 830997"/>
              <a:gd name="connsiteX19" fmla="*/ 1541836 w 6424318"/>
              <a:gd name="connsiteY19" fmla="*/ 830997 h 830997"/>
              <a:gd name="connsiteX20" fmla="*/ 770918 w 6424318"/>
              <a:gd name="connsiteY20" fmla="*/ 830997 h 830997"/>
              <a:gd name="connsiteX21" fmla="*/ 0 w 6424318"/>
              <a:gd name="connsiteY21" fmla="*/ 830997 h 830997"/>
              <a:gd name="connsiteX22" fmla="*/ 0 w 6424318"/>
              <a:gd name="connsiteY22" fmla="*/ 415499 h 830997"/>
              <a:gd name="connsiteX23" fmla="*/ 0 w 6424318"/>
              <a:gd name="connsiteY2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4318" h="830997" fill="none" extrusionOk="0">
                <a:moveTo>
                  <a:pt x="0" y="0"/>
                </a:moveTo>
                <a:cubicBezTo>
                  <a:pt x="247237" y="-4552"/>
                  <a:pt x="443672" y="24004"/>
                  <a:pt x="642432" y="0"/>
                </a:cubicBezTo>
                <a:cubicBezTo>
                  <a:pt x="841192" y="-24004"/>
                  <a:pt x="1176532" y="32125"/>
                  <a:pt x="1349107" y="0"/>
                </a:cubicBezTo>
                <a:cubicBezTo>
                  <a:pt x="1521683" y="-32125"/>
                  <a:pt x="1654137" y="-12142"/>
                  <a:pt x="1927295" y="0"/>
                </a:cubicBezTo>
                <a:cubicBezTo>
                  <a:pt x="2200453" y="12142"/>
                  <a:pt x="2344760" y="33447"/>
                  <a:pt x="2698214" y="0"/>
                </a:cubicBezTo>
                <a:cubicBezTo>
                  <a:pt x="3051668" y="-33447"/>
                  <a:pt x="2971894" y="916"/>
                  <a:pt x="3212159" y="0"/>
                </a:cubicBezTo>
                <a:cubicBezTo>
                  <a:pt x="3452425" y="-916"/>
                  <a:pt x="3656031" y="-25544"/>
                  <a:pt x="3983077" y="0"/>
                </a:cubicBezTo>
                <a:cubicBezTo>
                  <a:pt x="4310123" y="25544"/>
                  <a:pt x="4283299" y="6126"/>
                  <a:pt x="4561266" y="0"/>
                </a:cubicBezTo>
                <a:cubicBezTo>
                  <a:pt x="4839233" y="-6126"/>
                  <a:pt x="5012917" y="-9214"/>
                  <a:pt x="5139454" y="0"/>
                </a:cubicBezTo>
                <a:cubicBezTo>
                  <a:pt x="5265991" y="9214"/>
                  <a:pt x="6102081" y="58110"/>
                  <a:pt x="6424318" y="0"/>
                </a:cubicBezTo>
                <a:cubicBezTo>
                  <a:pt x="6426068" y="174839"/>
                  <a:pt x="6414143" y="260908"/>
                  <a:pt x="6424318" y="415499"/>
                </a:cubicBezTo>
                <a:cubicBezTo>
                  <a:pt x="6434493" y="570090"/>
                  <a:pt x="6425792" y="741483"/>
                  <a:pt x="6424318" y="830997"/>
                </a:cubicBezTo>
                <a:cubicBezTo>
                  <a:pt x="6192631" y="830100"/>
                  <a:pt x="6026395" y="804661"/>
                  <a:pt x="5846129" y="830997"/>
                </a:cubicBezTo>
                <a:cubicBezTo>
                  <a:pt x="5665863" y="857333"/>
                  <a:pt x="5451637" y="826638"/>
                  <a:pt x="5075211" y="830997"/>
                </a:cubicBezTo>
                <a:cubicBezTo>
                  <a:pt x="4698785" y="835356"/>
                  <a:pt x="4788647" y="844150"/>
                  <a:pt x="4625509" y="830997"/>
                </a:cubicBezTo>
                <a:cubicBezTo>
                  <a:pt x="4462371" y="817844"/>
                  <a:pt x="4216601" y="862973"/>
                  <a:pt x="3983077" y="830997"/>
                </a:cubicBezTo>
                <a:cubicBezTo>
                  <a:pt x="3749553" y="799021"/>
                  <a:pt x="3657392" y="832238"/>
                  <a:pt x="3533375" y="830997"/>
                </a:cubicBezTo>
                <a:cubicBezTo>
                  <a:pt x="3409358" y="829756"/>
                  <a:pt x="3011411" y="847478"/>
                  <a:pt x="2826700" y="830997"/>
                </a:cubicBezTo>
                <a:cubicBezTo>
                  <a:pt x="2641990" y="814516"/>
                  <a:pt x="2497169" y="839706"/>
                  <a:pt x="2312754" y="830997"/>
                </a:cubicBezTo>
                <a:cubicBezTo>
                  <a:pt x="2128339" y="822288"/>
                  <a:pt x="1703698" y="854783"/>
                  <a:pt x="1541836" y="830997"/>
                </a:cubicBezTo>
                <a:cubicBezTo>
                  <a:pt x="1379974" y="807211"/>
                  <a:pt x="1014762" y="854062"/>
                  <a:pt x="770918" y="830997"/>
                </a:cubicBezTo>
                <a:cubicBezTo>
                  <a:pt x="527074" y="807932"/>
                  <a:pt x="203857" y="853662"/>
                  <a:pt x="0" y="830997"/>
                </a:cubicBezTo>
                <a:cubicBezTo>
                  <a:pt x="-708" y="711727"/>
                  <a:pt x="-13869" y="619768"/>
                  <a:pt x="0" y="415499"/>
                </a:cubicBezTo>
                <a:cubicBezTo>
                  <a:pt x="13869" y="211230"/>
                  <a:pt x="11987" y="151200"/>
                  <a:pt x="0" y="0"/>
                </a:cubicBezTo>
                <a:close/>
              </a:path>
              <a:path w="6424318" h="830997" stroke="0" extrusionOk="0">
                <a:moveTo>
                  <a:pt x="0" y="0"/>
                </a:moveTo>
                <a:cubicBezTo>
                  <a:pt x="154531" y="14882"/>
                  <a:pt x="268302" y="9308"/>
                  <a:pt x="449702" y="0"/>
                </a:cubicBezTo>
                <a:cubicBezTo>
                  <a:pt x="631102" y="-9308"/>
                  <a:pt x="837672" y="-14058"/>
                  <a:pt x="1027891" y="0"/>
                </a:cubicBezTo>
                <a:cubicBezTo>
                  <a:pt x="1218110" y="14058"/>
                  <a:pt x="1350743" y="19429"/>
                  <a:pt x="1477593" y="0"/>
                </a:cubicBezTo>
                <a:cubicBezTo>
                  <a:pt x="1604443" y="-19429"/>
                  <a:pt x="1817962" y="24011"/>
                  <a:pt x="1991539" y="0"/>
                </a:cubicBezTo>
                <a:cubicBezTo>
                  <a:pt x="2165116" y="-24011"/>
                  <a:pt x="2486297" y="37261"/>
                  <a:pt x="2762457" y="0"/>
                </a:cubicBezTo>
                <a:cubicBezTo>
                  <a:pt x="3038617" y="-37261"/>
                  <a:pt x="3000263" y="-19403"/>
                  <a:pt x="3212159" y="0"/>
                </a:cubicBezTo>
                <a:cubicBezTo>
                  <a:pt x="3424055" y="19403"/>
                  <a:pt x="3561974" y="-8989"/>
                  <a:pt x="3726104" y="0"/>
                </a:cubicBezTo>
                <a:cubicBezTo>
                  <a:pt x="3890235" y="8989"/>
                  <a:pt x="4183794" y="15211"/>
                  <a:pt x="4304293" y="0"/>
                </a:cubicBezTo>
                <a:cubicBezTo>
                  <a:pt x="4424792" y="-15211"/>
                  <a:pt x="4842178" y="-7996"/>
                  <a:pt x="5075211" y="0"/>
                </a:cubicBezTo>
                <a:cubicBezTo>
                  <a:pt x="5308244" y="7996"/>
                  <a:pt x="5354757" y="-5411"/>
                  <a:pt x="5524913" y="0"/>
                </a:cubicBezTo>
                <a:cubicBezTo>
                  <a:pt x="5695069" y="5411"/>
                  <a:pt x="5998973" y="15559"/>
                  <a:pt x="6424318" y="0"/>
                </a:cubicBezTo>
                <a:cubicBezTo>
                  <a:pt x="6426155" y="89354"/>
                  <a:pt x="6441258" y="303771"/>
                  <a:pt x="6424318" y="423808"/>
                </a:cubicBezTo>
                <a:cubicBezTo>
                  <a:pt x="6407378" y="543845"/>
                  <a:pt x="6439066" y="710204"/>
                  <a:pt x="6424318" y="830997"/>
                </a:cubicBezTo>
                <a:cubicBezTo>
                  <a:pt x="6231547" y="848491"/>
                  <a:pt x="6057932" y="823643"/>
                  <a:pt x="5910373" y="830997"/>
                </a:cubicBezTo>
                <a:cubicBezTo>
                  <a:pt x="5762814" y="838351"/>
                  <a:pt x="5524744" y="833201"/>
                  <a:pt x="5139454" y="830997"/>
                </a:cubicBezTo>
                <a:cubicBezTo>
                  <a:pt x="4754164" y="828793"/>
                  <a:pt x="4793136" y="829888"/>
                  <a:pt x="4497023" y="830997"/>
                </a:cubicBezTo>
                <a:cubicBezTo>
                  <a:pt x="4200910" y="832106"/>
                  <a:pt x="4013764" y="817096"/>
                  <a:pt x="3790348" y="830997"/>
                </a:cubicBezTo>
                <a:cubicBezTo>
                  <a:pt x="3566933" y="844898"/>
                  <a:pt x="3389985" y="813981"/>
                  <a:pt x="3276402" y="830997"/>
                </a:cubicBezTo>
                <a:cubicBezTo>
                  <a:pt x="3162819" y="848013"/>
                  <a:pt x="2914065" y="821572"/>
                  <a:pt x="2762457" y="830997"/>
                </a:cubicBezTo>
                <a:cubicBezTo>
                  <a:pt x="2610849" y="840422"/>
                  <a:pt x="2378035" y="819557"/>
                  <a:pt x="2120025" y="830997"/>
                </a:cubicBezTo>
                <a:cubicBezTo>
                  <a:pt x="1862015" y="842437"/>
                  <a:pt x="1647904" y="850796"/>
                  <a:pt x="1477593" y="830997"/>
                </a:cubicBezTo>
                <a:cubicBezTo>
                  <a:pt x="1307282" y="811198"/>
                  <a:pt x="960353" y="797613"/>
                  <a:pt x="770918" y="830997"/>
                </a:cubicBezTo>
                <a:cubicBezTo>
                  <a:pt x="581483" y="864381"/>
                  <a:pt x="302314" y="865202"/>
                  <a:pt x="0" y="830997"/>
                </a:cubicBezTo>
                <a:cubicBezTo>
                  <a:pt x="1448" y="704461"/>
                  <a:pt x="7424" y="591799"/>
                  <a:pt x="0" y="407189"/>
                </a:cubicBezTo>
                <a:cubicBezTo>
                  <a:pt x="-7424" y="222579"/>
                  <a:pt x="12481" y="145093"/>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i="0" dirty="0">
                <a:effectLst/>
                <a:latin typeface="+mj-lt"/>
              </a:rPr>
              <a:t>Un peu plus de </a:t>
            </a:r>
            <a:r>
              <a:rPr lang="fr-FR" sz="1200" b="1" i="0" dirty="0">
                <a:effectLst/>
                <a:latin typeface="+mj-lt"/>
              </a:rPr>
              <a:t>3,7 millions de </a:t>
            </a:r>
            <a:r>
              <a:rPr lang="fr-FR" sz="1200" i="0" dirty="0">
                <a:effectLst/>
                <a:latin typeface="+mj-lt"/>
              </a:rPr>
              <a:t>participants ont été touchés par une action FSE </a:t>
            </a:r>
            <a:r>
              <a:rPr lang="fr-FR" sz="1200" b="1" i="0" dirty="0">
                <a:effectLst/>
                <a:latin typeface="+mj-lt"/>
              </a:rPr>
              <a:t>entre 2014 et 2022</a:t>
            </a:r>
            <a:r>
              <a:rPr lang="fr-FR" sz="1200" i="0" dirty="0">
                <a:effectLst/>
                <a:latin typeface="+mj-lt"/>
              </a:rPr>
              <a:t>. Ces initiatives </a:t>
            </a:r>
            <a:r>
              <a:rPr lang="fr-FR" sz="1200" dirty="0">
                <a:latin typeface="+mj-lt"/>
              </a:rPr>
              <a:t>s'articulent autour de 8 priorités d'investissement dont 6 ont fait ‘l’objet d’une enquête auprès de leurs participants. La priorité 9.1 concerne à elle-seule 70 % de l'ensemble des participants des actions co-financées.</a:t>
            </a:r>
          </a:p>
        </p:txBody>
      </p:sp>
      <p:pic>
        <p:nvPicPr>
          <p:cNvPr id="4" name="Image 3">
            <a:extLst>
              <a:ext uri="{FF2B5EF4-FFF2-40B4-BE49-F238E27FC236}">
                <a16:creationId xmlns:a16="http://schemas.microsoft.com/office/drawing/2014/main" id="{1FE32970-C2DF-40C2-8F8A-D8ACBE311061}"/>
              </a:ext>
            </a:extLst>
          </p:cNvPr>
          <p:cNvPicPr>
            <a:picLocks noChangeAspect="1"/>
          </p:cNvPicPr>
          <p:nvPr>
            <p:custDataLst>
              <p:tags r:id="rId7"/>
            </p:custDataLst>
          </p:nvPr>
        </p:nvPicPr>
        <p:blipFill>
          <a:blip r:embed="rId30"/>
          <a:stretch>
            <a:fillRect/>
          </a:stretch>
        </p:blipFill>
        <p:spPr>
          <a:xfrm>
            <a:off x="82679" y="3558359"/>
            <a:ext cx="361950" cy="466359"/>
          </a:xfrm>
          <a:prstGeom prst="rect">
            <a:avLst/>
          </a:prstGeom>
        </p:spPr>
      </p:pic>
      <p:sp>
        <p:nvSpPr>
          <p:cNvPr id="41" name="Rectangle 40">
            <a:extLst>
              <a:ext uri="{FF2B5EF4-FFF2-40B4-BE49-F238E27FC236}">
                <a16:creationId xmlns:a16="http://schemas.microsoft.com/office/drawing/2014/main" id="{30D86F3B-98A8-4DDE-BD30-129F67BD77FC}"/>
              </a:ext>
            </a:extLst>
          </p:cNvPr>
          <p:cNvSpPr/>
          <p:nvPr>
            <p:custDataLst>
              <p:tags r:id="rId8"/>
            </p:custDataLst>
          </p:nvPr>
        </p:nvSpPr>
        <p:spPr>
          <a:xfrm>
            <a:off x="0" y="1362554"/>
            <a:ext cx="3553618" cy="2462534"/>
          </a:xfrm>
          <a:prstGeom prst="rect">
            <a:avLst/>
          </a:prstGeom>
        </p:spPr>
        <p:txBody>
          <a:bodyPr wrap="square">
            <a:spAutoFit/>
          </a:bodyPr>
          <a:lstStyle/>
          <a:p>
            <a:pPr marL="0" marR="0" lvl="0" indent="0" algn="ctr" defTabSz="942245" rtl="0" eaLnBrk="0" fontAlgn="base" latinLnBrk="0" hangingPunct="0">
              <a:lnSpc>
                <a:spcPct val="150000"/>
              </a:lnSpc>
              <a:spcBef>
                <a:spcPts val="600"/>
              </a:spcBef>
              <a:spcAft>
                <a:spcPct val="0"/>
              </a:spcAft>
              <a:buClr>
                <a:srgbClr val="000093"/>
              </a:buClr>
              <a:buSzTx/>
              <a:buFontTx/>
              <a:buNone/>
              <a:tabLst/>
              <a:defRPr/>
            </a:pPr>
            <a:r>
              <a:rPr kumimoji="0" lang="fr-FR" sz="3200" b="1" i="0" u="none" strike="noStrike" kern="1200" cap="none" spc="0" normalizeH="0" baseline="0" noProof="0" dirty="0">
                <a:ln>
                  <a:noFill/>
                </a:ln>
                <a:solidFill>
                  <a:srgbClr val="96E4E8"/>
                </a:solidFill>
                <a:effectLst/>
                <a:uLnTx/>
                <a:uFillTx/>
                <a:latin typeface="Myriad Pro"/>
                <a:cs typeface="Segoe UI" panose="020B0502040204020203" pitchFamily="34" charset="0"/>
              </a:rPr>
              <a:t>3,7 </a:t>
            </a:r>
            <a:r>
              <a:rPr lang="fr-FR" sz="3200" b="1" dirty="0">
                <a:solidFill>
                  <a:srgbClr val="96E4E8"/>
                </a:solidFill>
                <a:latin typeface="Myriad Pro"/>
                <a:cs typeface="Segoe UI" panose="020B0502040204020203" pitchFamily="34" charset="0"/>
              </a:rPr>
              <a:t>Millions </a:t>
            </a:r>
            <a:r>
              <a:rPr kumimoji="0" lang="fr-FR" b="1" i="0" u="none" strike="noStrike" kern="1200" cap="none" spc="0" normalizeH="0" baseline="0" noProof="0" dirty="0">
                <a:ln>
                  <a:noFill/>
                </a:ln>
                <a:solidFill>
                  <a:srgbClr val="96E4E8"/>
                </a:solidFill>
                <a:effectLst/>
                <a:uLnTx/>
                <a:uFillTx/>
                <a:latin typeface="Myriad Pro"/>
                <a:cs typeface="Segoe UI" panose="020B0502040204020203" pitchFamily="34" charset="0"/>
              </a:rPr>
              <a:t>participants </a:t>
            </a:r>
            <a:r>
              <a:rPr kumimoji="0" lang="fr-FR" sz="1600" b="0" i="0" u="none" strike="noStrike" kern="1200" cap="none" spc="0" normalizeH="0" baseline="0" noProof="0" dirty="0">
                <a:ln>
                  <a:noFill/>
                </a:ln>
                <a:solidFill>
                  <a:schemeClr val="tx1">
                    <a:lumMod val="65000"/>
                    <a:lumOff val="35000"/>
                  </a:schemeClr>
                </a:solidFill>
                <a:effectLst/>
                <a:uLnTx/>
                <a:uFillTx/>
                <a:latin typeface="+mj-lt"/>
                <a:cs typeface="Segoe UI" panose="020B0502040204020203" pitchFamily="34" charset="0"/>
              </a:rPr>
              <a:t>sont sortis d’une </a:t>
            </a:r>
            <a:r>
              <a:rPr lang="fr-FR" sz="1600" dirty="0">
                <a:solidFill>
                  <a:schemeClr val="tx1">
                    <a:lumMod val="65000"/>
                    <a:lumOff val="35000"/>
                  </a:schemeClr>
                </a:solidFill>
                <a:latin typeface="+mj-lt"/>
                <a:cs typeface="Segoe UI" panose="020B0502040204020203" pitchFamily="34" charset="0"/>
              </a:rPr>
              <a:t>opération </a:t>
            </a:r>
          </a:p>
          <a:p>
            <a:pPr marL="0" marR="0" lvl="0" indent="0" algn="ctr" defTabSz="942245" rtl="0" eaLnBrk="0" fontAlgn="base" latinLnBrk="0" hangingPunct="0">
              <a:lnSpc>
                <a:spcPct val="150000"/>
              </a:lnSpc>
              <a:spcBef>
                <a:spcPts val="600"/>
              </a:spcBef>
              <a:spcAft>
                <a:spcPct val="0"/>
              </a:spcAft>
              <a:buClr>
                <a:srgbClr val="000093"/>
              </a:buClr>
              <a:buSzTx/>
              <a:buFontTx/>
              <a:buNone/>
              <a:tabLst/>
              <a:defRPr/>
            </a:pPr>
            <a:r>
              <a:rPr kumimoji="0" lang="fr-FR" sz="1600" b="0" i="0" u="none" strike="noStrike" kern="1200" cap="none" spc="0" normalizeH="0" baseline="0" noProof="0" dirty="0">
                <a:ln>
                  <a:noFill/>
                </a:ln>
                <a:solidFill>
                  <a:schemeClr val="tx1">
                    <a:lumMod val="65000"/>
                    <a:lumOff val="35000"/>
                  </a:schemeClr>
                </a:solidFill>
                <a:effectLst/>
                <a:uLnTx/>
                <a:uFillTx/>
                <a:latin typeface="+mj-lt"/>
                <a:cs typeface="Segoe UI" panose="020B0502040204020203" pitchFamily="34" charset="0"/>
              </a:rPr>
              <a:t>financée par le FSE</a:t>
            </a:r>
            <a:r>
              <a:rPr lang="fr-FR" sz="1600" b="1" dirty="0">
                <a:solidFill>
                  <a:schemeClr val="tx1">
                    <a:lumMod val="65000"/>
                    <a:lumOff val="35000"/>
                  </a:schemeClr>
                </a:solidFill>
                <a:latin typeface="+mj-lt"/>
                <a:cs typeface="Segoe UI" panose="020B0502040204020203" pitchFamily="34" charset="0"/>
              </a:rPr>
              <a:t> </a:t>
            </a:r>
            <a:r>
              <a:rPr kumimoji="0" lang="fr-FR" sz="1600" b="0" i="0" u="none" strike="noStrike" kern="1200" cap="none" spc="0" normalizeH="0" baseline="0" noProof="0" dirty="0">
                <a:ln>
                  <a:noFill/>
                </a:ln>
                <a:solidFill>
                  <a:schemeClr val="tx1">
                    <a:lumMod val="65000"/>
                    <a:lumOff val="35000"/>
                  </a:schemeClr>
                </a:solidFill>
                <a:effectLst/>
                <a:uLnTx/>
                <a:uFillTx/>
                <a:latin typeface="+mj-lt"/>
                <a:cs typeface="Segoe UI" panose="020B0502040204020203" pitchFamily="34" charset="0"/>
              </a:rPr>
              <a:t>entre</a:t>
            </a:r>
          </a:p>
          <a:p>
            <a:pPr marL="0" marR="0" lvl="0" indent="0" algn="ctr" defTabSz="942245" rtl="0" eaLnBrk="0" fontAlgn="base" latinLnBrk="0" hangingPunct="0">
              <a:lnSpc>
                <a:spcPct val="150000"/>
              </a:lnSpc>
              <a:spcBef>
                <a:spcPts val="600"/>
              </a:spcBef>
              <a:spcAft>
                <a:spcPct val="0"/>
              </a:spcAft>
              <a:buClr>
                <a:srgbClr val="000093"/>
              </a:buClr>
              <a:buSzTx/>
              <a:buFontTx/>
              <a:buNone/>
              <a:tabLst/>
              <a:defRPr/>
            </a:pPr>
            <a:r>
              <a:rPr lang="fr-FR" sz="1600" b="1" dirty="0">
                <a:solidFill>
                  <a:schemeClr val="tx1">
                    <a:lumMod val="65000"/>
                    <a:lumOff val="35000"/>
                  </a:schemeClr>
                </a:solidFill>
                <a:latin typeface="+mj-lt"/>
                <a:cs typeface="Segoe UI" panose="020B0502040204020203" pitchFamily="34" charset="0"/>
              </a:rPr>
              <a:t>Le 1</a:t>
            </a:r>
            <a:r>
              <a:rPr lang="fr-FR" sz="1600" b="1" baseline="30000" dirty="0">
                <a:solidFill>
                  <a:schemeClr val="tx1">
                    <a:lumMod val="65000"/>
                    <a:lumOff val="35000"/>
                  </a:schemeClr>
                </a:solidFill>
                <a:latin typeface="+mj-lt"/>
                <a:cs typeface="Segoe UI" panose="020B0502040204020203" pitchFamily="34" charset="0"/>
              </a:rPr>
              <a:t>er</a:t>
            </a:r>
            <a:r>
              <a:rPr lang="fr-FR" sz="1600" b="1" dirty="0">
                <a:solidFill>
                  <a:schemeClr val="tx1">
                    <a:lumMod val="65000"/>
                    <a:lumOff val="35000"/>
                  </a:schemeClr>
                </a:solidFill>
                <a:latin typeface="+mj-lt"/>
                <a:cs typeface="Segoe UI" panose="020B0502040204020203" pitchFamily="34" charset="0"/>
              </a:rPr>
              <a:t> janvier</a:t>
            </a:r>
            <a:r>
              <a:rPr kumimoji="0" lang="fr-FR" sz="1600" b="1" i="0" u="none" strike="noStrike" kern="1200" cap="none" spc="0" normalizeH="0" baseline="0" noProof="0" dirty="0">
                <a:ln>
                  <a:noFill/>
                </a:ln>
                <a:solidFill>
                  <a:schemeClr val="tx1">
                    <a:lumMod val="65000"/>
                    <a:lumOff val="35000"/>
                  </a:schemeClr>
                </a:solidFill>
                <a:effectLst/>
                <a:uLnTx/>
                <a:uFillTx/>
                <a:latin typeface="+mj-lt"/>
                <a:cs typeface="Segoe UI" panose="020B0502040204020203" pitchFamily="34" charset="0"/>
              </a:rPr>
              <a:t> 2014 et le 30 juin 2022</a:t>
            </a:r>
          </a:p>
        </p:txBody>
      </p:sp>
      <p:pic>
        <p:nvPicPr>
          <p:cNvPr id="11" name="Image 10">
            <a:extLst>
              <a:ext uri="{FF2B5EF4-FFF2-40B4-BE49-F238E27FC236}">
                <a16:creationId xmlns:a16="http://schemas.microsoft.com/office/drawing/2014/main" id="{0C22EC9B-982B-4F1B-A5A0-DCBEF73C22AC}"/>
              </a:ext>
            </a:extLst>
          </p:cNvPr>
          <p:cNvPicPr>
            <a:picLocks noChangeAspect="1"/>
          </p:cNvPicPr>
          <p:nvPr>
            <p:custDataLst>
              <p:tags r:id="rId9"/>
            </p:custDataLst>
          </p:nvPr>
        </p:nvPicPr>
        <p:blipFill>
          <a:blip r:embed="rId31"/>
          <a:stretch>
            <a:fillRect/>
          </a:stretch>
        </p:blipFill>
        <p:spPr>
          <a:xfrm>
            <a:off x="5644323" y="1298508"/>
            <a:ext cx="839533" cy="730460"/>
          </a:xfrm>
          <a:prstGeom prst="rect">
            <a:avLst/>
          </a:prstGeom>
        </p:spPr>
      </p:pic>
      <p:pic>
        <p:nvPicPr>
          <p:cNvPr id="207" name="Image 206">
            <a:extLst>
              <a:ext uri="{FF2B5EF4-FFF2-40B4-BE49-F238E27FC236}">
                <a16:creationId xmlns:a16="http://schemas.microsoft.com/office/drawing/2014/main" id="{1F1D6545-EDB9-446D-9582-BB4602C437FD}"/>
              </a:ext>
            </a:extLst>
          </p:cNvPr>
          <p:cNvPicPr>
            <a:picLocks noChangeAspect="1"/>
          </p:cNvPicPr>
          <p:nvPr>
            <p:custDataLst>
              <p:tags r:id="rId10"/>
            </p:custDataLst>
          </p:nvPr>
        </p:nvPicPr>
        <p:blipFill>
          <a:blip r:embed="rId32"/>
          <a:stretch>
            <a:fillRect/>
          </a:stretch>
        </p:blipFill>
        <p:spPr>
          <a:xfrm>
            <a:off x="7301959" y="1144433"/>
            <a:ext cx="900000" cy="900000"/>
          </a:xfrm>
          <a:prstGeom prst="rect">
            <a:avLst/>
          </a:prstGeom>
        </p:spPr>
      </p:pic>
      <p:pic>
        <p:nvPicPr>
          <p:cNvPr id="208" name="Image 207">
            <a:extLst>
              <a:ext uri="{FF2B5EF4-FFF2-40B4-BE49-F238E27FC236}">
                <a16:creationId xmlns:a16="http://schemas.microsoft.com/office/drawing/2014/main" id="{AE08F120-C9FB-4D3E-BC7A-6AFBFEB82035}"/>
              </a:ext>
            </a:extLst>
          </p:cNvPr>
          <p:cNvPicPr>
            <a:picLocks noChangeAspect="1"/>
          </p:cNvPicPr>
          <p:nvPr>
            <p:custDataLst>
              <p:tags r:id="rId11"/>
            </p:custDataLst>
          </p:nvPr>
        </p:nvPicPr>
        <p:blipFill>
          <a:blip r:embed="rId33"/>
          <a:stretch>
            <a:fillRect/>
          </a:stretch>
        </p:blipFill>
        <p:spPr>
          <a:xfrm>
            <a:off x="7914339" y="1327313"/>
            <a:ext cx="900000" cy="900000"/>
          </a:xfrm>
          <a:prstGeom prst="rect">
            <a:avLst/>
          </a:prstGeom>
        </p:spPr>
      </p:pic>
      <p:sp>
        <p:nvSpPr>
          <p:cNvPr id="209" name="TextBox 6">
            <a:extLst>
              <a:ext uri="{FF2B5EF4-FFF2-40B4-BE49-F238E27FC236}">
                <a16:creationId xmlns:a16="http://schemas.microsoft.com/office/drawing/2014/main" id="{22ECD92E-FF90-4B45-A1A0-287C1B655292}"/>
              </a:ext>
            </a:extLst>
          </p:cNvPr>
          <p:cNvSpPr txBox="1"/>
          <p:nvPr>
            <p:custDataLst>
              <p:tags r:id="rId12"/>
            </p:custDataLst>
          </p:nvPr>
        </p:nvSpPr>
        <p:spPr>
          <a:xfrm>
            <a:off x="7436575" y="1358603"/>
            <a:ext cx="630769" cy="307777"/>
          </a:xfrm>
          <a:prstGeom prst="rect">
            <a:avLst/>
          </a:prstGeom>
          <a:noFill/>
        </p:spPr>
        <p:txBody>
          <a:bodyPr wrap="square" rtlCol="0">
            <a:spAutoFit/>
          </a:bodyPr>
          <a:lstStyle/>
          <a:p>
            <a:pPr marL="0" lvl="0" indent="0" algn="ctr">
              <a:buSzPts val="1000"/>
              <a:buFont typeface="Symbol" panose="05050102010706020507" pitchFamily="18" charset="2"/>
              <a:buNone/>
              <a:tabLst>
                <a:tab pos="457200" algn="l"/>
              </a:tabLst>
            </a:pPr>
            <a:r>
              <a:rPr lang="fr-FR" sz="1400">
                <a:solidFill>
                  <a:srgbClr val="464D50"/>
                </a:solidFill>
                <a:latin typeface="Myriad Pro Light" panose="020B0603030403020204" pitchFamily="34" charset="0"/>
                <a:ea typeface="Times New Roman" panose="02020603050405020304" pitchFamily="18" charset="0"/>
              </a:rPr>
              <a:t>50</a:t>
            </a:r>
            <a:r>
              <a:rPr lang="fr-FR" sz="1400">
                <a:solidFill>
                  <a:srgbClr val="464D50"/>
                </a:solidFill>
                <a:effectLst/>
                <a:latin typeface="Myriad Pro Light" panose="020B0603030403020204" pitchFamily="34" charset="0"/>
                <a:ea typeface="Times New Roman" panose="02020603050405020304" pitchFamily="18" charset="0"/>
              </a:rPr>
              <a:t>%</a:t>
            </a:r>
            <a:endParaRPr lang="fr-FR" sz="1400">
              <a:solidFill>
                <a:srgbClr val="464D50"/>
              </a:solidFill>
              <a:effectLst/>
              <a:latin typeface="Myriad Pro Light" panose="020B0603030403020204" pitchFamily="34" charset="0"/>
              <a:ea typeface="Calibri" panose="020F0502020204030204" pitchFamily="34" charset="0"/>
            </a:endParaRPr>
          </a:p>
        </p:txBody>
      </p:sp>
      <p:sp>
        <p:nvSpPr>
          <p:cNvPr id="210" name="TextBox 6">
            <a:extLst>
              <a:ext uri="{FF2B5EF4-FFF2-40B4-BE49-F238E27FC236}">
                <a16:creationId xmlns:a16="http://schemas.microsoft.com/office/drawing/2014/main" id="{3FA24356-0D6D-45D9-9657-B814C532AA0A}"/>
              </a:ext>
            </a:extLst>
          </p:cNvPr>
          <p:cNvSpPr txBox="1"/>
          <p:nvPr>
            <p:custDataLst>
              <p:tags r:id="rId13"/>
            </p:custDataLst>
          </p:nvPr>
        </p:nvSpPr>
        <p:spPr>
          <a:xfrm>
            <a:off x="8048955" y="1680821"/>
            <a:ext cx="630769" cy="307777"/>
          </a:xfrm>
          <a:prstGeom prst="rect">
            <a:avLst/>
          </a:prstGeom>
          <a:noFill/>
        </p:spPr>
        <p:txBody>
          <a:bodyPr wrap="square" rtlCol="0">
            <a:spAutoFit/>
          </a:bodyPr>
          <a:lstStyle/>
          <a:p>
            <a:pPr marL="0" lvl="0" indent="0" algn="ctr">
              <a:buSzPts val="1000"/>
              <a:buFont typeface="Symbol" panose="05050102010706020507" pitchFamily="18" charset="2"/>
              <a:buNone/>
              <a:tabLst>
                <a:tab pos="457200" algn="l"/>
              </a:tabLst>
            </a:pPr>
            <a:r>
              <a:rPr lang="fr-FR" sz="1400">
                <a:solidFill>
                  <a:srgbClr val="464D50"/>
                </a:solidFill>
                <a:effectLst/>
                <a:latin typeface="Myriad Pro Light" panose="020B0603030403020204" pitchFamily="34" charset="0"/>
                <a:ea typeface="Times New Roman" panose="02020603050405020304" pitchFamily="18" charset="0"/>
              </a:rPr>
              <a:t>50%</a:t>
            </a:r>
            <a:endParaRPr lang="fr-FR" sz="1400">
              <a:solidFill>
                <a:srgbClr val="464D50"/>
              </a:solidFill>
              <a:effectLst/>
              <a:latin typeface="Myriad Pro Light" panose="020B0603030403020204" pitchFamily="34" charset="0"/>
              <a:ea typeface="Calibri" panose="020F0502020204030204" pitchFamily="34" charset="0"/>
            </a:endParaRPr>
          </a:p>
        </p:txBody>
      </p:sp>
      <p:sp>
        <p:nvSpPr>
          <p:cNvPr id="211" name="TextBox 6">
            <a:extLst>
              <a:ext uri="{FF2B5EF4-FFF2-40B4-BE49-F238E27FC236}">
                <a16:creationId xmlns:a16="http://schemas.microsoft.com/office/drawing/2014/main" id="{58AF3E35-ACF3-4A15-8574-0C8E48412157}"/>
              </a:ext>
            </a:extLst>
          </p:cNvPr>
          <p:cNvSpPr txBox="1"/>
          <p:nvPr>
            <p:custDataLst>
              <p:tags r:id="rId14"/>
            </p:custDataLst>
          </p:nvPr>
        </p:nvSpPr>
        <p:spPr>
          <a:xfrm>
            <a:off x="7301959" y="2020592"/>
            <a:ext cx="900000" cy="307777"/>
          </a:xfrm>
          <a:prstGeom prst="rect">
            <a:avLst/>
          </a:prstGeom>
          <a:noFill/>
        </p:spPr>
        <p:txBody>
          <a:bodyPr wrap="square" rtlCol="0">
            <a:spAutoFit/>
          </a:bodyPr>
          <a:lstStyle/>
          <a:p>
            <a:pPr marL="0" lvl="0" indent="0" algn="ctr">
              <a:buSzPts val="1000"/>
              <a:buFont typeface="Symbol" panose="05050102010706020507" pitchFamily="18" charset="2"/>
              <a:buNone/>
              <a:tabLst>
                <a:tab pos="457200" algn="l"/>
              </a:tabLst>
            </a:pPr>
            <a:r>
              <a:rPr lang="fr-FR" sz="1400">
                <a:solidFill>
                  <a:srgbClr val="464D50"/>
                </a:solidFill>
                <a:effectLst/>
                <a:latin typeface="Myriad Pro Light" panose="020B0603030403020204" pitchFamily="34" charset="0"/>
                <a:ea typeface="Times New Roman" panose="02020603050405020304" pitchFamily="18" charset="0"/>
              </a:rPr>
              <a:t>Femmes</a:t>
            </a:r>
            <a:endParaRPr lang="fr-FR" sz="1400">
              <a:solidFill>
                <a:srgbClr val="464D50"/>
              </a:solidFill>
              <a:effectLst/>
              <a:latin typeface="Myriad Pro Light" panose="020B0603030403020204" pitchFamily="34" charset="0"/>
              <a:ea typeface="Calibri" panose="020F0502020204030204" pitchFamily="34" charset="0"/>
            </a:endParaRPr>
          </a:p>
        </p:txBody>
      </p:sp>
      <p:sp>
        <p:nvSpPr>
          <p:cNvPr id="212" name="TextBox 6">
            <a:extLst>
              <a:ext uri="{FF2B5EF4-FFF2-40B4-BE49-F238E27FC236}">
                <a16:creationId xmlns:a16="http://schemas.microsoft.com/office/drawing/2014/main" id="{8B5FF46B-A916-4F41-9E7F-1C5E69A55497}"/>
              </a:ext>
            </a:extLst>
          </p:cNvPr>
          <p:cNvSpPr txBox="1"/>
          <p:nvPr>
            <p:custDataLst>
              <p:tags r:id="rId15"/>
            </p:custDataLst>
          </p:nvPr>
        </p:nvSpPr>
        <p:spPr>
          <a:xfrm>
            <a:off x="7914339" y="2222261"/>
            <a:ext cx="900000" cy="307777"/>
          </a:xfrm>
          <a:prstGeom prst="rect">
            <a:avLst/>
          </a:prstGeom>
          <a:noFill/>
        </p:spPr>
        <p:txBody>
          <a:bodyPr wrap="square" rtlCol="0">
            <a:spAutoFit/>
          </a:bodyPr>
          <a:lstStyle/>
          <a:p>
            <a:pPr marL="0" lvl="0" indent="0" algn="ctr">
              <a:buSzPts val="1000"/>
              <a:buFont typeface="Symbol" panose="05050102010706020507" pitchFamily="18" charset="2"/>
              <a:buNone/>
              <a:tabLst>
                <a:tab pos="457200" algn="l"/>
              </a:tabLst>
            </a:pPr>
            <a:r>
              <a:rPr lang="fr-FR" sz="1400">
                <a:solidFill>
                  <a:srgbClr val="464D50"/>
                </a:solidFill>
                <a:effectLst/>
                <a:latin typeface="Myriad Pro Light" panose="020B0603030403020204" pitchFamily="34" charset="0"/>
                <a:ea typeface="Times New Roman" panose="02020603050405020304" pitchFamily="18" charset="0"/>
              </a:rPr>
              <a:t>Hommes</a:t>
            </a:r>
            <a:endParaRPr lang="fr-FR" sz="1400">
              <a:solidFill>
                <a:srgbClr val="464D50"/>
              </a:solidFill>
              <a:effectLst/>
              <a:latin typeface="Myriad Pro Light" panose="020B0603030403020204" pitchFamily="34" charset="0"/>
              <a:ea typeface="Calibri" panose="020F0502020204030204" pitchFamily="34" charset="0"/>
            </a:endParaRPr>
          </a:p>
        </p:txBody>
      </p:sp>
      <p:pic>
        <p:nvPicPr>
          <p:cNvPr id="213" name="Image 212">
            <a:extLst>
              <a:ext uri="{FF2B5EF4-FFF2-40B4-BE49-F238E27FC236}">
                <a16:creationId xmlns:a16="http://schemas.microsoft.com/office/drawing/2014/main" id="{598CD7E8-C502-4686-8464-4865712361C3}"/>
              </a:ext>
            </a:extLst>
          </p:cNvPr>
          <p:cNvPicPr>
            <a:picLocks noChangeAspect="1"/>
          </p:cNvPicPr>
          <p:nvPr>
            <p:custDataLst>
              <p:tags r:id="rId16"/>
            </p:custDataLst>
          </p:nvPr>
        </p:nvPicPr>
        <p:blipFill>
          <a:blip r:embed="rId34"/>
          <a:stretch>
            <a:fillRect/>
          </a:stretch>
        </p:blipFill>
        <p:spPr>
          <a:xfrm>
            <a:off x="11246575" y="954393"/>
            <a:ext cx="625456" cy="625456"/>
          </a:xfrm>
          <a:prstGeom prst="rect">
            <a:avLst/>
          </a:prstGeom>
        </p:spPr>
      </p:pic>
      <p:graphicFrame>
        <p:nvGraphicFramePr>
          <p:cNvPr id="214" name="Graphique 213">
            <a:extLst>
              <a:ext uri="{FF2B5EF4-FFF2-40B4-BE49-F238E27FC236}">
                <a16:creationId xmlns:a16="http://schemas.microsoft.com/office/drawing/2014/main" id="{220FA077-49E9-4EC4-94B9-AF95CD79C7C0}"/>
              </a:ext>
            </a:extLst>
          </p:cNvPr>
          <p:cNvGraphicFramePr/>
          <p:nvPr>
            <p:custDataLst>
              <p:tags r:id="rId17"/>
            </p:custDataLst>
            <p:extLst>
              <p:ext uri="{D42A27DB-BD31-4B8C-83A1-F6EECF244321}">
                <p14:modId xmlns:p14="http://schemas.microsoft.com/office/powerpoint/2010/main" val="191811299"/>
              </p:ext>
            </p:extLst>
          </p:nvPr>
        </p:nvGraphicFramePr>
        <p:xfrm>
          <a:off x="9261685" y="1195804"/>
          <a:ext cx="2464524" cy="1191137"/>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218" name="Graphique 217">
            <a:extLst>
              <a:ext uri="{FF2B5EF4-FFF2-40B4-BE49-F238E27FC236}">
                <a16:creationId xmlns:a16="http://schemas.microsoft.com/office/drawing/2014/main" id="{8D0F70BC-D1B5-4CFE-994B-1A2336BEA431}"/>
              </a:ext>
            </a:extLst>
          </p:cNvPr>
          <p:cNvGraphicFramePr/>
          <p:nvPr>
            <p:custDataLst>
              <p:tags r:id="rId18"/>
            </p:custDataLst>
            <p:extLst>
              <p:ext uri="{D42A27DB-BD31-4B8C-83A1-F6EECF244321}">
                <p14:modId xmlns:p14="http://schemas.microsoft.com/office/powerpoint/2010/main" val="696890149"/>
              </p:ext>
            </p:extLst>
          </p:nvPr>
        </p:nvGraphicFramePr>
        <p:xfrm>
          <a:off x="7030301" y="2535492"/>
          <a:ext cx="2446024" cy="1578131"/>
        </p:xfrm>
        <a:graphic>
          <a:graphicData uri="http://schemas.openxmlformats.org/drawingml/2006/chart">
            <c:chart xmlns:c="http://schemas.openxmlformats.org/drawingml/2006/chart" xmlns:r="http://schemas.openxmlformats.org/officeDocument/2006/relationships" r:id="rId36"/>
          </a:graphicData>
        </a:graphic>
      </p:graphicFrame>
      <p:grpSp>
        <p:nvGrpSpPr>
          <p:cNvPr id="2" name="Groupe 1">
            <a:extLst>
              <a:ext uri="{FF2B5EF4-FFF2-40B4-BE49-F238E27FC236}">
                <a16:creationId xmlns:a16="http://schemas.microsoft.com/office/drawing/2014/main" id="{97863BB2-92B0-41C4-B542-2B7C4C7BC76C}"/>
              </a:ext>
            </a:extLst>
          </p:cNvPr>
          <p:cNvGrpSpPr/>
          <p:nvPr>
            <p:custDataLst>
              <p:tags r:id="rId19"/>
            </p:custDataLst>
          </p:nvPr>
        </p:nvGrpSpPr>
        <p:grpSpPr>
          <a:xfrm>
            <a:off x="8983253" y="2832347"/>
            <a:ext cx="1397889" cy="984421"/>
            <a:chOff x="10217500" y="4855885"/>
            <a:chExt cx="1397889" cy="984421"/>
          </a:xfrm>
        </p:grpSpPr>
        <p:sp>
          <p:nvSpPr>
            <p:cNvPr id="219" name="TextBox 6">
              <a:extLst>
                <a:ext uri="{FF2B5EF4-FFF2-40B4-BE49-F238E27FC236}">
                  <a16:creationId xmlns:a16="http://schemas.microsoft.com/office/drawing/2014/main" id="{01F43080-F7BB-4569-9D28-F952C41FF6EB}"/>
                </a:ext>
              </a:extLst>
            </p:cNvPr>
            <p:cNvSpPr txBox="1"/>
            <p:nvPr/>
          </p:nvSpPr>
          <p:spPr>
            <a:xfrm>
              <a:off x="10427272" y="4855885"/>
              <a:ext cx="1188117" cy="261610"/>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1100">
                  <a:solidFill>
                    <a:srgbClr val="464D50"/>
                  </a:solidFill>
                  <a:effectLst/>
                  <a:latin typeface="Myriad Pro Light" panose="020B0603030403020204" pitchFamily="34" charset="0"/>
                  <a:ea typeface="Times New Roman" panose="02020603050405020304" pitchFamily="18" charset="0"/>
                </a:rPr>
                <a:t>CITE 0 à 2</a:t>
              </a:r>
              <a:endParaRPr lang="fr-FR" sz="1100">
                <a:solidFill>
                  <a:srgbClr val="464D50"/>
                </a:solidFill>
                <a:effectLst/>
                <a:latin typeface="Myriad Pro Light" panose="020B0603030403020204" pitchFamily="34" charset="0"/>
                <a:ea typeface="Calibri" panose="020F0502020204030204" pitchFamily="34" charset="0"/>
              </a:endParaRPr>
            </a:p>
          </p:txBody>
        </p:sp>
        <p:sp>
          <p:nvSpPr>
            <p:cNvPr id="220" name="TextBox 6">
              <a:extLst>
                <a:ext uri="{FF2B5EF4-FFF2-40B4-BE49-F238E27FC236}">
                  <a16:creationId xmlns:a16="http://schemas.microsoft.com/office/drawing/2014/main" id="{DC56DBE6-BEAF-4E3D-9386-8FF0B75FAAED}"/>
                </a:ext>
              </a:extLst>
            </p:cNvPr>
            <p:cNvSpPr txBox="1"/>
            <p:nvPr/>
          </p:nvSpPr>
          <p:spPr>
            <a:xfrm>
              <a:off x="10427272" y="5217291"/>
              <a:ext cx="1188117" cy="261610"/>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1100">
                  <a:solidFill>
                    <a:srgbClr val="464D50"/>
                  </a:solidFill>
                  <a:effectLst/>
                  <a:latin typeface="Myriad Pro Light" panose="020B0603030403020204" pitchFamily="34" charset="0"/>
                  <a:ea typeface="Times New Roman" panose="02020603050405020304" pitchFamily="18" charset="0"/>
                </a:rPr>
                <a:t>CITE 3 à 4</a:t>
              </a:r>
              <a:endParaRPr lang="fr-FR" sz="1100">
                <a:solidFill>
                  <a:srgbClr val="464D50"/>
                </a:solidFill>
                <a:effectLst/>
                <a:latin typeface="Myriad Pro Light" panose="020B0603030403020204" pitchFamily="34" charset="0"/>
                <a:ea typeface="Calibri" panose="020F0502020204030204" pitchFamily="34" charset="0"/>
              </a:endParaRPr>
            </a:p>
          </p:txBody>
        </p:sp>
        <p:sp>
          <p:nvSpPr>
            <p:cNvPr id="221" name="TextBox 6">
              <a:extLst>
                <a:ext uri="{FF2B5EF4-FFF2-40B4-BE49-F238E27FC236}">
                  <a16:creationId xmlns:a16="http://schemas.microsoft.com/office/drawing/2014/main" id="{43173BE4-C81F-4455-8574-878EF88DBCA5}"/>
                </a:ext>
              </a:extLst>
            </p:cNvPr>
            <p:cNvSpPr txBox="1"/>
            <p:nvPr/>
          </p:nvSpPr>
          <p:spPr>
            <a:xfrm>
              <a:off x="10427272" y="5578696"/>
              <a:ext cx="1188117" cy="261610"/>
            </a:xfrm>
            <a:prstGeom prst="rect">
              <a:avLst/>
            </a:prstGeom>
            <a:noFill/>
          </p:spPr>
          <p:txBody>
            <a:bodyPr wrap="square" rtlCol="0">
              <a:spAutoFit/>
            </a:bodyPr>
            <a:lstStyle/>
            <a:p>
              <a:pPr>
                <a:buSzPts val="1000"/>
                <a:tabLst>
                  <a:tab pos="457200" algn="l"/>
                </a:tabLst>
              </a:pPr>
              <a:r>
                <a:rPr lang="fr-FR" sz="1100">
                  <a:solidFill>
                    <a:srgbClr val="464D50"/>
                  </a:solidFill>
                  <a:effectLst/>
                  <a:latin typeface="Myriad Pro Light" panose="020B0603030403020204" pitchFamily="34" charset="0"/>
                  <a:ea typeface="Times New Roman" panose="02020603050405020304" pitchFamily="18" charset="0"/>
                </a:rPr>
                <a:t>CITE 5 à 8</a:t>
              </a:r>
              <a:endParaRPr lang="fr-FR" sz="1100">
                <a:solidFill>
                  <a:srgbClr val="464D50"/>
                </a:solidFill>
                <a:effectLst/>
                <a:latin typeface="Myriad Pro Light" panose="020B0603030403020204" pitchFamily="34" charset="0"/>
                <a:ea typeface="Calibri" panose="020F0502020204030204" pitchFamily="34" charset="0"/>
              </a:endParaRPr>
            </a:p>
          </p:txBody>
        </p:sp>
        <p:sp>
          <p:nvSpPr>
            <p:cNvPr id="222" name="Rectangle 221">
              <a:extLst>
                <a:ext uri="{FF2B5EF4-FFF2-40B4-BE49-F238E27FC236}">
                  <a16:creationId xmlns:a16="http://schemas.microsoft.com/office/drawing/2014/main" id="{E78BEB01-D68E-47A4-83FF-5BFC55306CF3}"/>
                </a:ext>
              </a:extLst>
            </p:cNvPr>
            <p:cNvSpPr/>
            <p:nvPr/>
          </p:nvSpPr>
          <p:spPr>
            <a:xfrm rot="2700000">
              <a:off x="10217500" y="4896739"/>
              <a:ext cx="182880" cy="182880"/>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Rectangle 222">
              <a:extLst>
                <a:ext uri="{FF2B5EF4-FFF2-40B4-BE49-F238E27FC236}">
                  <a16:creationId xmlns:a16="http://schemas.microsoft.com/office/drawing/2014/main" id="{70D0A54E-93D5-40B0-9E5F-02A6A64B0859}"/>
                </a:ext>
              </a:extLst>
            </p:cNvPr>
            <p:cNvSpPr/>
            <p:nvPr/>
          </p:nvSpPr>
          <p:spPr>
            <a:xfrm rot="2700000">
              <a:off x="10217500" y="5262499"/>
              <a:ext cx="182880" cy="182880"/>
            </a:xfrm>
            <a:prstGeom prst="rect">
              <a:avLst/>
            </a:prstGeom>
            <a:solidFill>
              <a:srgbClr val="ADD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Rectangle 223">
              <a:extLst>
                <a:ext uri="{FF2B5EF4-FFF2-40B4-BE49-F238E27FC236}">
                  <a16:creationId xmlns:a16="http://schemas.microsoft.com/office/drawing/2014/main" id="{B815773E-D312-4B31-BF41-5F7259CA469A}"/>
                </a:ext>
              </a:extLst>
            </p:cNvPr>
            <p:cNvSpPr/>
            <p:nvPr/>
          </p:nvSpPr>
          <p:spPr>
            <a:xfrm rot="2700000">
              <a:off x="10217500" y="5628259"/>
              <a:ext cx="182880" cy="182880"/>
            </a:xfrm>
            <a:prstGeom prst="rect">
              <a:avLst/>
            </a:prstGeom>
            <a:solidFill>
              <a:srgbClr val="D3B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0" name="Flèche : droite 29">
            <a:extLst>
              <a:ext uri="{FF2B5EF4-FFF2-40B4-BE49-F238E27FC236}">
                <a16:creationId xmlns:a16="http://schemas.microsoft.com/office/drawing/2014/main" id="{C5D7FFB2-FA05-41DC-8430-87FE0018F8BE}"/>
              </a:ext>
            </a:extLst>
          </p:cNvPr>
          <p:cNvSpPr/>
          <p:nvPr>
            <p:custDataLst>
              <p:tags r:id="rId20"/>
            </p:custDataLst>
          </p:nvPr>
        </p:nvSpPr>
        <p:spPr>
          <a:xfrm>
            <a:off x="4609867" y="2402997"/>
            <a:ext cx="644418" cy="637268"/>
          </a:xfrm>
          <a:prstGeom prst="rightArrow">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3" name="Graphique 52">
            <a:extLst>
              <a:ext uri="{FF2B5EF4-FFF2-40B4-BE49-F238E27FC236}">
                <a16:creationId xmlns:a16="http://schemas.microsoft.com/office/drawing/2014/main" id="{A6E2CD4D-9E89-4BBD-AFD2-60A52EC750A5}"/>
              </a:ext>
            </a:extLst>
          </p:cNvPr>
          <p:cNvGraphicFramePr/>
          <p:nvPr>
            <p:custDataLst>
              <p:tags r:id="rId21"/>
            </p:custDataLst>
            <p:extLst>
              <p:ext uri="{D42A27DB-BD31-4B8C-83A1-F6EECF244321}">
                <p14:modId xmlns:p14="http://schemas.microsoft.com/office/powerpoint/2010/main" val="4065716948"/>
              </p:ext>
            </p:extLst>
          </p:nvPr>
        </p:nvGraphicFramePr>
        <p:xfrm>
          <a:off x="6888417" y="4109617"/>
          <a:ext cx="2975674" cy="2094242"/>
        </p:xfrm>
        <a:graphic>
          <a:graphicData uri="http://schemas.openxmlformats.org/drawingml/2006/chart">
            <c:chart xmlns:c="http://schemas.openxmlformats.org/drawingml/2006/chart" xmlns:r="http://schemas.openxmlformats.org/officeDocument/2006/relationships" r:id="rId37"/>
          </a:graphicData>
        </a:graphic>
      </p:graphicFrame>
      <p:sp>
        <p:nvSpPr>
          <p:cNvPr id="55" name="Rectangle 54">
            <a:extLst>
              <a:ext uri="{FF2B5EF4-FFF2-40B4-BE49-F238E27FC236}">
                <a16:creationId xmlns:a16="http://schemas.microsoft.com/office/drawing/2014/main" id="{1761BA49-479E-4F20-B80B-5DBB59FBA4AD}"/>
              </a:ext>
            </a:extLst>
          </p:cNvPr>
          <p:cNvSpPr/>
          <p:nvPr>
            <p:custDataLst>
              <p:tags r:id="rId22"/>
            </p:custDataLst>
          </p:nvPr>
        </p:nvSpPr>
        <p:spPr>
          <a:xfrm>
            <a:off x="9597593" y="4139457"/>
            <a:ext cx="2231294" cy="340863"/>
          </a:xfrm>
          <a:prstGeom prst="rect">
            <a:avLst/>
          </a:prstGeom>
        </p:spPr>
        <p:txBody>
          <a:bodyPr wrap="square" anchor="ctr">
            <a:spAutoFit/>
          </a:bodyPr>
          <a:lstStyle/>
          <a:p>
            <a:pPr algn="ctr" defTabSz="942245" eaLnBrk="0" fontAlgn="base" hangingPunct="0">
              <a:lnSpc>
                <a:spcPct val="150000"/>
              </a:lnSpc>
              <a:spcAft>
                <a:spcPct val="0"/>
              </a:spcAft>
              <a:buClr>
                <a:srgbClr val="000093"/>
              </a:buClr>
            </a:pPr>
            <a:r>
              <a:rPr lang="fr-FR" sz="1200" b="1" dirty="0">
                <a:solidFill>
                  <a:srgbClr val="595959"/>
                </a:solidFill>
                <a:latin typeface="+mj-lt"/>
                <a:cs typeface="Segoe UI" panose="020B0502040204020203" pitchFamily="34" charset="0"/>
                <a:sym typeface="Wingdings" panose="05000000000000000000" pitchFamily="2" charset="2"/>
              </a:rPr>
              <a:t>Priorités d’investissement :</a:t>
            </a:r>
          </a:p>
        </p:txBody>
      </p:sp>
      <p:sp>
        <p:nvSpPr>
          <p:cNvPr id="58" name="Rectangle : coins arrondis 57">
            <a:extLst>
              <a:ext uri="{FF2B5EF4-FFF2-40B4-BE49-F238E27FC236}">
                <a16:creationId xmlns:a16="http://schemas.microsoft.com/office/drawing/2014/main" id="{45B858FC-E39F-4C5B-AA44-9C90EEC7B897}"/>
              </a:ext>
            </a:extLst>
          </p:cNvPr>
          <p:cNvSpPr/>
          <p:nvPr>
            <p:custDataLst>
              <p:tags r:id="rId23"/>
            </p:custDataLst>
          </p:nvPr>
        </p:nvSpPr>
        <p:spPr>
          <a:xfrm>
            <a:off x="8487511" y="5241405"/>
            <a:ext cx="766197" cy="471569"/>
          </a:xfrm>
          <a:prstGeom prst="roundRect">
            <a:avLst/>
          </a:prstGeom>
          <a:solidFill>
            <a:srgbClr val="96E4E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rPr>
              <a:t>Chômeurs / inactifs à l’entrée</a:t>
            </a:r>
          </a:p>
        </p:txBody>
      </p:sp>
      <p:sp>
        <p:nvSpPr>
          <p:cNvPr id="59" name="Rectangle : coins arrondis 58">
            <a:extLst>
              <a:ext uri="{FF2B5EF4-FFF2-40B4-BE49-F238E27FC236}">
                <a16:creationId xmlns:a16="http://schemas.microsoft.com/office/drawing/2014/main" id="{6F3FA9D9-D858-4D6A-89DD-D53BD9169273}"/>
              </a:ext>
            </a:extLst>
          </p:cNvPr>
          <p:cNvSpPr/>
          <p:nvPr>
            <p:custDataLst>
              <p:tags r:id="rId24"/>
            </p:custDataLst>
          </p:nvPr>
        </p:nvSpPr>
        <p:spPr>
          <a:xfrm>
            <a:off x="7219205" y="4759628"/>
            <a:ext cx="766197" cy="471569"/>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rPr>
              <a:t>En emploi à l’entrée</a:t>
            </a:r>
          </a:p>
        </p:txBody>
      </p:sp>
      <p:sp>
        <p:nvSpPr>
          <p:cNvPr id="36" name="TextBox 6">
            <a:extLst>
              <a:ext uri="{FF2B5EF4-FFF2-40B4-BE49-F238E27FC236}">
                <a16:creationId xmlns:a16="http://schemas.microsoft.com/office/drawing/2014/main" id="{67AE2E19-1771-24E0-914D-BC018192AC6D}"/>
              </a:ext>
            </a:extLst>
          </p:cNvPr>
          <p:cNvSpPr txBox="1"/>
          <p:nvPr>
            <p:custDataLst>
              <p:tags r:id="rId25"/>
            </p:custDataLst>
          </p:nvPr>
        </p:nvSpPr>
        <p:spPr>
          <a:xfrm>
            <a:off x="135586" y="193888"/>
            <a:ext cx="11875439"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Les participants Total FSE </a:t>
            </a:r>
            <a:r>
              <a:rPr lang="fr-FR" sz="2000" dirty="0">
                <a:solidFill>
                  <a:srgbClr val="464D50"/>
                </a:solidFill>
                <a:latin typeface="Myriad Pro Light" panose="020B0603030403020204" pitchFamily="34" charset="0"/>
                <a:cs typeface="Aharoni" panose="020B0604020202020204" pitchFamily="2" charset="-79"/>
              </a:rPr>
              <a:t>(toutes PI hors 8.6 et 9.4, non retenues)</a:t>
            </a:r>
          </a:p>
        </p:txBody>
      </p:sp>
      <p:graphicFrame>
        <p:nvGraphicFramePr>
          <p:cNvPr id="26" name="Graphique 25">
            <a:extLst>
              <a:ext uri="{FF2B5EF4-FFF2-40B4-BE49-F238E27FC236}">
                <a16:creationId xmlns:a16="http://schemas.microsoft.com/office/drawing/2014/main" id="{AD22C1E5-D552-FAC9-8841-A5AEACA69652}"/>
              </a:ext>
            </a:extLst>
          </p:cNvPr>
          <p:cNvGraphicFramePr/>
          <p:nvPr>
            <p:extLst>
              <p:ext uri="{D42A27DB-BD31-4B8C-83A1-F6EECF244321}">
                <p14:modId xmlns:p14="http://schemas.microsoft.com/office/powerpoint/2010/main" val="432656801"/>
              </p:ext>
            </p:extLst>
          </p:nvPr>
        </p:nvGraphicFramePr>
        <p:xfrm>
          <a:off x="9318007" y="4442082"/>
          <a:ext cx="2620859" cy="1846426"/>
        </p:xfrm>
        <a:graphic>
          <a:graphicData uri="http://schemas.openxmlformats.org/drawingml/2006/chart">
            <c:chart xmlns:c="http://schemas.openxmlformats.org/drawingml/2006/chart" xmlns:r="http://schemas.openxmlformats.org/officeDocument/2006/relationships" r:id="rId38"/>
          </a:graphicData>
        </a:graphic>
      </p:graphicFrame>
      <p:sp>
        <p:nvSpPr>
          <p:cNvPr id="27" name="ZoneTexte 26">
            <a:extLst>
              <a:ext uri="{FF2B5EF4-FFF2-40B4-BE49-F238E27FC236}">
                <a16:creationId xmlns:a16="http://schemas.microsoft.com/office/drawing/2014/main" id="{54E0A620-494A-F583-0579-58403C9362E4}"/>
              </a:ext>
            </a:extLst>
          </p:cNvPr>
          <p:cNvSpPr txBox="1"/>
          <p:nvPr>
            <p:custDataLst>
              <p:tags r:id="rId26"/>
            </p:custDataLst>
          </p:nvPr>
        </p:nvSpPr>
        <p:spPr>
          <a:xfrm>
            <a:off x="605983" y="4925389"/>
            <a:ext cx="6424318" cy="461665"/>
          </a:xfrm>
          <a:custGeom>
            <a:avLst/>
            <a:gdLst>
              <a:gd name="connsiteX0" fmla="*/ 0 w 6424318"/>
              <a:gd name="connsiteY0" fmla="*/ 0 h 461665"/>
              <a:gd name="connsiteX1" fmla="*/ 706675 w 6424318"/>
              <a:gd name="connsiteY1" fmla="*/ 0 h 461665"/>
              <a:gd name="connsiteX2" fmla="*/ 1220620 w 6424318"/>
              <a:gd name="connsiteY2" fmla="*/ 0 h 461665"/>
              <a:gd name="connsiteX3" fmla="*/ 1927295 w 6424318"/>
              <a:gd name="connsiteY3" fmla="*/ 0 h 461665"/>
              <a:gd name="connsiteX4" fmla="*/ 2633970 w 6424318"/>
              <a:gd name="connsiteY4" fmla="*/ 0 h 461665"/>
              <a:gd name="connsiteX5" fmla="*/ 3212159 w 6424318"/>
              <a:gd name="connsiteY5" fmla="*/ 0 h 461665"/>
              <a:gd name="connsiteX6" fmla="*/ 3983077 w 6424318"/>
              <a:gd name="connsiteY6" fmla="*/ 0 h 461665"/>
              <a:gd name="connsiteX7" fmla="*/ 4497023 w 6424318"/>
              <a:gd name="connsiteY7" fmla="*/ 0 h 461665"/>
              <a:gd name="connsiteX8" fmla="*/ 5267941 w 6424318"/>
              <a:gd name="connsiteY8" fmla="*/ 0 h 461665"/>
              <a:gd name="connsiteX9" fmla="*/ 5846129 w 6424318"/>
              <a:gd name="connsiteY9" fmla="*/ 0 h 461665"/>
              <a:gd name="connsiteX10" fmla="*/ 6424318 w 6424318"/>
              <a:gd name="connsiteY10" fmla="*/ 0 h 461665"/>
              <a:gd name="connsiteX11" fmla="*/ 6424318 w 6424318"/>
              <a:gd name="connsiteY11" fmla="*/ 461665 h 461665"/>
              <a:gd name="connsiteX12" fmla="*/ 5910373 w 6424318"/>
              <a:gd name="connsiteY12" fmla="*/ 461665 h 461665"/>
              <a:gd name="connsiteX13" fmla="*/ 5332184 w 6424318"/>
              <a:gd name="connsiteY13" fmla="*/ 461665 h 461665"/>
              <a:gd name="connsiteX14" fmla="*/ 4882482 w 6424318"/>
              <a:gd name="connsiteY14" fmla="*/ 461665 h 461665"/>
              <a:gd name="connsiteX15" fmla="*/ 4111564 w 6424318"/>
              <a:gd name="connsiteY15" fmla="*/ 461665 h 461665"/>
              <a:gd name="connsiteX16" fmla="*/ 3661861 w 6424318"/>
              <a:gd name="connsiteY16" fmla="*/ 461665 h 461665"/>
              <a:gd name="connsiteX17" fmla="*/ 3019429 w 6424318"/>
              <a:gd name="connsiteY17" fmla="*/ 461665 h 461665"/>
              <a:gd name="connsiteX18" fmla="*/ 2569727 w 6424318"/>
              <a:gd name="connsiteY18" fmla="*/ 461665 h 461665"/>
              <a:gd name="connsiteX19" fmla="*/ 1863052 w 6424318"/>
              <a:gd name="connsiteY19" fmla="*/ 461665 h 461665"/>
              <a:gd name="connsiteX20" fmla="*/ 1349107 w 6424318"/>
              <a:gd name="connsiteY20" fmla="*/ 461665 h 461665"/>
              <a:gd name="connsiteX21" fmla="*/ 578189 w 6424318"/>
              <a:gd name="connsiteY21" fmla="*/ 461665 h 461665"/>
              <a:gd name="connsiteX22" fmla="*/ 0 w 6424318"/>
              <a:gd name="connsiteY22" fmla="*/ 461665 h 461665"/>
              <a:gd name="connsiteX23" fmla="*/ 0 w 6424318"/>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4318" h="461665" fill="none" extrusionOk="0">
                <a:moveTo>
                  <a:pt x="0" y="0"/>
                </a:moveTo>
                <a:cubicBezTo>
                  <a:pt x="269416" y="5772"/>
                  <a:pt x="532669" y="-22126"/>
                  <a:pt x="706675" y="0"/>
                </a:cubicBezTo>
                <a:cubicBezTo>
                  <a:pt x="880682" y="22126"/>
                  <a:pt x="1013951" y="-18717"/>
                  <a:pt x="1220620" y="0"/>
                </a:cubicBezTo>
                <a:cubicBezTo>
                  <a:pt x="1427289" y="18717"/>
                  <a:pt x="1755783" y="14413"/>
                  <a:pt x="1927295" y="0"/>
                </a:cubicBezTo>
                <a:cubicBezTo>
                  <a:pt x="2098807" y="-14413"/>
                  <a:pt x="2461395" y="32125"/>
                  <a:pt x="2633970" y="0"/>
                </a:cubicBezTo>
                <a:cubicBezTo>
                  <a:pt x="2806546" y="-32125"/>
                  <a:pt x="2932669" y="-17315"/>
                  <a:pt x="3212159" y="0"/>
                </a:cubicBezTo>
                <a:cubicBezTo>
                  <a:pt x="3491649" y="17315"/>
                  <a:pt x="3633183" y="35835"/>
                  <a:pt x="3983077" y="0"/>
                </a:cubicBezTo>
                <a:cubicBezTo>
                  <a:pt x="4332971" y="-35835"/>
                  <a:pt x="4250234" y="-163"/>
                  <a:pt x="4497023" y="0"/>
                </a:cubicBezTo>
                <a:cubicBezTo>
                  <a:pt x="4743812" y="163"/>
                  <a:pt x="4940895" y="-25544"/>
                  <a:pt x="5267941" y="0"/>
                </a:cubicBezTo>
                <a:cubicBezTo>
                  <a:pt x="5594987" y="25544"/>
                  <a:pt x="5568245" y="9998"/>
                  <a:pt x="5846129" y="0"/>
                </a:cubicBezTo>
                <a:cubicBezTo>
                  <a:pt x="6124013" y="-9998"/>
                  <a:pt x="6296085" y="-15748"/>
                  <a:pt x="6424318" y="0"/>
                </a:cubicBezTo>
                <a:cubicBezTo>
                  <a:pt x="6422755" y="137230"/>
                  <a:pt x="6445002" y="271341"/>
                  <a:pt x="6424318" y="461665"/>
                </a:cubicBezTo>
                <a:cubicBezTo>
                  <a:pt x="6237730" y="454928"/>
                  <a:pt x="6068696" y="457252"/>
                  <a:pt x="5910373" y="461665"/>
                </a:cubicBezTo>
                <a:cubicBezTo>
                  <a:pt x="5752050" y="466078"/>
                  <a:pt x="5578344" y="486864"/>
                  <a:pt x="5332184" y="461665"/>
                </a:cubicBezTo>
                <a:cubicBezTo>
                  <a:pt x="5086024" y="436466"/>
                  <a:pt x="5038081" y="467039"/>
                  <a:pt x="4882482" y="461665"/>
                </a:cubicBezTo>
                <a:cubicBezTo>
                  <a:pt x="4726883" y="456291"/>
                  <a:pt x="4487990" y="457306"/>
                  <a:pt x="4111564" y="461665"/>
                </a:cubicBezTo>
                <a:cubicBezTo>
                  <a:pt x="3735138" y="466024"/>
                  <a:pt x="3826574" y="481181"/>
                  <a:pt x="3661861" y="461665"/>
                </a:cubicBezTo>
                <a:cubicBezTo>
                  <a:pt x="3497148" y="442149"/>
                  <a:pt x="3252953" y="493641"/>
                  <a:pt x="3019429" y="461665"/>
                </a:cubicBezTo>
                <a:cubicBezTo>
                  <a:pt x="2785905" y="429689"/>
                  <a:pt x="2693744" y="462906"/>
                  <a:pt x="2569727" y="461665"/>
                </a:cubicBezTo>
                <a:cubicBezTo>
                  <a:pt x="2445710" y="460424"/>
                  <a:pt x="2047763" y="478146"/>
                  <a:pt x="1863052" y="461665"/>
                </a:cubicBezTo>
                <a:cubicBezTo>
                  <a:pt x="1678342" y="445184"/>
                  <a:pt x="1530490" y="469863"/>
                  <a:pt x="1349107" y="461665"/>
                </a:cubicBezTo>
                <a:cubicBezTo>
                  <a:pt x="1167724" y="453467"/>
                  <a:pt x="740051" y="485451"/>
                  <a:pt x="578189" y="461665"/>
                </a:cubicBezTo>
                <a:cubicBezTo>
                  <a:pt x="416327" y="437879"/>
                  <a:pt x="267179" y="440203"/>
                  <a:pt x="0" y="461665"/>
                </a:cubicBezTo>
                <a:cubicBezTo>
                  <a:pt x="-2206" y="267262"/>
                  <a:pt x="-17673" y="133847"/>
                  <a:pt x="0" y="0"/>
                </a:cubicBezTo>
                <a:close/>
              </a:path>
              <a:path w="6424318" h="461665" stroke="0" extrusionOk="0">
                <a:moveTo>
                  <a:pt x="0" y="0"/>
                </a:moveTo>
                <a:cubicBezTo>
                  <a:pt x="154531" y="14882"/>
                  <a:pt x="268302" y="9308"/>
                  <a:pt x="449702" y="0"/>
                </a:cubicBezTo>
                <a:cubicBezTo>
                  <a:pt x="631102" y="-9308"/>
                  <a:pt x="837672" y="-14058"/>
                  <a:pt x="1027891" y="0"/>
                </a:cubicBezTo>
                <a:cubicBezTo>
                  <a:pt x="1218110" y="14058"/>
                  <a:pt x="1350743" y="19429"/>
                  <a:pt x="1477593" y="0"/>
                </a:cubicBezTo>
                <a:cubicBezTo>
                  <a:pt x="1604443" y="-19429"/>
                  <a:pt x="1817962" y="24011"/>
                  <a:pt x="1991539" y="0"/>
                </a:cubicBezTo>
                <a:cubicBezTo>
                  <a:pt x="2165116" y="-24011"/>
                  <a:pt x="2486297" y="37261"/>
                  <a:pt x="2762457" y="0"/>
                </a:cubicBezTo>
                <a:cubicBezTo>
                  <a:pt x="3038617" y="-37261"/>
                  <a:pt x="3000263" y="-19403"/>
                  <a:pt x="3212159" y="0"/>
                </a:cubicBezTo>
                <a:cubicBezTo>
                  <a:pt x="3424055" y="19403"/>
                  <a:pt x="3561974" y="-8989"/>
                  <a:pt x="3726104" y="0"/>
                </a:cubicBezTo>
                <a:cubicBezTo>
                  <a:pt x="3890235" y="8989"/>
                  <a:pt x="4183794" y="15211"/>
                  <a:pt x="4304293" y="0"/>
                </a:cubicBezTo>
                <a:cubicBezTo>
                  <a:pt x="4424792" y="-15211"/>
                  <a:pt x="4842178" y="-7996"/>
                  <a:pt x="5075211" y="0"/>
                </a:cubicBezTo>
                <a:cubicBezTo>
                  <a:pt x="5308244" y="7996"/>
                  <a:pt x="5354757" y="-5411"/>
                  <a:pt x="5524913" y="0"/>
                </a:cubicBezTo>
                <a:cubicBezTo>
                  <a:pt x="5695069" y="5411"/>
                  <a:pt x="5998973" y="15559"/>
                  <a:pt x="6424318" y="0"/>
                </a:cubicBezTo>
                <a:cubicBezTo>
                  <a:pt x="6407252" y="100471"/>
                  <a:pt x="6440749" y="241989"/>
                  <a:pt x="6424318" y="461665"/>
                </a:cubicBezTo>
                <a:cubicBezTo>
                  <a:pt x="6086757" y="450571"/>
                  <a:pt x="5903113" y="460783"/>
                  <a:pt x="5717643" y="461665"/>
                </a:cubicBezTo>
                <a:cubicBezTo>
                  <a:pt x="5532174" y="462547"/>
                  <a:pt x="5460716" y="457734"/>
                  <a:pt x="5267941" y="461665"/>
                </a:cubicBezTo>
                <a:cubicBezTo>
                  <a:pt x="5075166" y="465596"/>
                  <a:pt x="4879435" y="459183"/>
                  <a:pt x="4497023" y="461665"/>
                </a:cubicBezTo>
                <a:cubicBezTo>
                  <a:pt x="4114611" y="464147"/>
                  <a:pt x="4153333" y="465215"/>
                  <a:pt x="3854591" y="461665"/>
                </a:cubicBezTo>
                <a:cubicBezTo>
                  <a:pt x="3555849" y="458115"/>
                  <a:pt x="3371332" y="447764"/>
                  <a:pt x="3147916" y="461665"/>
                </a:cubicBezTo>
                <a:cubicBezTo>
                  <a:pt x="2924501" y="475566"/>
                  <a:pt x="2747553" y="444649"/>
                  <a:pt x="2633970" y="461665"/>
                </a:cubicBezTo>
                <a:cubicBezTo>
                  <a:pt x="2520387" y="478681"/>
                  <a:pt x="2271633" y="452240"/>
                  <a:pt x="2120025" y="461665"/>
                </a:cubicBezTo>
                <a:cubicBezTo>
                  <a:pt x="1968417" y="471090"/>
                  <a:pt x="1735603" y="450225"/>
                  <a:pt x="1477593" y="461665"/>
                </a:cubicBezTo>
                <a:cubicBezTo>
                  <a:pt x="1219583" y="473105"/>
                  <a:pt x="1005472" y="481464"/>
                  <a:pt x="835161" y="461665"/>
                </a:cubicBezTo>
                <a:cubicBezTo>
                  <a:pt x="664850" y="441866"/>
                  <a:pt x="292109" y="446716"/>
                  <a:pt x="0" y="461665"/>
                </a:cubicBezTo>
                <a:cubicBezTo>
                  <a:pt x="15885" y="291471"/>
                  <a:pt x="21009" y="106406"/>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latin typeface="+mj-lt"/>
              </a:rPr>
              <a:t>Les actions du FSE visent principalement un public éloigné de l'emploi, qu'il soit chômeur ou inactif (84% des participants). </a:t>
            </a:r>
            <a:endParaRPr lang="fr-FR" sz="1200" dirty="0">
              <a:cs typeface="Segoe UI" panose="020B0502040204020203" pitchFamily="34" charset="0"/>
            </a:endParaRPr>
          </a:p>
        </p:txBody>
      </p:sp>
    </p:spTree>
    <p:extLst>
      <p:ext uri="{BB962C8B-B14F-4D97-AF65-F5344CB8AC3E}">
        <p14:creationId xmlns:p14="http://schemas.microsoft.com/office/powerpoint/2010/main" val="375865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EC852A-8789-4662-BB0A-D4F03B2EC396}"/>
              </a:ext>
            </a:extLst>
          </p:cNvPr>
          <p:cNvSpPr txBox="1"/>
          <p:nvPr>
            <p:custDataLst>
              <p:tags r:id="rId1"/>
            </p:custDataLst>
          </p:nvPr>
        </p:nvSpPr>
        <p:spPr>
          <a:xfrm>
            <a:off x="1229132" y="4260283"/>
            <a:ext cx="10665083" cy="1272143"/>
          </a:xfrm>
          <a:custGeom>
            <a:avLst/>
            <a:gdLst>
              <a:gd name="connsiteX0" fmla="*/ 0 w 10665083"/>
              <a:gd name="connsiteY0" fmla="*/ 0 h 1272143"/>
              <a:gd name="connsiteX1" fmla="*/ 559917 w 10665083"/>
              <a:gd name="connsiteY1" fmla="*/ 0 h 1272143"/>
              <a:gd name="connsiteX2" fmla="*/ 1333135 w 10665083"/>
              <a:gd name="connsiteY2" fmla="*/ 0 h 1272143"/>
              <a:gd name="connsiteX3" fmla="*/ 1786401 w 10665083"/>
              <a:gd name="connsiteY3" fmla="*/ 0 h 1272143"/>
              <a:gd name="connsiteX4" fmla="*/ 2452969 w 10665083"/>
              <a:gd name="connsiteY4" fmla="*/ 0 h 1272143"/>
              <a:gd name="connsiteX5" fmla="*/ 3119537 w 10665083"/>
              <a:gd name="connsiteY5" fmla="*/ 0 h 1272143"/>
              <a:gd name="connsiteX6" fmla="*/ 3572803 w 10665083"/>
              <a:gd name="connsiteY6" fmla="*/ 0 h 1272143"/>
              <a:gd name="connsiteX7" fmla="*/ 3919418 w 10665083"/>
              <a:gd name="connsiteY7" fmla="*/ 0 h 1272143"/>
              <a:gd name="connsiteX8" fmla="*/ 4585986 w 10665083"/>
              <a:gd name="connsiteY8" fmla="*/ 0 h 1272143"/>
              <a:gd name="connsiteX9" fmla="*/ 5252553 w 10665083"/>
              <a:gd name="connsiteY9" fmla="*/ 0 h 1272143"/>
              <a:gd name="connsiteX10" fmla="*/ 6025772 w 10665083"/>
              <a:gd name="connsiteY10" fmla="*/ 0 h 1272143"/>
              <a:gd name="connsiteX11" fmla="*/ 6585689 w 10665083"/>
              <a:gd name="connsiteY11" fmla="*/ 0 h 1272143"/>
              <a:gd name="connsiteX12" fmla="*/ 7358907 w 10665083"/>
              <a:gd name="connsiteY12" fmla="*/ 0 h 1272143"/>
              <a:gd name="connsiteX13" fmla="*/ 8132126 w 10665083"/>
              <a:gd name="connsiteY13" fmla="*/ 0 h 1272143"/>
              <a:gd name="connsiteX14" fmla="*/ 8692043 w 10665083"/>
              <a:gd name="connsiteY14" fmla="*/ 0 h 1272143"/>
              <a:gd name="connsiteX15" fmla="*/ 9145309 w 10665083"/>
              <a:gd name="connsiteY15" fmla="*/ 0 h 1272143"/>
              <a:gd name="connsiteX16" fmla="*/ 9491924 w 10665083"/>
              <a:gd name="connsiteY16" fmla="*/ 0 h 1272143"/>
              <a:gd name="connsiteX17" fmla="*/ 9945190 w 10665083"/>
              <a:gd name="connsiteY17" fmla="*/ 0 h 1272143"/>
              <a:gd name="connsiteX18" fmla="*/ 10665083 w 10665083"/>
              <a:gd name="connsiteY18" fmla="*/ 0 h 1272143"/>
              <a:gd name="connsiteX19" fmla="*/ 10665083 w 10665083"/>
              <a:gd name="connsiteY19" fmla="*/ 623350 h 1272143"/>
              <a:gd name="connsiteX20" fmla="*/ 10665083 w 10665083"/>
              <a:gd name="connsiteY20" fmla="*/ 1272143 h 1272143"/>
              <a:gd name="connsiteX21" fmla="*/ 9785214 w 10665083"/>
              <a:gd name="connsiteY21" fmla="*/ 1272143 h 1272143"/>
              <a:gd name="connsiteX22" fmla="*/ 9011995 w 10665083"/>
              <a:gd name="connsiteY22" fmla="*/ 1272143 h 1272143"/>
              <a:gd name="connsiteX23" fmla="*/ 8665380 w 10665083"/>
              <a:gd name="connsiteY23" fmla="*/ 1272143 h 1272143"/>
              <a:gd name="connsiteX24" fmla="*/ 7892161 w 10665083"/>
              <a:gd name="connsiteY24" fmla="*/ 1272143 h 1272143"/>
              <a:gd name="connsiteX25" fmla="*/ 7332245 w 10665083"/>
              <a:gd name="connsiteY25" fmla="*/ 1272143 h 1272143"/>
              <a:gd name="connsiteX26" fmla="*/ 6878979 w 10665083"/>
              <a:gd name="connsiteY26" fmla="*/ 1272143 h 1272143"/>
              <a:gd name="connsiteX27" fmla="*/ 6212411 w 10665083"/>
              <a:gd name="connsiteY27" fmla="*/ 1272143 h 1272143"/>
              <a:gd name="connsiteX28" fmla="*/ 5865796 w 10665083"/>
              <a:gd name="connsiteY28" fmla="*/ 1272143 h 1272143"/>
              <a:gd name="connsiteX29" fmla="*/ 5305879 w 10665083"/>
              <a:gd name="connsiteY29" fmla="*/ 1272143 h 1272143"/>
              <a:gd name="connsiteX30" fmla="*/ 4639311 w 10665083"/>
              <a:gd name="connsiteY30" fmla="*/ 1272143 h 1272143"/>
              <a:gd name="connsiteX31" fmla="*/ 4292696 w 10665083"/>
              <a:gd name="connsiteY31" fmla="*/ 1272143 h 1272143"/>
              <a:gd name="connsiteX32" fmla="*/ 3412827 w 10665083"/>
              <a:gd name="connsiteY32" fmla="*/ 1272143 h 1272143"/>
              <a:gd name="connsiteX33" fmla="*/ 2532957 w 10665083"/>
              <a:gd name="connsiteY33" fmla="*/ 1272143 h 1272143"/>
              <a:gd name="connsiteX34" fmla="*/ 1759739 w 10665083"/>
              <a:gd name="connsiteY34" fmla="*/ 1272143 h 1272143"/>
              <a:gd name="connsiteX35" fmla="*/ 1413123 w 10665083"/>
              <a:gd name="connsiteY35" fmla="*/ 1272143 h 1272143"/>
              <a:gd name="connsiteX36" fmla="*/ 639905 w 10665083"/>
              <a:gd name="connsiteY36" fmla="*/ 1272143 h 1272143"/>
              <a:gd name="connsiteX37" fmla="*/ 0 w 10665083"/>
              <a:gd name="connsiteY37" fmla="*/ 1272143 h 1272143"/>
              <a:gd name="connsiteX38" fmla="*/ 0 w 10665083"/>
              <a:gd name="connsiteY38" fmla="*/ 674236 h 1272143"/>
              <a:gd name="connsiteX39" fmla="*/ 0 w 10665083"/>
              <a:gd name="connsiteY39" fmla="*/ 0 h 12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65083" h="1272143" fill="none" extrusionOk="0">
                <a:moveTo>
                  <a:pt x="0" y="0"/>
                </a:moveTo>
                <a:cubicBezTo>
                  <a:pt x="266072" y="-22151"/>
                  <a:pt x="395124" y="-17057"/>
                  <a:pt x="559917" y="0"/>
                </a:cubicBezTo>
                <a:cubicBezTo>
                  <a:pt x="724710" y="17057"/>
                  <a:pt x="1146370" y="17206"/>
                  <a:pt x="1333135" y="0"/>
                </a:cubicBezTo>
                <a:cubicBezTo>
                  <a:pt x="1519900" y="-17206"/>
                  <a:pt x="1602251" y="8308"/>
                  <a:pt x="1786401" y="0"/>
                </a:cubicBezTo>
                <a:cubicBezTo>
                  <a:pt x="1970551" y="-8308"/>
                  <a:pt x="2202777" y="17823"/>
                  <a:pt x="2452969" y="0"/>
                </a:cubicBezTo>
                <a:cubicBezTo>
                  <a:pt x="2703161" y="-17823"/>
                  <a:pt x="2873904" y="-22034"/>
                  <a:pt x="3119537" y="0"/>
                </a:cubicBezTo>
                <a:cubicBezTo>
                  <a:pt x="3365170" y="22034"/>
                  <a:pt x="3421311" y="17317"/>
                  <a:pt x="3572803" y="0"/>
                </a:cubicBezTo>
                <a:cubicBezTo>
                  <a:pt x="3724295" y="-17317"/>
                  <a:pt x="3785533" y="-11117"/>
                  <a:pt x="3919418" y="0"/>
                </a:cubicBezTo>
                <a:cubicBezTo>
                  <a:pt x="4053304" y="11117"/>
                  <a:pt x="4415365" y="-11368"/>
                  <a:pt x="4585986" y="0"/>
                </a:cubicBezTo>
                <a:cubicBezTo>
                  <a:pt x="4756607" y="11368"/>
                  <a:pt x="4929540" y="8089"/>
                  <a:pt x="5252553" y="0"/>
                </a:cubicBezTo>
                <a:cubicBezTo>
                  <a:pt x="5575566" y="-8089"/>
                  <a:pt x="5834600" y="-36147"/>
                  <a:pt x="6025772" y="0"/>
                </a:cubicBezTo>
                <a:cubicBezTo>
                  <a:pt x="6216944" y="36147"/>
                  <a:pt x="6381795" y="24924"/>
                  <a:pt x="6585689" y="0"/>
                </a:cubicBezTo>
                <a:cubicBezTo>
                  <a:pt x="6789583" y="-24924"/>
                  <a:pt x="7086295" y="1260"/>
                  <a:pt x="7358907" y="0"/>
                </a:cubicBezTo>
                <a:cubicBezTo>
                  <a:pt x="7631519" y="-1260"/>
                  <a:pt x="7954828" y="22388"/>
                  <a:pt x="8132126" y="0"/>
                </a:cubicBezTo>
                <a:cubicBezTo>
                  <a:pt x="8309424" y="-22388"/>
                  <a:pt x="8461400" y="25287"/>
                  <a:pt x="8692043" y="0"/>
                </a:cubicBezTo>
                <a:cubicBezTo>
                  <a:pt x="8922686" y="-25287"/>
                  <a:pt x="8995684" y="11305"/>
                  <a:pt x="9145309" y="0"/>
                </a:cubicBezTo>
                <a:cubicBezTo>
                  <a:pt x="9294934" y="-11305"/>
                  <a:pt x="9331263" y="9205"/>
                  <a:pt x="9491924" y="0"/>
                </a:cubicBezTo>
                <a:cubicBezTo>
                  <a:pt x="9652585" y="-9205"/>
                  <a:pt x="9761448" y="-18262"/>
                  <a:pt x="9945190" y="0"/>
                </a:cubicBezTo>
                <a:cubicBezTo>
                  <a:pt x="10128932" y="18262"/>
                  <a:pt x="10418177" y="28800"/>
                  <a:pt x="10665083" y="0"/>
                </a:cubicBezTo>
                <a:cubicBezTo>
                  <a:pt x="10641586" y="145485"/>
                  <a:pt x="10693132" y="425658"/>
                  <a:pt x="10665083" y="623350"/>
                </a:cubicBezTo>
                <a:cubicBezTo>
                  <a:pt x="10637035" y="821042"/>
                  <a:pt x="10640499" y="1120093"/>
                  <a:pt x="10665083" y="1272143"/>
                </a:cubicBezTo>
                <a:cubicBezTo>
                  <a:pt x="10414142" y="1307544"/>
                  <a:pt x="10024171" y="1282447"/>
                  <a:pt x="9785214" y="1272143"/>
                </a:cubicBezTo>
                <a:cubicBezTo>
                  <a:pt x="9546257" y="1261839"/>
                  <a:pt x="9370291" y="1278656"/>
                  <a:pt x="9011995" y="1272143"/>
                </a:cubicBezTo>
                <a:cubicBezTo>
                  <a:pt x="8653699" y="1265630"/>
                  <a:pt x="8798522" y="1267586"/>
                  <a:pt x="8665380" y="1272143"/>
                </a:cubicBezTo>
                <a:cubicBezTo>
                  <a:pt x="8532238" y="1276700"/>
                  <a:pt x="8205927" y="1251945"/>
                  <a:pt x="7892161" y="1272143"/>
                </a:cubicBezTo>
                <a:cubicBezTo>
                  <a:pt x="7578395" y="1292341"/>
                  <a:pt x="7607409" y="1281661"/>
                  <a:pt x="7332245" y="1272143"/>
                </a:cubicBezTo>
                <a:cubicBezTo>
                  <a:pt x="7057081" y="1262625"/>
                  <a:pt x="7050708" y="1286418"/>
                  <a:pt x="6878979" y="1272143"/>
                </a:cubicBezTo>
                <a:cubicBezTo>
                  <a:pt x="6707250" y="1257868"/>
                  <a:pt x="6457775" y="1243086"/>
                  <a:pt x="6212411" y="1272143"/>
                </a:cubicBezTo>
                <a:cubicBezTo>
                  <a:pt x="5967047" y="1301200"/>
                  <a:pt x="5977287" y="1278003"/>
                  <a:pt x="5865796" y="1272143"/>
                </a:cubicBezTo>
                <a:cubicBezTo>
                  <a:pt x="5754305" y="1266283"/>
                  <a:pt x="5534200" y="1250580"/>
                  <a:pt x="5305879" y="1272143"/>
                </a:cubicBezTo>
                <a:cubicBezTo>
                  <a:pt x="5077558" y="1293706"/>
                  <a:pt x="4942615" y="1294734"/>
                  <a:pt x="4639311" y="1272143"/>
                </a:cubicBezTo>
                <a:cubicBezTo>
                  <a:pt x="4336007" y="1249552"/>
                  <a:pt x="4369349" y="1272716"/>
                  <a:pt x="4292696" y="1272143"/>
                </a:cubicBezTo>
                <a:cubicBezTo>
                  <a:pt x="4216044" y="1271570"/>
                  <a:pt x="3831106" y="1263960"/>
                  <a:pt x="3412827" y="1272143"/>
                </a:cubicBezTo>
                <a:cubicBezTo>
                  <a:pt x="2994548" y="1280326"/>
                  <a:pt x="2745925" y="1267485"/>
                  <a:pt x="2532957" y="1272143"/>
                </a:cubicBezTo>
                <a:cubicBezTo>
                  <a:pt x="2319989" y="1276802"/>
                  <a:pt x="2134623" y="1246439"/>
                  <a:pt x="1759739" y="1272143"/>
                </a:cubicBezTo>
                <a:cubicBezTo>
                  <a:pt x="1384855" y="1297847"/>
                  <a:pt x="1503986" y="1278635"/>
                  <a:pt x="1413123" y="1272143"/>
                </a:cubicBezTo>
                <a:cubicBezTo>
                  <a:pt x="1322260" y="1265651"/>
                  <a:pt x="905154" y="1258399"/>
                  <a:pt x="639905" y="1272143"/>
                </a:cubicBezTo>
                <a:cubicBezTo>
                  <a:pt x="374656" y="1285887"/>
                  <a:pt x="312399" y="1260276"/>
                  <a:pt x="0" y="1272143"/>
                </a:cubicBezTo>
                <a:cubicBezTo>
                  <a:pt x="19495" y="1132896"/>
                  <a:pt x="-3368" y="796850"/>
                  <a:pt x="0" y="674236"/>
                </a:cubicBezTo>
                <a:cubicBezTo>
                  <a:pt x="3368" y="551622"/>
                  <a:pt x="-26654" y="309195"/>
                  <a:pt x="0" y="0"/>
                </a:cubicBezTo>
                <a:close/>
              </a:path>
              <a:path w="10665083" h="1272143" stroke="0" extrusionOk="0">
                <a:moveTo>
                  <a:pt x="0" y="0"/>
                </a:moveTo>
                <a:cubicBezTo>
                  <a:pt x="119589" y="7125"/>
                  <a:pt x="222655" y="694"/>
                  <a:pt x="346615" y="0"/>
                </a:cubicBezTo>
                <a:cubicBezTo>
                  <a:pt x="470575" y="-694"/>
                  <a:pt x="748823" y="-1518"/>
                  <a:pt x="906532" y="0"/>
                </a:cubicBezTo>
                <a:cubicBezTo>
                  <a:pt x="1064241" y="1518"/>
                  <a:pt x="1090352" y="-5998"/>
                  <a:pt x="1253147" y="0"/>
                </a:cubicBezTo>
                <a:cubicBezTo>
                  <a:pt x="1415943" y="5998"/>
                  <a:pt x="1552116" y="-15097"/>
                  <a:pt x="1706413" y="0"/>
                </a:cubicBezTo>
                <a:cubicBezTo>
                  <a:pt x="1860710" y="15097"/>
                  <a:pt x="2311422" y="-23647"/>
                  <a:pt x="2586283" y="0"/>
                </a:cubicBezTo>
                <a:cubicBezTo>
                  <a:pt x="2861144" y="23647"/>
                  <a:pt x="2808430" y="11431"/>
                  <a:pt x="2932898" y="0"/>
                </a:cubicBezTo>
                <a:cubicBezTo>
                  <a:pt x="3057367" y="-11431"/>
                  <a:pt x="3276942" y="-21621"/>
                  <a:pt x="3386164" y="0"/>
                </a:cubicBezTo>
                <a:cubicBezTo>
                  <a:pt x="3495386" y="21621"/>
                  <a:pt x="3796170" y="9134"/>
                  <a:pt x="3946081" y="0"/>
                </a:cubicBezTo>
                <a:cubicBezTo>
                  <a:pt x="4095992" y="-9134"/>
                  <a:pt x="4499889" y="24974"/>
                  <a:pt x="4825950" y="0"/>
                </a:cubicBezTo>
                <a:cubicBezTo>
                  <a:pt x="5152011" y="-24974"/>
                  <a:pt x="5036131" y="-2599"/>
                  <a:pt x="5172565" y="0"/>
                </a:cubicBezTo>
                <a:cubicBezTo>
                  <a:pt x="5308999" y="2599"/>
                  <a:pt x="5655389" y="-15284"/>
                  <a:pt x="5945784" y="0"/>
                </a:cubicBezTo>
                <a:cubicBezTo>
                  <a:pt x="6236179" y="15284"/>
                  <a:pt x="6484580" y="37239"/>
                  <a:pt x="6719002" y="0"/>
                </a:cubicBezTo>
                <a:cubicBezTo>
                  <a:pt x="6953424" y="-37239"/>
                  <a:pt x="7095107" y="22603"/>
                  <a:pt x="7278919" y="0"/>
                </a:cubicBezTo>
                <a:cubicBezTo>
                  <a:pt x="7462731" y="-22603"/>
                  <a:pt x="7805612" y="-8409"/>
                  <a:pt x="8052138" y="0"/>
                </a:cubicBezTo>
                <a:cubicBezTo>
                  <a:pt x="8298664" y="8409"/>
                  <a:pt x="8498721" y="9063"/>
                  <a:pt x="8932007" y="0"/>
                </a:cubicBezTo>
                <a:cubicBezTo>
                  <a:pt x="9365293" y="-9063"/>
                  <a:pt x="9375114" y="1746"/>
                  <a:pt x="9491924" y="0"/>
                </a:cubicBezTo>
                <a:cubicBezTo>
                  <a:pt x="9608734" y="-1746"/>
                  <a:pt x="9772350" y="-5330"/>
                  <a:pt x="9945190" y="0"/>
                </a:cubicBezTo>
                <a:cubicBezTo>
                  <a:pt x="10118030" y="5330"/>
                  <a:pt x="10429623" y="-16554"/>
                  <a:pt x="10665083" y="0"/>
                </a:cubicBezTo>
                <a:cubicBezTo>
                  <a:pt x="10672505" y="176591"/>
                  <a:pt x="10640863" y="483295"/>
                  <a:pt x="10665083" y="648793"/>
                </a:cubicBezTo>
                <a:cubicBezTo>
                  <a:pt x="10689303" y="814291"/>
                  <a:pt x="10640602" y="1125637"/>
                  <a:pt x="10665083" y="1272143"/>
                </a:cubicBezTo>
                <a:cubicBezTo>
                  <a:pt x="10406499" y="1254608"/>
                  <a:pt x="10226386" y="1254187"/>
                  <a:pt x="9891864" y="1272143"/>
                </a:cubicBezTo>
                <a:cubicBezTo>
                  <a:pt x="9557342" y="1290099"/>
                  <a:pt x="9425297" y="1236302"/>
                  <a:pt x="9118646" y="1272143"/>
                </a:cubicBezTo>
                <a:cubicBezTo>
                  <a:pt x="8811995" y="1307984"/>
                  <a:pt x="8781433" y="1301460"/>
                  <a:pt x="8452078" y="1272143"/>
                </a:cubicBezTo>
                <a:cubicBezTo>
                  <a:pt x="8122723" y="1242826"/>
                  <a:pt x="7953670" y="1245883"/>
                  <a:pt x="7678860" y="1272143"/>
                </a:cubicBezTo>
                <a:cubicBezTo>
                  <a:pt x="7404050" y="1298403"/>
                  <a:pt x="7462744" y="1260660"/>
                  <a:pt x="7332245" y="1272143"/>
                </a:cubicBezTo>
                <a:cubicBezTo>
                  <a:pt x="7201747" y="1283626"/>
                  <a:pt x="6950337" y="1268552"/>
                  <a:pt x="6772328" y="1272143"/>
                </a:cubicBezTo>
                <a:cubicBezTo>
                  <a:pt x="6594319" y="1275734"/>
                  <a:pt x="6283708" y="1275382"/>
                  <a:pt x="5999109" y="1272143"/>
                </a:cubicBezTo>
                <a:cubicBezTo>
                  <a:pt x="5714510" y="1268904"/>
                  <a:pt x="5588740" y="1288228"/>
                  <a:pt x="5332542" y="1272143"/>
                </a:cubicBezTo>
                <a:cubicBezTo>
                  <a:pt x="5076344" y="1256058"/>
                  <a:pt x="4788971" y="1268896"/>
                  <a:pt x="4452672" y="1272143"/>
                </a:cubicBezTo>
                <a:cubicBezTo>
                  <a:pt x="4116373" y="1275391"/>
                  <a:pt x="3786932" y="1298904"/>
                  <a:pt x="3572803" y="1272143"/>
                </a:cubicBezTo>
                <a:cubicBezTo>
                  <a:pt x="3358674" y="1245382"/>
                  <a:pt x="3286131" y="1272300"/>
                  <a:pt x="3119537" y="1272143"/>
                </a:cubicBezTo>
                <a:cubicBezTo>
                  <a:pt x="2952943" y="1271986"/>
                  <a:pt x="2665117" y="1294453"/>
                  <a:pt x="2239667" y="1272143"/>
                </a:cubicBezTo>
                <a:cubicBezTo>
                  <a:pt x="1814217" y="1249834"/>
                  <a:pt x="1691082" y="1306360"/>
                  <a:pt x="1466449" y="1272143"/>
                </a:cubicBezTo>
                <a:cubicBezTo>
                  <a:pt x="1241816" y="1237926"/>
                  <a:pt x="778655" y="1293335"/>
                  <a:pt x="586580" y="1272143"/>
                </a:cubicBezTo>
                <a:cubicBezTo>
                  <a:pt x="394505" y="1250951"/>
                  <a:pt x="274625" y="1260813"/>
                  <a:pt x="0" y="1272143"/>
                </a:cubicBezTo>
                <a:cubicBezTo>
                  <a:pt x="30539" y="1050768"/>
                  <a:pt x="-14361" y="774893"/>
                  <a:pt x="0" y="610629"/>
                </a:cubicBezTo>
                <a:cubicBezTo>
                  <a:pt x="14361" y="446365"/>
                  <a:pt x="-18508" y="200021"/>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1000"/>
              </a:spcAft>
            </a:pPr>
            <a:r>
              <a:rPr lang="fr-FR" sz="1200" dirty="0">
                <a:solidFill>
                  <a:srgbClr val="000000"/>
                </a:solidFill>
                <a:cs typeface="Segoe UI" panose="020B0502040204020203" pitchFamily="34" charset="0"/>
              </a:rPr>
              <a:t>Le taux global d'insertion à 6 mois auprès des sortants de 2014 à 2022 s’élève</a:t>
            </a:r>
            <a:r>
              <a:rPr lang="fr-FR" sz="1200" b="1" dirty="0">
                <a:solidFill>
                  <a:srgbClr val="000000"/>
                </a:solidFill>
                <a:cs typeface="Segoe UI" panose="020B0502040204020203" pitchFamily="34" charset="0"/>
              </a:rPr>
              <a:t> </a:t>
            </a:r>
            <a:r>
              <a:rPr lang="fr-FR" sz="1200" dirty="0">
                <a:solidFill>
                  <a:srgbClr val="000000"/>
                </a:solidFill>
                <a:cs typeface="Segoe UI" panose="020B0502040204020203" pitchFamily="34" charset="0"/>
              </a:rPr>
              <a:t>à 42%. </a:t>
            </a:r>
          </a:p>
          <a:p>
            <a:pPr>
              <a:spcAft>
                <a:spcPts val="1000"/>
              </a:spcAft>
            </a:pPr>
            <a:r>
              <a:rPr lang="fr-FR" sz="1200" dirty="0">
                <a:solidFill>
                  <a:srgbClr val="000000"/>
                </a:solidFill>
                <a:cs typeface="Segoe UI" panose="020B0502040204020203" pitchFamily="34" charset="0"/>
              </a:rPr>
              <a:t>Le taux d’insertion dans l’emploi à 6 mois (CR06) varie selon les priorités d’investissement et les publics ciblés. La priorité d’investissement 10.1 (</a:t>
            </a:r>
            <a:r>
              <a:rPr lang="fr-FR" sz="1200" dirty="0">
                <a:solidFill>
                  <a:prstClr val="black"/>
                </a:solidFill>
                <a:latin typeface="Myriad Pro Light" panose="020B0603030403020204"/>
              </a:rPr>
              <a:t>décrochage scolaire ) </a:t>
            </a:r>
            <a:r>
              <a:rPr lang="fr-FR" sz="1200" dirty="0">
                <a:solidFill>
                  <a:srgbClr val="000000"/>
                </a:solidFill>
                <a:cs typeface="Segoe UI" panose="020B0502040204020203" pitchFamily="34" charset="0"/>
              </a:rPr>
              <a:t>affiche le taux le plus faible ; la 10.1 s’adresse en effet à un public jeune qui reste en majorité en formation. A l’inverse, la priorité 9.1 (</a:t>
            </a:r>
            <a:r>
              <a:rPr lang="fr-FR" sz="1200" dirty="0">
                <a:solidFill>
                  <a:prstClr val="black"/>
                </a:solidFill>
                <a:latin typeface="Myriad Pro Light" panose="020B0603030403020204"/>
              </a:rPr>
              <a:t>inclusion active) </a:t>
            </a:r>
            <a:r>
              <a:rPr lang="fr-FR" sz="1200" dirty="0">
                <a:solidFill>
                  <a:srgbClr val="000000"/>
                </a:solidFill>
                <a:cs typeface="Segoe UI" panose="020B0502040204020203" pitchFamily="34" charset="0"/>
              </a:rPr>
              <a:t>est en dessous du taux global quel que soit l’indicateur.</a:t>
            </a:r>
          </a:p>
          <a:p>
            <a:pPr>
              <a:spcAft>
                <a:spcPts val="1000"/>
              </a:spcAft>
            </a:pPr>
            <a:r>
              <a:rPr lang="fr-FR" sz="1200" dirty="0">
                <a:solidFill>
                  <a:srgbClr val="000000"/>
                </a:solidFill>
                <a:cs typeface="Segoe UI" panose="020B0502040204020203" pitchFamily="34" charset="0"/>
              </a:rPr>
              <a:t>Sur les indicateurs spécifiques de création d'entreprises, près de 4 personnes sur 10 issues de la priorité 8.3 ont créé ou repris une entreprise.</a:t>
            </a:r>
          </a:p>
        </p:txBody>
      </p:sp>
      <p:sp>
        <p:nvSpPr>
          <p:cNvPr id="45" name="TextBox 6">
            <a:extLst>
              <a:ext uri="{FF2B5EF4-FFF2-40B4-BE49-F238E27FC236}">
                <a16:creationId xmlns:a16="http://schemas.microsoft.com/office/drawing/2014/main" id="{DCC51E7D-F1FE-4F91-AB3D-1EE8D5986DFE}"/>
              </a:ext>
            </a:extLst>
          </p:cNvPr>
          <p:cNvSpPr txBox="1"/>
          <p:nvPr>
            <p:custDataLst>
              <p:tags r:id="rId2"/>
            </p:custDataLst>
          </p:nvPr>
        </p:nvSpPr>
        <p:spPr>
          <a:xfrm>
            <a:off x="135586" y="175485"/>
            <a:ext cx="11993661" cy="677108"/>
          </a:xfrm>
          <a:prstGeom prst="rect">
            <a:avLst/>
          </a:prstGeom>
          <a:noFill/>
        </p:spPr>
        <p:txBody>
          <a:bodyPr wrap="square" rtlCol="0">
            <a:spAutoFit/>
          </a:bodyPr>
          <a:lstStyle>
            <a:defPPr>
              <a:defRPr lang="fr-FR"/>
            </a:defPPr>
            <a:lvl1pPr lvl="0" indent="0">
              <a:buSzPts val="1000"/>
              <a:buFont typeface="Symbol" panose="05050102010706020507" pitchFamily="18" charset="2"/>
              <a:buNone/>
              <a:tabLst>
                <a:tab pos="457200" algn="l"/>
              </a:tabLst>
              <a:defRPr sz="4800">
                <a:solidFill>
                  <a:srgbClr val="464D50"/>
                </a:solidFill>
                <a:effectLst/>
                <a:latin typeface="Myriad Pro Light" panose="020B0603030403020204" pitchFamily="34" charset="0"/>
                <a:ea typeface="Times New Roman" panose="02020603050405020304" pitchFamily="18" charset="0"/>
              </a:defRPr>
            </a:lvl1pPr>
          </a:lstStyle>
          <a:p>
            <a:r>
              <a:rPr lang="fr-FR" sz="3800" dirty="0"/>
              <a:t>Les résultats des indicateurs par priorité d’investissement</a:t>
            </a:r>
          </a:p>
        </p:txBody>
      </p:sp>
      <p:pic>
        <p:nvPicPr>
          <p:cNvPr id="49" name="Image 48">
            <a:extLst>
              <a:ext uri="{FF2B5EF4-FFF2-40B4-BE49-F238E27FC236}">
                <a16:creationId xmlns:a16="http://schemas.microsoft.com/office/drawing/2014/main" id="{067A46D8-01E8-40A2-8E31-6F0F48F4C5CE}"/>
              </a:ext>
            </a:extLst>
          </p:cNvPr>
          <p:cNvPicPr>
            <a:picLocks noChangeAspect="1"/>
          </p:cNvPicPr>
          <p:nvPr>
            <p:custDataLst>
              <p:tags r:id="rId3"/>
            </p:custDataLst>
          </p:nvPr>
        </p:nvPicPr>
        <p:blipFill>
          <a:blip r:embed="rId9"/>
          <a:stretch>
            <a:fillRect/>
          </a:stretch>
        </p:blipFill>
        <p:spPr>
          <a:xfrm>
            <a:off x="846034" y="4284635"/>
            <a:ext cx="361950" cy="466359"/>
          </a:xfrm>
          <a:prstGeom prst="rect">
            <a:avLst/>
          </a:prstGeom>
        </p:spPr>
      </p:pic>
      <p:sp>
        <p:nvSpPr>
          <p:cNvPr id="47" name="Rectangle : coins arrondis 46">
            <a:extLst>
              <a:ext uri="{FF2B5EF4-FFF2-40B4-BE49-F238E27FC236}">
                <a16:creationId xmlns:a16="http://schemas.microsoft.com/office/drawing/2014/main" id="{1207A646-CDCC-4189-A9E0-9485E124619A}"/>
              </a:ext>
            </a:extLst>
          </p:cNvPr>
          <p:cNvSpPr/>
          <p:nvPr>
            <p:custDataLst>
              <p:tags r:id="rId4"/>
            </p:custDataLst>
          </p:nvPr>
        </p:nvSpPr>
        <p:spPr>
          <a:xfrm>
            <a:off x="846034" y="1816156"/>
            <a:ext cx="766197" cy="471569"/>
          </a:xfrm>
          <a:prstGeom prst="roundRect">
            <a:avLst/>
          </a:prstGeom>
          <a:solidFill>
            <a:srgbClr val="96E4E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chemeClr val="bg1"/>
                </a:solidFill>
              </a:rPr>
              <a:t>Chômeurs / inactifs à l’entrée</a:t>
            </a:r>
          </a:p>
        </p:txBody>
      </p:sp>
      <p:sp>
        <p:nvSpPr>
          <p:cNvPr id="48" name="Rectangle : coins arrondis 47">
            <a:extLst>
              <a:ext uri="{FF2B5EF4-FFF2-40B4-BE49-F238E27FC236}">
                <a16:creationId xmlns:a16="http://schemas.microsoft.com/office/drawing/2014/main" id="{7F92F7D2-1B6C-450E-A47A-AD1984FD9A41}"/>
              </a:ext>
            </a:extLst>
          </p:cNvPr>
          <p:cNvSpPr/>
          <p:nvPr>
            <p:custDataLst>
              <p:tags r:id="rId5"/>
            </p:custDataLst>
          </p:nvPr>
        </p:nvSpPr>
        <p:spPr>
          <a:xfrm>
            <a:off x="828665" y="2515436"/>
            <a:ext cx="766197" cy="471569"/>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bg1"/>
                </a:solidFill>
              </a:rPr>
              <a:t>En emploi à l’entrée</a:t>
            </a:r>
          </a:p>
        </p:txBody>
      </p:sp>
      <p:sp>
        <p:nvSpPr>
          <p:cNvPr id="11" name="Rectangle : coins arrondis 10">
            <a:extLst>
              <a:ext uri="{FF2B5EF4-FFF2-40B4-BE49-F238E27FC236}">
                <a16:creationId xmlns:a16="http://schemas.microsoft.com/office/drawing/2014/main" id="{67726FF7-0511-71BD-A1ED-CBB2C83C452F}"/>
              </a:ext>
            </a:extLst>
          </p:cNvPr>
          <p:cNvSpPr/>
          <p:nvPr>
            <p:custDataLst>
              <p:tags r:id="rId6"/>
            </p:custDataLst>
          </p:nvPr>
        </p:nvSpPr>
        <p:spPr>
          <a:xfrm>
            <a:off x="846034" y="3067261"/>
            <a:ext cx="766197" cy="471569"/>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a:solidFill>
                  <a:schemeClr val="tx1">
                    <a:lumMod val="65000"/>
                    <a:lumOff val="35000"/>
                  </a:schemeClr>
                </a:solidFill>
              </a:rPr>
              <a:t>Indicateurs spécifiques</a:t>
            </a:r>
          </a:p>
        </p:txBody>
      </p:sp>
      <p:graphicFrame>
        <p:nvGraphicFramePr>
          <p:cNvPr id="8" name="Tableau 7">
            <a:extLst>
              <a:ext uri="{FF2B5EF4-FFF2-40B4-BE49-F238E27FC236}">
                <a16:creationId xmlns:a16="http://schemas.microsoft.com/office/drawing/2014/main" id="{0E362F16-9E4A-7910-54DB-95DA4EFC654B}"/>
              </a:ext>
            </a:extLst>
          </p:cNvPr>
          <p:cNvGraphicFramePr>
            <a:graphicFrameLocks noGrp="1"/>
          </p:cNvGraphicFramePr>
          <p:nvPr>
            <p:extLst>
              <p:ext uri="{D42A27DB-BD31-4B8C-83A1-F6EECF244321}">
                <p14:modId xmlns:p14="http://schemas.microsoft.com/office/powerpoint/2010/main" val="2474939100"/>
              </p:ext>
            </p:extLst>
          </p:nvPr>
        </p:nvGraphicFramePr>
        <p:xfrm>
          <a:off x="1741483" y="1198175"/>
          <a:ext cx="7559058" cy="2634521"/>
        </p:xfrm>
        <a:graphic>
          <a:graphicData uri="http://schemas.openxmlformats.org/drawingml/2006/table">
            <a:tbl>
              <a:tblPr/>
              <a:tblGrid>
                <a:gridCol w="3499111">
                  <a:extLst>
                    <a:ext uri="{9D8B030D-6E8A-4147-A177-3AD203B41FA5}">
                      <a16:colId xmlns:a16="http://schemas.microsoft.com/office/drawing/2014/main" val="1111425444"/>
                    </a:ext>
                  </a:extLst>
                </a:gridCol>
                <a:gridCol w="480686">
                  <a:extLst>
                    <a:ext uri="{9D8B030D-6E8A-4147-A177-3AD203B41FA5}">
                      <a16:colId xmlns:a16="http://schemas.microsoft.com/office/drawing/2014/main" val="3973866453"/>
                    </a:ext>
                  </a:extLst>
                </a:gridCol>
                <a:gridCol w="511323">
                  <a:extLst>
                    <a:ext uri="{9D8B030D-6E8A-4147-A177-3AD203B41FA5}">
                      <a16:colId xmlns:a16="http://schemas.microsoft.com/office/drawing/2014/main" val="1991778882"/>
                    </a:ext>
                  </a:extLst>
                </a:gridCol>
                <a:gridCol w="511323">
                  <a:extLst>
                    <a:ext uri="{9D8B030D-6E8A-4147-A177-3AD203B41FA5}">
                      <a16:colId xmlns:a16="http://schemas.microsoft.com/office/drawing/2014/main" val="4091587156"/>
                    </a:ext>
                  </a:extLst>
                </a:gridCol>
                <a:gridCol w="511323">
                  <a:extLst>
                    <a:ext uri="{9D8B030D-6E8A-4147-A177-3AD203B41FA5}">
                      <a16:colId xmlns:a16="http://schemas.microsoft.com/office/drawing/2014/main" val="1306782578"/>
                    </a:ext>
                  </a:extLst>
                </a:gridCol>
                <a:gridCol w="511323">
                  <a:extLst>
                    <a:ext uri="{9D8B030D-6E8A-4147-A177-3AD203B41FA5}">
                      <a16:colId xmlns:a16="http://schemas.microsoft.com/office/drawing/2014/main" val="2675685801"/>
                    </a:ext>
                  </a:extLst>
                </a:gridCol>
                <a:gridCol w="511323">
                  <a:extLst>
                    <a:ext uri="{9D8B030D-6E8A-4147-A177-3AD203B41FA5}">
                      <a16:colId xmlns:a16="http://schemas.microsoft.com/office/drawing/2014/main" val="76617974"/>
                    </a:ext>
                  </a:extLst>
                </a:gridCol>
                <a:gridCol w="511323">
                  <a:extLst>
                    <a:ext uri="{9D8B030D-6E8A-4147-A177-3AD203B41FA5}">
                      <a16:colId xmlns:a16="http://schemas.microsoft.com/office/drawing/2014/main" val="1739112100"/>
                    </a:ext>
                  </a:extLst>
                </a:gridCol>
                <a:gridCol w="511323">
                  <a:extLst>
                    <a:ext uri="{9D8B030D-6E8A-4147-A177-3AD203B41FA5}">
                      <a16:colId xmlns:a16="http://schemas.microsoft.com/office/drawing/2014/main" val="69663685"/>
                    </a:ext>
                  </a:extLst>
                </a:gridCol>
              </a:tblGrid>
              <a:tr h="171856">
                <a:tc>
                  <a:txBody>
                    <a:bodyPr/>
                    <a:lstStyle/>
                    <a:p>
                      <a:pPr algn="ctr" rtl="0" fontAlgn="ctr"/>
                      <a:r>
                        <a:rPr lang="fr-FR" sz="1700" b="1" i="0" u="none" strike="noStrike">
                          <a:solidFill>
                            <a:srgbClr val="96E4E8"/>
                          </a:solidFill>
                          <a:effectLst/>
                          <a:latin typeface="Myriad pro light" panose="020B0603030403020204"/>
                        </a:rPr>
                        <a:t>Indicateurs</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tcPr>
                </a:tc>
                <a:tc gridSpan="6">
                  <a:txBody>
                    <a:bodyPr/>
                    <a:lstStyle/>
                    <a:p>
                      <a:pPr algn="ctr" rtl="0" fontAlgn="ctr"/>
                      <a:r>
                        <a:rPr lang="fr-FR" sz="1700" b="1" i="0" u="none" strike="noStrike" dirty="0">
                          <a:solidFill>
                            <a:srgbClr val="FFFFFF"/>
                          </a:solidFill>
                          <a:effectLst/>
                          <a:latin typeface="Myriad pro light" panose="020B0603030403020204"/>
                        </a:rPr>
                        <a:t>Priorités d’investissement</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rtl="0" fontAlgn="ctr"/>
                      <a:r>
                        <a:rPr lang="fr-FR" sz="1700" b="1" i="0" u="none" strike="noStrike" dirty="0">
                          <a:solidFill>
                            <a:srgbClr val="FFFFFF"/>
                          </a:solidFill>
                          <a:effectLst/>
                          <a:latin typeface="Myriad pro light" panose="020B0603030403020204"/>
                        </a:rPr>
                        <a:t> </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rowSpan="2">
                  <a:txBody>
                    <a:bodyPr/>
                    <a:lstStyle/>
                    <a:p>
                      <a:pPr algn="ctr" rtl="0" fontAlgn="ctr"/>
                      <a:r>
                        <a:rPr lang="fr-FR" sz="1200" b="1" i="0" u="none" strike="noStrike" dirty="0">
                          <a:solidFill>
                            <a:srgbClr val="464D50"/>
                          </a:solidFill>
                          <a:effectLst/>
                          <a:latin typeface="Myriad pro light" panose="020B0603030403020204"/>
                        </a:rPr>
                        <a:t>TOTAL</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extLst>
                  <a:ext uri="{0D108BD9-81ED-4DB2-BD59-A6C34878D82A}">
                    <a16:rowId xmlns:a16="http://schemas.microsoft.com/office/drawing/2014/main" val="436091258"/>
                  </a:ext>
                </a:extLst>
              </a:tr>
              <a:tr h="152761">
                <a:tc>
                  <a:txBody>
                    <a:bodyPr/>
                    <a:lstStyle/>
                    <a:p>
                      <a:pPr algn="ctr" rtl="0" fontAlgn="ctr"/>
                      <a:r>
                        <a:rPr lang="fr-FR" sz="1500" b="1" i="0" u="none" strike="noStrike">
                          <a:solidFill>
                            <a:srgbClr val="A6A6A6"/>
                          </a:solidFill>
                          <a:effectLst/>
                          <a:latin typeface="Myriad pro light" panose="020B0603030403020204"/>
                        </a:rPr>
                        <a:t>(sortants entre janvier 2014 et juin 2022)</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tcPr>
                </a:tc>
                <a:tc>
                  <a:txBody>
                    <a:bodyPr/>
                    <a:lstStyle/>
                    <a:p>
                      <a:pPr algn="ctr" rtl="0" fontAlgn="ctr"/>
                      <a:r>
                        <a:rPr lang="fr-FR" sz="1200" b="1" i="0" u="none" strike="noStrike">
                          <a:solidFill>
                            <a:srgbClr val="464D50"/>
                          </a:solidFill>
                          <a:effectLst/>
                          <a:latin typeface="Myriad pro light" panose="020B0603030403020204"/>
                        </a:rPr>
                        <a:t>8.1</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a:txBody>
                    <a:bodyPr/>
                    <a:lstStyle/>
                    <a:p>
                      <a:pPr algn="ctr" rtl="0" fontAlgn="ctr"/>
                      <a:r>
                        <a:rPr lang="fr-FR" sz="1200" b="1" i="0" u="none" strike="noStrike">
                          <a:solidFill>
                            <a:srgbClr val="464D50"/>
                          </a:solidFill>
                          <a:effectLst/>
                          <a:latin typeface="Myriad pro light" panose="020B0603030403020204"/>
                        </a:rPr>
                        <a:t>8.3</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a:txBody>
                    <a:bodyPr/>
                    <a:lstStyle/>
                    <a:p>
                      <a:pPr algn="ctr" rtl="0" fontAlgn="ctr"/>
                      <a:r>
                        <a:rPr lang="fr-FR" sz="1200" b="1" i="0" u="none" strike="noStrike" dirty="0">
                          <a:solidFill>
                            <a:srgbClr val="464D50"/>
                          </a:solidFill>
                          <a:effectLst/>
                          <a:latin typeface="Myriad pro light" panose="020B0603030403020204"/>
                        </a:rPr>
                        <a:t>8.5</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a:txBody>
                    <a:bodyPr/>
                    <a:lstStyle/>
                    <a:p>
                      <a:pPr algn="ctr" rtl="0" fontAlgn="ctr"/>
                      <a:r>
                        <a:rPr lang="fr-FR" sz="1200" b="1" i="0" u="none" strike="noStrike" dirty="0">
                          <a:solidFill>
                            <a:srgbClr val="464D50"/>
                          </a:solidFill>
                          <a:effectLst/>
                          <a:latin typeface="Myriad pro light" panose="020B0603030403020204"/>
                        </a:rPr>
                        <a:t>8.7</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a:txBody>
                    <a:bodyPr/>
                    <a:lstStyle/>
                    <a:p>
                      <a:pPr algn="ctr" rtl="0" fontAlgn="ctr"/>
                      <a:r>
                        <a:rPr lang="fr-FR" sz="1200" b="1" i="0" u="none" strike="noStrike">
                          <a:solidFill>
                            <a:srgbClr val="464D50"/>
                          </a:solidFill>
                          <a:effectLst/>
                          <a:latin typeface="Myriad pro light" panose="020B0603030403020204"/>
                        </a:rPr>
                        <a:t>9.1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a:txBody>
                    <a:bodyPr/>
                    <a:lstStyle/>
                    <a:p>
                      <a:pPr algn="ctr" rtl="0" fontAlgn="ctr"/>
                      <a:r>
                        <a:rPr lang="fr-FR" sz="1200" b="1" i="0" u="none" strike="noStrike">
                          <a:solidFill>
                            <a:srgbClr val="464D50"/>
                          </a:solidFill>
                          <a:effectLst/>
                          <a:latin typeface="Myriad pro light" panose="020B0603030403020204"/>
                        </a:rPr>
                        <a:t>10.1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a:txBody>
                    <a:bodyPr/>
                    <a:lstStyle/>
                    <a:p>
                      <a:pPr algn="ctr" rtl="0" fontAlgn="ctr"/>
                      <a:r>
                        <a:rPr lang="fr-FR" sz="1200" b="1" i="0" u="none" strike="noStrike" dirty="0">
                          <a:solidFill>
                            <a:srgbClr val="464D50"/>
                          </a:solidFill>
                          <a:effectLst/>
                          <a:latin typeface="Myriad pro light" panose="020B0603030403020204"/>
                        </a:rPr>
                        <a:t>13.1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96E4E8"/>
                    </a:solidFill>
                  </a:tcPr>
                </a:tc>
                <a:tc vMerge="1">
                  <a:txBody>
                    <a:bodyPr/>
                    <a:lstStyle/>
                    <a:p>
                      <a:endParaRPr lang="fr-FR"/>
                    </a:p>
                  </a:txBody>
                  <a:tcPr/>
                </a:tc>
                <a:extLst>
                  <a:ext uri="{0D108BD9-81ED-4DB2-BD59-A6C34878D82A}">
                    <a16:rowId xmlns:a16="http://schemas.microsoft.com/office/drawing/2014/main" val="3562459700"/>
                  </a:ext>
                </a:extLst>
              </a:tr>
              <a:tr h="95476">
                <a:tc>
                  <a:txBody>
                    <a:bodyPr/>
                    <a:lstStyle/>
                    <a:p>
                      <a:pPr algn="r" rtl="0" fontAlgn="ctr"/>
                      <a:r>
                        <a:rPr lang="fr-FR" sz="900" b="0" i="0" u="none" strike="noStrike">
                          <a:solidFill>
                            <a:srgbClr val="000000"/>
                          </a:solidFill>
                          <a:effectLst/>
                          <a:latin typeface="Myriad pro light" panose="020B0603030403020204"/>
                        </a:rPr>
                        <a:t>Participants en emploi 6 mois après leur sortie</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EAFAFA"/>
                    </a:solidFill>
                  </a:tcPr>
                </a:tc>
                <a:tc rowSpan="2">
                  <a:txBody>
                    <a:bodyPr/>
                    <a:lstStyle/>
                    <a:p>
                      <a:pPr algn="ctr" rtl="0" fontAlgn="ctr"/>
                      <a:r>
                        <a:rPr lang="fr-FR" sz="1000" b="1" i="0" u="none" strike="noStrike" dirty="0">
                          <a:solidFill>
                            <a:srgbClr val="000000"/>
                          </a:solidFill>
                          <a:effectLst/>
                          <a:latin typeface="Myriad pro light" panose="020B0603030403020204"/>
                        </a:rPr>
                        <a:t>55%</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58%</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51%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55%</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38%</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a:solidFill>
                            <a:srgbClr val="000000"/>
                          </a:solidFill>
                          <a:effectLst/>
                          <a:latin typeface="Myriad pro light" panose="020B0603030403020204"/>
                        </a:rPr>
                        <a:t>21%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49%</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42%</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1894112746"/>
                  </a:ext>
                </a:extLst>
              </a:tr>
              <a:tr h="100250">
                <a:tc>
                  <a:txBody>
                    <a:bodyPr/>
                    <a:lstStyle/>
                    <a:p>
                      <a:pPr algn="r" rtl="0" fontAlgn="ctr"/>
                      <a:r>
                        <a:rPr lang="fr-FR" sz="900" b="1" i="0" u="none" strike="noStrike">
                          <a:solidFill>
                            <a:srgbClr val="000000"/>
                          </a:solidFill>
                          <a:effectLst/>
                          <a:latin typeface="Myriad pro light" panose="020B0603030403020204"/>
                        </a:rPr>
                        <a:t>(CR06)</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EAFAFA"/>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987157891"/>
                  </a:ext>
                </a:extLst>
              </a:tr>
              <a:tr h="176630">
                <a:tc>
                  <a:txBody>
                    <a:bodyPr/>
                    <a:lstStyle/>
                    <a:p>
                      <a:pPr algn="r" rtl="0" fontAlgn="ctr"/>
                      <a:r>
                        <a:rPr lang="fr-FR" sz="900" b="0" i="0" u="none" strike="noStrike">
                          <a:solidFill>
                            <a:srgbClr val="000000"/>
                          </a:solidFill>
                          <a:effectLst/>
                          <a:latin typeface="Myriad pro light" panose="020B0603030403020204"/>
                        </a:rPr>
                        <a:t>Participants séniors (plus de 54 ans) en emploi 6 mois après leur sortie </a:t>
                      </a:r>
                      <a:br>
                        <a:rPr lang="fr-FR" sz="900" b="0" i="0" u="none" strike="noStrike">
                          <a:solidFill>
                            <a:srgbClr val="000000"/>
                          </a:solidFill>
                          <a:effectLst/>
                          <a:latin typeface="Myriad pro light" panose="020B0603030403020204"/>
                        </a:rPr>
                      </a:br>
                      <a:r>
                        <a:rPr lang="fr-FR" sz="900" b="1" i="0" u="none" strike="noStrike">
                          <a:solidFill>
                            <a:srgbClr val="000000"/>
                          </a:solidFill>
                          <a:effectLst/>
                          <a:latin typeface="Myriad pro light" panose="020B0603030403020204"/>
                        </a:rPr>
                        <a:t>(CR08)</a:t>
                      </a:r>
                      <a:endParaRPr lang="fr-FR" sz="900" b="0" i="0" u="none" strike="noStrike">
                        <a:solidFill>
                          <a:srgbClr val="000000"/>
                        </a:solidFill>
                        <a:effectLst/>
                        <a:latin typeface="Myriad pro light" panose="020B0603030403020204"/>
                      </a:endParaRP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EAFAFA"/>
                    </a:solidFill>
                  </a:tcPr>
                </a:tc>
                <a:tc>
                  <a:txBody>
                    <a:bodyPr/>
                    <a:lstStyle/>
                    <a:p>
                      <a:pPr algn="ctr" rtl="0" fontAlgn="ctr"/>
                      <a:r>
                        <a:rPr lang="fr-FR" sz="1000" b="1" i="0" u="none" strike="noStrike">
                          <a:solidFill>
                            <a:srgbClr val="000000"/>
                          </a:solidFill>
                          <a:effectLst/>
                          <a:latin typeface="Myriad pro light" panose="020B0603030403020204"/>
                        </a:rPr>
                        <a:t>35%</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a:solidFill>
                            <a:srgbClr val="000000"/>
                          </a:solidFill>
                          <a:effectLst/>
                          <a:latin typeface="Myriad pro light" panose="020B0603030403020204"/>
                        </a:rPr>
                        <a:t>39%</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a:solidFill>
                            <a:srgbClr val="000000"/>
                          </a:solidFill>
                          <a:effectLst/>
                          <a:latin typeface="Myriad pro light" panose="020B0603030403020204"/>
                        </a:rPr>
                        <a:t>31%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38%</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30%</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32%</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31%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642144581"/>
                  </a:ext>
                </a:extLst>
              </a:tr>
              <a:tr h="95476">
                <a:tc>
                  <a:txBody>
                    <a:bodyPr/>
                    <a:lstStyle/>
                    <a:p>
                      <a:pPr algn="r" rtl="0" fontAlgn="ctr"/>
                      <a:r>
                        <a:rPr lang="fr-FR" sz="900" b="0" i="0" u="none" strike="noStrike">
                          <a:solidFill>
                            <a:srgbClr val="000000"/>
                          </a:solidFill>
                          <a:effectLst/>
                          <a:latin typeface="Myriad pro light" panose="020B0603030403020204"/>
                        </a:rPr>
                        <a:t>Participants défavorisés en emploi 6 mois après leur sortie</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EAFAFA"/>
                    </a:solidFill>
                  </a:tcPr>
                </a:tc>
                <a:tc rowSpan="2">
                  <a:txBody>
                    <a:bodyPr/>
                    <a:lstStyle/>
                    <a:p>
                      <a:pPr algn="ctr" rtl="0" fontAlgn="ctr"/>
                      <a:r>
                        <a:rPr lang="fr-FR" sz="1000" b="1" i="0" u="none" strike="noStrike">
                          <a:solidFill>
                            <a:srgbClr val="000000"/>
                          </a:solidFill>
                          <a:effectLst/>
                          <a:latin typeface="Myriad pro light" panose="020B0603030403020204"/>
                        </a:rPr>
                        <a:t>50%</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a:solidFill>
                            <a:srgbClr val="000000"/>
                          </a:solidFill>
                          <a:effectLst/>
                          <a:latin typeface="Myriad pro light" panose="020B0603030403020204"/>
                        </a:rPr>
                        <a:t>53%</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a:solidFill>
                            <a:srgbClr val="000000"/>
                          </a:solidFill>
                          <a:effectLst/>
                          <a:latin typeface="Myriad pro light" panose="020B0603030403020204"/>
                        </a:rPr>
                        <a:t>46%</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a:solidFill>
                            <a:srgbClr val="000000"/>
                          </a:solidFill>
                          <a:effectLst/>
                          <a:latin typeface="Myriad pro light" panose="020B0603030403020204"/>
                        </a:rPr>
                        <a:t>51%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37%</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22%</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41%</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38%</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3921575426"/>
                  </a:ext>
                </a:extLst>
              </a:tr>
              <a:tr h="100250">
                <a:tc>
                  <a:txBody>
                    <a:bodyPr/>
                    <a:lstStyle/>
                    <a:p>
                      <a:pPr algn="r" rtl="0" fontAlgn="ctr"/>
                      <a:r>
                        <a:rPr lang="fr-FR" sz="900" b="1" i="0" u="none" strike="noStrike">
                          <a:solidFill>
                            <a:srgbClr val="000000"/>
                          </a:solidFill>
                          <a:effectLst/>
                          <a:latin typeface="Myriad pro light" panose="020B0603030403020204"/>
                        </a:rPr>
                        <a:t>(CR09)</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EAFAFA"/>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731718358"/>
                  </a:ext>
                </a:extLst>
              </a:tr>
              <a:tr h="262558">
                <a:tc>
                  <a:txBody>
                    <a:bodyPr/>
                    <a:lstStyle/>
                    <a:p>
                      <a:pPr algn="r" rtl="0" fontAlgn="ctr"/>
                      <a:r>
                        <a:rPr lang="fr-FR" sz="900" b="0" i="0" u="none" strike="noStrike">
                          <a:solidFill>
                            <a:srgbClr val="000000"/>
                          </a:solidFill>
                          <a:effectLst/>
                          <a:latin typeface="Myriad pro light" panose="020B0603030403020204"/>
                        </a:rPr>
                        <a:t>Participants dont la situation sur le marché du travail s'est améliorée 6 mois après leur sortie </a:t>
                      </a:r>
                      <a:br>
                        <a:rPr lang="fr-FR" sz="900" b="0" i="0" u="none" strike="noStrike">
                          <a:solidFill>
                            <a:srgbClr val="000000"/>
                          </a:solidFill>
                          <a:effectLst/>
                          <a:latin typeface="Myriad pro light" panose="020B0603030403020204"/>
                        </a:rPr>
                      </a:br>
                      <a:r>
                        <a:rPr lang="fr-FR" sz="900" b="1" i="0" u="none" strike="noStrike">
                          <a:solidFill>
                            <a:srgbClr val="000000"/>
                          </a:solidFill>
                          <a:effectLst/>
                          <a:latin typeface="Myriad pro light" panose="020B0603030403020204"/>
                        </a:rPr>
                        <a:t>(CR07)</a:t>
                      </a:r>
                      <a:endParaRPr lang="fr-FR" sz="900" b="0" i="0" u="none" strike="noStrike">
                        <a:solidFill>
                          <a:srgbClr val="000000"/>
                        </a:solidFill>
                        <a:effectLst/>
                        <a:latin typeface="Myriad pro light" panose="020B0603030403020204"/>
                      </a:endParaRP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F5ECFA"/>
                    </a:solidFill>
                  </a:tcPr>
                </a:tc>
                <a:tc>
                  <a:txBody>
                    <a:bodyPr/>
                    <a:lstStyle/>
                    <a:p>
                      <a:pPr algn="ctr" rtl="0" fontAlgn="ctr"/>
                      <a:r>
                        <a:rPr lang="fr-FR" sz="1000" b="1" i="0" u="none" strike="noStrike">
                          <a:solidFill>
                            <a:srgbClr val="000000"/>
                          </a:solidFill>
                          <a:effectLst/>
                          <a:latin typeface="Myriad pro light" panose="020B0603030403020204"/>
                        </a:rPr>
                        <a:t>35%</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a:solidFill>
                            <a:srgbClr val="000000"/>
                          </a:solidFill>
                          <a:effectLst/>
                          <a:latin typeface="Myriad pro light" panose="020B0603030403020204"/>
                        </a:rPr>
                        <a:t>37%</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a:solidFill>
                            <a:srgbClr val="000000"/>
                          </a:solidFill>
                          <a:effectLst/>
                          <a:latin typeface="Myriad pro light" panose="020B0603030403020204"/>
                        </a:rPr>
                        <a:t>33%</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a:solidFill>
                            <a:srgbClr val="000000"/>
                          </a:solidFill>
                          <a:effectLst/>
                          <a:latin typeface="Myriad pro light" panose="020B0603030403020204"/>
                        </a:rPr>
                        <a:t>42%</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26%</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39%</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30%</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1072052482"/>
                  </a:ext>
                </a:extLst>
              </a:tr>
              <a:tr h="262558">
                <a:tc>
                  <a:txBody>
                    <a:bodyPr/>
                    <a:lstStyle/>
                    <a:p>
                      <a:pPr algn="r" rtl="0" fontAlgn="ctr"/>
                      <a:r>
                        <a:rPr lang="fr-FR" sz="900" b="0" i="0" u="none" strike="noStrike">
                          <a:solidFill>
                            <a:srgbClr val="000000"/>
                          </a:solidFill>
                          <a:effectLst/>
                          <a:latin typeface="Myriad pro light" panose="020B0603030403020204"/>
                        </a:rPr>
                        <a:t>Participants ayant créé ou repris une entreprise existante dans les six mois après la fin de leur participation </a:t>
                      </a:r>
                      <a:br>
                        <a:rPr lang="fr-FR" sz="900" b="0" i="0" u="none" strike="noStrike">
                          <a:solidFill>
                            <a:srgbClr val="000000"/>
                          </a:solidFill>
                          <a:effectLst/>
                          <a:latin typeface="Myriad pro light" panose="020B0603030403020204"/>
                        </a:rPr>
                      </a:br>
                      <a:r>
                        <a:rPr lang="fr-FR" sz="900" b="1" i="0" u="none" strike="noStrike">
                          <a:solidFill>
                            <a:srgbClr val="000000"/>
                          </a:solidFill>
                          <a:effectLst/>
                          <a:latin typeface="Myriad pro light" panose="020B0603030403020204"/>
                        </a:rPr>
                        <a:t>(CR83-1)</a:t>
                      </a:r>
                      <a:endParaRPr lang="fr-FR" sz="900" b="0" i="0" u="none" strike="noStrike">
                        <a:solidFill>
                          <a:srgbClr val="000000"/>
                        </a:solidFill>
                        <a:effectLst/>
                        <a:latin typeface="Myriad pro light" panose="020B0603030403020204"/>
                      </a:endParaRP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FFFFFF"/>
                    </a:solidFill>
                  </a:tcPr>
                </a:tc>
                <a:tc>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a:solidFill>
                            <a:srgbClr val="000000"/>
                          </a:solidFill>
                          <a:effectLst/>
                          <a:latin typeface="Myriad pro light" panose="020B0603030403020204"/>
                        </a:rPr>
                        <a:t>40%</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7F7F7F"/>
                          </a:solidFill>
                          <a:effectLst/>
                          <a:uLnTx/>
                          <a:uFillTx/>
                          <a:latin typeface="Myriad pro light" panose="020B0603030403020204"/>
                          <a:ea typeface="+mn-ea"/>
                          <a:cs typeface="+mn-cs"/>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7F7F7F"/>
                          </a:solidFill>
                          <a:effectLst/>
                          <a:uLnTx/>
                          <a:uFillTx/>
                          <a:latin typeface="Myriad pro light" panose="020B0603030403020204"/>
                          <a:ea typeface="+mn-ea"/>
                          <a:cs typeface="+mn-cs"/>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7F7F7F"/>
                          </a:solidFill>
                          <a:effectLst/>
                          <a:uLnTx/>
                          <a:uFillTx/>
                          <a:latin typeface="Myriad pro light" panose="020B0603030403020204"/>
                          <a:ea typeface="+mn-ea"/>
                          <a:cs typeface="+mn-cs"/>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7F7F7F"/>
                          </a:solidFill>
                          <a:effectLst/>
                          <a:uLnTx/>
                          <a:uFillTx/>
                          <a:latin typeface="Myriad pro light" panose="020B0603030403020204"/>
                          <a:ea typeface="+mn-ea"/>
                          <a:cs typeface="+mn-cs"/>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algn="ctr" rtl="0" fontAlgn="ctr"/>
                      <a:r>
                        <a:rPr lang="fr-FR" sz="1000" b="1" i="0" u="none" strike="noStrike" dirty="0">
                          <a:solidFill>
                            <a:srgbClr val="000000"/>
                          </a:solidFill>
                          <a:effectLst/>
                          <a:latin typeface="Myriad pro light" panose="020B0603030403020204"/>
                        </a:rPr>
                        <a:t>40%</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1957460231"/>
                  </a:ext>
                </a:extLst>
              </a:tr>
              <a:tr h="95476">
                <a:tc>
                  <a:txBody>
                    <a:bodyPr/>
                    <a:lstStyle/>
                    <a:p>
                      <a:pPr algn="r" rtl="0" fontAlgn="ctr"/>
                      <a:r>
                        <a:rPr lang="fr-FR" sz="900" b="0" i="0" u="none" strike="noStrike">
                          <a:solidFill>
                            <a:srgbClr val="000000"/>
                          </a:solidFill>
                          <a:effectLst/>
                          <a:latin typeface="Myriad pro light" panose="020B0603030403020204"/>
                        </a:rPr>
                        <a:t>Femmes ayant créé ou repris une entreprise existante dans les six</a:t>
                      </a: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FFFFFF"/>
                    </a:solidFill>
                  </a:tcPr>
                </a:tc>
                <a:tc rowSpan="2">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w="12700" cap="flat" cmpd="sng" algn="ctr">
                      <a:solidFill>
                        <a:srgbClr val="A6A6A6"/>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a:solidFill>
                            <a:srgbClr val="000000"/>
                          </a:solidFill>
                          <a:effectLst/>
                          <a:latin typeface="Myriad pro light" panose="020B0603030403020204"/>
                        </a:rPr>
                        <a:t>36%</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0" i="0" u="none" strike="noStrike" dirty="0">
                          <a:solidFill>
                            <a:srgbClr val="7F7F7F"/>
                          </a:solidFill>
                          <a:effectLst/>
                          <a:latin typeface="Myriad pro light" panose="020B0603030403020204"/>
                        </a:rPr>
                        <a:t>-</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rowSpan="2">
                  <a:txBody>
                    <a:bodyPr/>
                    <a:lstStyle/>
                    <a:p>
                      <a:pPr algn="ctr" rtl="0" fontAlgn="ctr"/>
                      <a:r>
                        <a:rPr lang="fr-FR" sz="1000" b="1" i="0" u="none" strike="noStrike" dirty="0">
                          <a:solidFill>
                            <a:srgbClr val="000000"/>
                          </a:solidFill>
                          <a:effectLst/>
                          <a:latin typeface="Myriad pro light" panose="020B0603030403020204"/>
                        </a:rPr>
                        <a:t>36%</a:t>
                      </a:r>
                    </a:p>
                  </a:txBody>
                  <a:tcPr marL="8131" marR="8131" marT="8131"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extLst>
                  <a:ext uri="{0D108BD9-81ED-4DB2-BD59-A6C34878D82A}">
                    <a16:rowId xmlns:a16="http://schemas.microsoft.com/office/drawing/2014/main" val="4115809182"/>
                  </a:ext>
                </a:extLst>
              </a:tr>
              <a:tr h="176630">
                <a:tc>
                  <a:txBody>
                    <a:bodyPr/>
                    <a:lstStyle/>
                    <a:p>
                      <a:pPr algn="r" rtl="0" fontAlgn="ctr"/>
                      <a:r>
                        <a:rPr lang="fr-FR" sz="900" b="0" i="0" u="none" strike="noStrike" dirty="0">
                          <a:solidFill>
                            <a:srgbClr val="000000"/>
                          </a:solidFill>
                          <a:effectLst/>
                          <a:latin typeface="Myriad pro light" panose="020B0603030403020204"/>
                        </a:rPr>
                        <a:t>mois après la fin de leur participation </a:t>
                      </a:r>
                      <a:br>
                        <a:rPr lang="fr-FR" sz="900" b="0" i="0" u="none" strike="noStrike" dirty="0">
                          <a:solidFill>
                            <a:srgbClr val="000000"/>
                          </a:solidFill>
                          <a:effectLst/>
                          <a:latin typeface="Myriad pro light" panose="020B0603030403020204"/>
                        </a:rPr>
                      </a:br>
                      <a:r>
                        <a:rPr lang="fr-FR" sz="900" b="1" i="0" u="none" strike="noStrike" dirty="0">
                          <a:solidFill>
                            <a:srgbClr val="000000"/>
                          </a:solidFill>
                          <a:effectLst/>
                          <a:latin typeface="Myriad pro light" panose="020B0603030403020204"/>
                        </a:rPr>
                        <a:t>(CR83-2)</a:t>
                      </a:r>
                      <a:endParaRPr lang="fr-FR" sz="900" b="0" i="0" u="none" strike="noStrike" dirty="0">
                        <a:solidFill>
                          <a:srgbClr val="000000"/>
                        </a:solidFill>
                        <a:effectLst/>
                        <a:latin typeface="Myriad pro light" panose="020B0603030403020204"/>
                      </a:endParaRPr>
                    </a:p>
                  </a:txBody>
                  <a:tcPr marL="8131" marR="8131" marT="8131" marB="0" anchor="ctr">
                    <a:lnL>
                      <a:noFill/>
                    </a:lnL>
                    <a:lnR w="12700" cap="flat" cmpd="sng" algn="ctr">
                      <a:solidFill>
                        <a:srgbClr val="A6A6A6"/>
                      </a:solidFill>
                      <a:prstDash val="solid"/>
                      <a:round/>
                      <a:headEnd type="none" w="med" len="med"/>
                      <a:tailEnd type="none" w="med" len="med"/>
                    </a:lnR>
                    <a:lnT>
                      <a:noFill/>
                    </a:lnT>
                    <a:lnB>
                      <a:noFill/>
                    </a:lnB>
                    <a:solidFill>
                      <a:srgbClr val="FFFFFF"/>
                    </a:solidFill>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dirty="0"/>
                    </a:p>
                  </a:txBody>
                  <a:tcPr/>
                </a:tc>
                <a:tc vMerge="1">
                  <a:txBody>
                    <a:bodyPr/>
                    <a:lstStyle/>
                    <a:p>
                      <a:endParaRPr lang="fr-FR"/>
                    </a:p>
                  </a:txBody>
                  <a:tcPr/>
                </a:tc>
                <a:extLst>
                  <a:ext uri="{0D108BD9-81ED-4DB2-BD59-A6C34878D82A}">
                    <a16:rowId xmlns:a16="http://schemas.microsoft.com/office/drawing/2014/main" val="218988001"/>
                  </a:ext>
                </a:extLst>
              </a:tr>
            </a:tbl>
          </a:graphicData>
        </a:graphic>
      </p:graphicFrame>
    </p:spTree>
    <p:extLst>
      <p:ext uri="{BB962C8B-B14F-4D97-AF65-F5344CB8AC3E}">
        <p14:creationId xmlns:p14="http://schemas.microsoft.com/office/powerpoint/2010/main" val="99987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6">
            <a:extLst>
              <a:ext uri="{FF2B5EF4-FFF2-40B4-BE49-F238E27FC236}">
                <a16:creationId xmlns:a16="http://schemas.microsoft.com/office/drawing/2014/main" id="{DCC51E7D-F1FE-4F91-AB3D-1EE8D5986DFE}"/>
              </a:ext>
            </a:extLst>
          </p:cNvPr>
          <p:cNvSpPr txBox="1"/>
          <p:nvPr>
            <p:custDataLst>
              <p:tags r:id="rId1"/>
            </p:custDataLst>
          </p:nvPr>
        </p:nvSpPr>
        <p:spPr>
          <a:xfrm>
            <a:off x="135586" y="327799"/>
            <a:ext cx="12056414" cy="615553"/>
          </a:xfrm>
          <a:prstGeom prst="rect">
            <a:avLst/>
          </a:prstGeom>
          <a:noFill/>
        </p:spPr>
        <p:txBody>
          <a:bodyPr wrap="square" rtlCol="0">
            <a:spAutoFit/>
          </a:bodyPr>
          <a:lstStyle/>
          <a:p>
            <a:pPr algn="l"/>
            <a:r>
              <a:rPr lang="fr-FR" sz="3400" dirty="0">
                <a:solidFill>
                  <a:srgbClr val="464D50"/>
                </a:solidFill>
                <a:latin typeface="Myriad Pro Light" panose="020B0603030403020204" pitchFamily="34" charset="0"/>
                <a:cs typeface="Aharoni" panose="020B0604020202020204" pitchFamily="2" charset="-79"/>
              </a:rPr>
              <a:t>Les résultats des indicateurs par période de programmation et PI</a:t>
            </a:r>
          </a:p>
        </p:txBody>
      </p:sp>
      <p:sp>
        <p:nvSpPr>
          <p:cNvPr id="47" name="Rectangle : coins arrondis 46">
            <a:extLst>
              <a:ext uri="{FF2B5EF4-FFF2-40B4-BE49-F238E27FC236}">
                <a16:creationId xmlns:a16="http://schemas.microsoft.com/office/drawing/2014/main" id="{1207A646-CDCC-4189-A9E0-9485E124619A}"/>
              </a:ext>
            </a:extLst>
          </p:cNvPr>
          <p:cNvSpPr/>
          <p:nvPr>
            <p:custDataLst>
              <p:tags r:id="rId2"/>
            </p:custDataLst>
          </p:nvPr>
        </p:nvSpPr>
        <p:spPr>
          <a:xfrm>
            <a:off x="206353" y="2530239"/>
            <a:ext cx="1193822" cy="690523"/>
          </a:xfrm>
          <a:prstGeom prst="roundRect">
            <a:avLst/>
          </a:prstGeom>
          <a:solidFill>
            <a:srgbClr val="96E4E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Chômeurs / inactifs</a:t>
            </a:r>
          </a:p>
          <a:p>
            <a:pPr algn="ctr"/>
            <a:r>
              <a:rPr lang="fr-FR" sz="1400" b="1" dirty="0">
                <a:solidFill>
                  <a:schemeClr val="bg1"/>
                </a:solidFill>
              </a:rPr>
              <a:t>à l’entrée</a:t>
            </a:r>
          </a:p>
        </p:txBody>
      </p:sp>
      <p:sp>
        <p:nvSpPr>
          <p:cNvPr id="48" name="Rectangle : coins arrondis 47">
            <a:extLst>
              <a:ext uri="{FF2B5EF4-FFF2-40B4-BE49-F238E27FC236}">
                <a16:creationId xmlns:a16="http://schemas.microsoft.com/office/drawing/2014/main" id="{7F92F7D2-1B6C-450E-A47A-AD1984FD9A41}"/>
              </a:ext>
            </a:extLst>
          </p:cNvPr>
          <p:cNvSpPr/>
          <p:nvPr>
            <p:custDataLst>
              <p:tags r:id="rId3"/>
            </p:custDataLst>
          </p:nvPr>
        </p:nvSpPr>
        <p:spPr>
          <a:xfrm>
            <a:off x="181846" y="3220762"/>
            <a:ext cx="1192951" cy="602343"/>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rPr>
              <a:t>En emploi</a:t>
            </a:r>
          </a:p>
          <a:p>
            <a:pPr algn="ctr"/>
            <a:r>
              <a:rPr lang="fr-FR" sz="1400" b="1">
                <a:solidFill>
                  <a:schemeClr val="bg1"/>
                </a:solidFill>
              </a:rPr>
              <a:t>à l’entrée</a:t>
            </a:r>
          </a:p>
        </p:txBody>
      </p:sp>
      <p:sp>
        <p:nvSpPr>
          <p:cNvPr id="15" name="ZoneTexte 14">
            <a:extLst>
              <a:ext uri="{FF2B5EF4-FFF2-40B4-BE49-F238E27FC236}">
                <a16:creationId xmlns:a16="http://schemas.microsoft.com/office/drawing/2014/main" id="{70BE9B06-C8B6-D205-387E-561DADB74EB9}"/>
              </a:ext>
            </a:extLst>
          </p:cNvPr>
          <p:cNvSpPr txBox="1"/>
          <p:nvPr>
            <p:custDataLst>
              <p:tags r:id="rId4"/>
            </p:custDataLst>
          </p:nvPr>
        </p:nvSpPr>
        <p:spPr>
          <a:xfrm>
            <a:off x="1399304" y="4590793"/>
            <a:ext cx="10171881" cy="1015663"/>
          </a:xfrm>
          <a:custGeom>
            <a:avLst/>
            <a:gdLst>
              <a:gd name="connsiteX0" fmla="*/ 0 w 10171881"/>
              <a:gd name="connsiteY0" fmla="*/ 0 h 1015663"/>
              <a:gd name="connsiteX1" fmla="*/ 678125 w 10171881"/>
              <a:gd name="connsiteY1" fmla="*/ 0 h 1015663"/>
              <a:gd name="connsiteX2" fmla="*/ 1356251 w 10171881"/>
              <a:gd name="connsiteY2" fmla="*/ 0 h 1015663"/>
              <a:gd name="connsiteX3" fmla="*/ 1932657 w 10171881"/>
              <a:gd name="connsiteY3" fmla="*/ 0 h 1015663"/>
              <a:gd name="connsiteX4" fmla="*/ 2305626 w 10171881"/>
              <a:gd name="connsiteY4" fmla="*/ 0 h 1015663"/>
              <a:gd name="connsiteX5" fmla="*/ 3085471 w 10171881"/>
              <a:gd name="connsiteY5" fmla="*/ 0 h 1015663"/>
              <a:gd name="connsiteX6" fmla="*/ 3560158 w 10171881"/>
              <a:gd name="connsiteY6" fmla="*/ 0 h 1015663"/>
              <a:gd name="connsiteX7" fmla="*/ 4238284 w 10171881"/>
              <a:gd name="connsiteY7" fmla="*/ 0 h 1015663"/>
              <a:gd name="connsiteX8" fmla="*/ 4916409 w 10171881"/>
              <a:gd name="connsiteY8" fmla="*/ 0 h 1015663"/>
              <a:gd name="connsiteX9" fmla="*/ 5391097 w 10171881"/>
              <a:gd name="connsiteY9" fmla="*/ 0 h 1015663"/>
              <a:gd name="connsiteX10" fmla="*/ 5764066 w 10171881"/>
              <a:gd name="connsiteY10" fmla="*/ 0 h 1015663"/>
              <a:gd name="connsiteX11" fmla="*/ 6442191 w 10171881"/>
              <a:gd name="connsiteY11" fmla="*/ 0 h 1015663"/>
              <a:gd name="connsiteX12" fmla="*/ 7120317 w 10171881"/>
              <a:gd name="connsiteY12" fmla="*/ 0 h 1015663"/>
              <a:gd name="connsiteX13" fmla="*/ 7900161 w 10171881"/>
              <a:gd name="connsiteY13" fmla="*/ 0 h 1015663"/>
              <a:gd name="connsiteX14" fmla="*/ 8476567 w 10171881"/>
              <a:gd name="connsiteY14" fmla="*/ 0 h 1015663"/>
              <a:gd name="connsiteX15" fmla="*/ 9256412 w 10171881"/>
              <a:gd name="connsiteY15" fmla="*/ 0 h 1015663"/>
              <a:gd name="connsiteX16" fmla="*/ 10171881 w 10171881"/>
              <a:gd name="connsiteY16" fmla="*/ 0 h 1015663"/>
              <a:gd name="connsiteX17" fmla="*/ 10171881 w 10171881"/>
              <a:gd name="connsiteY17" fmla="*/ 497675 h 1015663"/>
              <a:gd name="connsiteX18" fmla="*/ 10171881 w 10171881"/>
              <a:gd name="connsiteY18" fmla="*/ 1015663 h 1015663"/>
              <a:gd name="connsiteX19" fmla="*/ 9697193 w 10171881"/>
              <a:gd name="connsiteY19" fmla="*/ 1015663 h 1015663"/>
              <a:gd name="connsiteX20" fmla="*/ 9120787 w 10171881"/>
              <a:gd name="connsiteY20" fmla="*/ 1015663 h 1015663"/>
              <a:gd name="connsiteX21" fmla="*/ 8239224 w 10171881"/>
              <a:gd name="connsiteY21" fmla="*/ 1015663 h 1015663"/>
              <a:gd name="connsiteX22" fmla="*/ 7662817 w 10171881"/>
              <a:gd name="connsiteY22" fmla="*/ 1015663 h 1015663"/>
              <a:gd name="connsiteX23" fmla="*/ 7289848 w 10171881"/>
              <a:gd name="connsiteY23" fmla="*/ 1015663 h 1015663"/>
              <a:gd name="connsiteX24" fmla="*/ 6815160 w 10171881"/>
              <a:gd name="connsiteY24" fmla="*/ 1015663 h 1015663"/>
              <a:gd name="connsiteX25" fmla="*/ 6035316 w 10171881"/>
              <a:gd name="connsiteY25" fmla="*/ 1015663 h 1015663"/>
              <a:gd name="connsiteX26" fmla="*/ 5662347 w 10171881"/>
              <a:gd name="connsiteY26" fmla="*/ 1015663 h 1015663"/>
              <a:gd name="connsiteX27" fmla="*/ 4882503 w 10171881"/>
              <a:gd name="connsiteY27" fmla="*/ 1015663 h 1015663"/>
              <a:gd name="connsiteX28" fmla="*/ 4306096 w 10171881"/>
              <a:gd name="connsiteY28" fmla="*/ 1015663 h 1015663"/>
              <a:gd name="connsiteX29" fmla="*/ 3831409 w 10171881"/>
              <a:gd name="connsiteY29" fmla="*/ 1015663 h 1015663"/>
              <a:gd name="connsiteX30" fmla="*/ 3153283 w 10171881"/>
              <a:gd name="connsiteY30" fmla="*/ 1015663 h 1015663"/>
              <a:gd name="connsiteX31" fmla="*/ 2780314 w 10171881"/>
              <a:gd name="connsiteY31" fmla="*/ 1015663 h 1015663"/>
              <a:gd name="connsiteX32" fmla="*/ 2203908 w 10171881"/>
              <a:gd name="connsiteY32" fmla="*/ 1015663 h 1015663"/>
              <a:gd name="connsiteX33" fmla="*/ 1525782 w 10171881"/>
              <a:gd name="connsiteY33" fmla="*/ 1015663 h 1015663"/>
              <a:gd name="connsiteX34" fmla="*/ 1152813 w 10171881"/>
              <a:gd name="connsiteY34" fmla="*/ 1015663 h 1015663"/>
              <a:gd name="connsiteX35" fmla="*/ 0 w 10171881"/>
              <a:gd name="connsiteY35" fmla="*/ 1015663 h 1015663"/>
              <a:gd name="connsiteX36" fmla="*/ 0 w 10171881"/>
              <a:gd name="connsiteY36" fmla="*/ 487518 h 1015663"/>
              <a:gd name="connsiteX37" fmla="*/ 0 w 10171881"/>
              <a:gd name="connsiteY37"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71881" h="1015663" fill="none" extrusionOk="0">
                <a:moveTo>
                  <a:pt x="0" y="0"/>
                </a:moveTo>
                <a:cubicBezTo>
                  <a:pt x="269704" y="28917"/>
                  <a:pt x="504805" y="-4081"/>
                  <a:pt x="678125" y="0"/>
                </a:cubicBezTo>
                <a:cubicBezTo>
                  <a:pt x="851446" y="4081"/>
                  <a:pt x="1030703" y="-6264"/>
                  <a:pt x="1356251" y="0"/>
                </a:cubicBezTo>
                <a:cubicBezTo>
                  <a:pt x="1681799" y="6264"/>
                  <a:pt x="1653905" y="-13729"/>
                  <a:pt x="1932657" y="0"/>
                </a:cubicBezTo>
                <a:cubicBezTo>
                  <a:pt x="2211409" y="13729"/>
                  <a:pt x="2153530" y="13455"/>
                  <a:pt x="2305626" y="0"/>
                </a:cubicBezTo>
                <a:cubicBezTo>
                  <a:pt x="2457722" y="-13455"/>
                  <a:pt x="2893791" y="38173"/>
                  <a:pt x="3085471" y="0"/>
                </a:cubicBezTo>
                <a:cubicBezTo>
                  <a:pt x="3277152" y="-38173"/>
                  <a:pt x="3399078" y="10926"/>
                  <a:pt x="3560158" y="0"/>
                </a:cubicBezTo>
                <a:cubicBezTo>
                  <a:pt x="3721238" y="-10926"/>
                  <a:pt x="4038104" y="18202"/>
                  <a:pt x="4238284" y="0"/>
                </a:cubicBezTo>
                <a:cubicBezTo>
                  <a:pt x="4438464" y="-18202"/>
                  <a:pt x="4657979" y="25075"/>
                  <a:pt x="4916409" y="0"/>
                </a:cubicBezTo>
                <a:cubicBezTo>
                  <a:pt x="5174839" y="-25075"/>
                  <a:pt x="5186559" y="-9296"/>
                  <a:pt x="5391097" y="0"/>
                </a:cubicBezTo>
                <a:cubicBezTo>
                  <a:pt x="5595635" y="9296"/>
                  <a:pt x="5681817" y="13316"/>
                  <a:pt x="5764066" y="0"/>
                </a:cubicBezTo>
                <a:cubicBezTo>
                  <a:pt x="5846315" y="-13316"/>
                  <a:pt x="6198049" y="21085"/>
                  <a:pt x="6442191" y="0"/>
                </a:cubicBezTo>
                <a:cubicBezTo>
                  <a:pt x="6686334" y="-21085"/>
                  <a:pt x="6822812" y="-19165"/>
                  <a:pt x="7120317" y="0"/>
                </a:cubicBezTo>
                <a:cubicBezTo>
                  <a:pt x="7417822" y="19165"/>
                  <a:pt x="7613860" y="-38848"/>
                  <a:pt x="7900161" y="0"/>
                </a:cubicBezTo>
                <a:cubicBezTo>
                  <a:pt x="8186462" y="38848"/>
                  <a:pt x="8226125" y="11737"/>
                  <a:pt x="8476567" y="0"/>
                </a:cubicBezTo>
                <a:cubicBezTo>
                  <a:pt x="8727009" y="-11737"/>
                  <a:pt x="9039298" y="-4351"/>
                  <a:pt x="9256412" y="0"/>
                </a:cubicBezTo>
                <a:cubicBezTo>
                  <a:pt x="9473527" y="4351"/>
                  <a:pt x="9803412" y="32854"/>
                  <a:pt x="10171881" y="0"/>
                </a:cubicBezTo>
                <a:cubicBezTo>
                  <a:pt x="10160542" y="156958"/>
                  <a:pt x="10161871" y="289739"/>
                  <a:pt x="10171881" y="497675"/>
                </a:cubicBezTo>
                <a:cubicBezTo>
                  <a:pt x="10181891" y="705612"/>
                  <a:pt x="10148207" y="891760"/>
                  <a:pt x="10171881" y="1015663"/>
                </a:cubicBezTo>
                <a:cubicBezTo>
                  <a:pt x="10061174" y="1027848"/>
                  <a:pt x="9821895" y="1013080"/>
                  <a:pt x="9697193" y="1015663"/>
                </a:cubicBezTo>
                <a:cubicBezTo>
                  <a:pt x="9572491" y="1018246"/>
                  <a:pt x="9376922" y="1032665"/>
                  <a:pt x="9120787" y="1015663"/>
                </a:cubicBezTo>
                <a:cubicBezTo>
                  <a:pt x="8864652" y="998661"/>
                  <a:pt x="8579273" y="1009153"/>
                  <a:pt x="8239224" y="1015663"/>
                </a:cubicBezTo>
                <a:cubicBezTo>
                  <a:pt x="7899175" y="1022173"/>
                  <a:pt x="7799585" y="994171"/>
                  <a:pt x="7662817" y="1015663"/>
                </a:cubicBezTo>
                <a:cubicBezTo>
                  <a:pt x="7526049" y="1037155"/>
                  <a:pt x="7475170" y="999153"/>
                  <a:pt x="7289848" y="1015663"/>
                </a:cubicBezTo>
                <a:cubicBezTo>
                  <a:pt x="7104526" y="1032173"/>
                  <a:pt x="7029188" y="1022203"/>
                  <a:pt x="6815160" y="1015663"/>
                </a:cubicBezTo>
                <a:cubicBezTo>
                  <a:pt x="6601132" y="1009123"/>
                  <a:pt x="6265845" y="992444"/>
                  <a:pt x="6035316" y="1015663"/>
                </a:cubicBezTo>
                <a:cubicBezTo>
                  <a:pt x="5804787" y="1038882"/>
                  <a:pt x="5752697" y="1027924"/>
                  <a:pt x="5662347" y="1015663"/>
                </a:cubicBezTo>
                <a:cubicBezTo>
                  <a:pt x="5571997" y="1003402"/>
                  <a:pt x="5079417" y="980100"/>
                  <a:pt x="4882503" y="1015663"/>
                </a:cubicBezTo>
                <a:cubicBezTo>
                  <a:pt x="4685589" y="1051226"/>
                  <a:pt x="4471362" y="993617"/>
                  <a:pt x="4306096" y="1015663"/>
                </a:cubicBezTo>
                <a:cubicBezTo>
                  <a:pt x="4140830" y="1037709"/>
                  <a:pt x="4010989" y="1026965"/>
                  <a:pt x="3831409" y="1015663"/>
                </a:cubicBezTo>
                <a:cubicBezTo>
                  <a:pt x="3651829" y="1004361"/>
                  <a:pt x="3406061" y="994401"/>
                  <a:pt x="3153283" y="1015663"/>
                </a:cubicBezTo>
                <a:cubicBezTo>
                  <a:pt x="2900505" y="1036925"/>
                  <a:pt x="2912475" y="1005761"/>
                  <a:pt x="2780314" y="1015663"/>
                </a:cubicBezTo>
                <a:cubicBezTo>
                  <a:pt x="2648153" y="1025565"/>
                  <a:pt x="2475510" y="1006186"/>
                  <a:pt x="2203908" y="1015663"/>
                </a:cubicBezTo>
                <a:cubicBezTo>
                  <a:pt x="1932306" y="1025140"/>
                  <a:pt x="1831290" y="1014934"/>
                  <a:pt x="1525782" y="1015663"/>
                </a:cubicBezTo>
                <a:cubicBezTo>
                  <a:pt x="1220274" y="1016392"/>
                  <a:pt x="1301648" y="1022320"/>
                  <a:pt x="1152813" y="1015663"/>
                </a:cubicBezTo>
                <a:cubicBezTo>
                  <a:pt x="1003978" y="1009006"/>
                  <a:pt x="532594" y="967604"/>
                  <a:pt x="0" y="1015663"/>
                </a:cubicBezTo>
                <a:cubicBezTo>
                  <a:pt x="-21668" y="850733"/>
                  <a:pt x="-19008" y="724619"/>
                  <a:pt x="0" y="487518"/>
                </a:cubicBezTo>
                <a:cubicBezTo>
                  <a:pt x="19008" y="250417"/>
                  <a:pt x="-9920" y="107583"/>
                  <a:pt x="0" y="0"/>
                </a:cubicBezTo>
                <a:close/>
              </a:path>
              <a:path w="10171881" h="1015663" stroke="0" extrusionOk="0">
                <a:moveTo>
                  <a:pt x="0" y="0"/>
                </a:moveTo>
                <a:cubicBezTo>
                  <a:pt x="173556" y="-17234"/>
                  <a:pt x="197915" y="17969"/>
                  <a:pt x="372969" y="0"/>
                </a:cubicBezTo>
                <a:cubicBezTo>
                  <a:pt x="548023" y="-17969"/>
                  <a:pt x="809631" y="27140"/>
                  <a:pt x="949376" y="0"/>
                </a:cubicBezTo>
                <a:cubicBezTo>
                  <a:pt x="1089121" y="-27140"/>
                  <a:pt x="1147586" y="-17580"/>
                  <a:pt x="1322345" y="0"/>
                </a:cubicBezTo>
                <a:cubicBezTo>
                  <a:pt x="1497104" y="17580"/>
                  <a:pt x="1567025" y="-15113"/>
                  <a:pt x="1797032" y="0"/>
                </a:cubicBezTo>
                <a:cubicBezTo>
                  <a:pt x="2027039" y="15113"/>
                  <a:pt x="2314062" y="27460"/>
                  <a:pt x="2678595" y="0"/>
                </a:cubicBezTo>
                <a:cubicBezTo>
                  <a:pt x="3043128" y="-27460"/>
                  <a:pt x="2909560" y="-3451"/>
                  <a:pt x="3051564" y="0"/>
                </a:cubicBezTo>
                <a:cubicBezTo>
                  <a:pt x="3193568" y="3451"/>
                  <a:pt x="3375010" y="-12135"/>
                  <a:pt x="3526252" y="0"/>
                </a:cubicBezTo>
                <a:cubicBezTo>
                  <a:pt x="3677494" y="12135"/>
                  <a:pt x="3975647" y="19399"/>
                  <a:pt x="4102659" y="0"/>
                </a:cubicBezTo>
                <a:cubicBezTo>
                  <a:pt x="4229671" y="-19399"/>
                  <a:pt x="4570412" y="-25576"/>
                  <a:pt x="4984222" y="0"/>
                </a:cubicBezTo>
                <a:cubicBezTo>
                  <a:pt x="5398032" y="25576"/>
                  <a:pt x="5202950" y="5994"/>
                  <a:pt x="5357191" y="0"/>
                </a:cubicBezTo>
                <a:cubicBezTo>
                  <a:pt x="5511432" y="-5994"/>
                  <a:pt x="5885023" y="-17567"/>
                  <a:pt x="6137035" y="0"/>
                </a:cubicBezTo>
                <a:cubicBezTo>
                  <a:pt x="6389047" y="17567"/>
                  <a:pt x="6611700" y="20053"/>
                  <a:pt x="6916879" y="0"/>
                </a:cubicBezTo>
                <a:cubicBezTo>
                  <a:pt x="7222058" y="-20053"/>
                  <a:pt x="7229477" y="-16671"/>
                  <a:pt x="7493286" y="0"/>
                </a:cubicBezTo>
                <a:cubicBezTo>
                  <a:pt x="7757095" y="16671"/>
                  <a:pt x="7903918" y="-23122"/>
                  <a:pt x="8273130" y="0"/>
                </a:cubicBezTo>
                <a:cubicBezTo>
                  <a:pt x="8642342" y="23122"/>
                  <a:pt x="8959191" y="-30050"/>
                  <a:pt x="9154693" y="0"/>
                </a:cubicBezTo>
                <a:cubicBezTo>
                  <a:pt x="9350195" y="30050"/>
                  <a:pt x="9957823" y="25785"/>
                  <a:pt x="10171881" y="0"/>
                </a:cubicBezTo>
                <a:cubicBezTo>
                  <a:pt x="10177313" y="132771"/>
                  <a:pt x="10163362" y="307805"/>
                  <a:pt x="10171881" y="487518"/>
                </a:cubicBezTo>
                <a:cubicBezTo>
                  <a:pt x="10180400" y="667231"/>
                  <a:pt x="10164200" y="857295"/>
                  <a:pt x="10171881" y="1015663"/>
                </a:cubicBezTo>
                <a:cubicBezTo>
                  <a:pt x="9847861" y="1017946"/>
                  <a:pt x="9625444" y="1025351"/>
                  <a:pt x="9392037" y="1015663"/>
                </a:cubicBezTo>
                <a:cubicBezTo>
                  <a:pt x="9158630" y="1005975"/>
                  <a:pt x="9031582" y="995008"/>
                  <a:pt x="8713911" y="1015663"/>
                </a:cubicBezTo>
                <a:cubicBezTo>
                  <a:pt x="8396240" y="1036318"/>
                  <a:pt x="8227169" y="986191"/>
                  <a:pt x="8035786" y="1015663"/>
                </a:cubicBezTo>
                <a:cubicBezTo>
                  <a:pt x="7844404" y="1045135"/>
                  <a:pt x="7482855" y="1018884"/>
                  <a:pt x="7255942" y="1015663"/>
                </a:cubicBezTo>
                <a:cubicBezTo>
                  <a:pt x="7029029" y="1012442"/>
                  <a:pt x="6861220" y="1029608"/>
                  <a:pt x="6577816" y="1015663"/>
                </a:cubicBezTo>
                <a:cubicBezTo>
                  <a:pt x="6294412" y="1001718"/>
                  <a:pt x="5997132" y="1007782"/>
                  <a:pt x="5797972" y="1015663"/>
                </a:cubicBezTo>
                <a:cubicBezTo>
                  <a:pt x="5598812" y="1023544"/>
                  <a:pt x="5510850" y="1003531"/>
                  <a:pt x="5425003" y="1015663"/>
                </a:cubicBezTo>
                <a:cubicBezTo>
                  <a:pt x="5339156" y="1027795"/>
                  <a:pt x="5051681" y="1029130"/>
                  <a:pt x="4848597" y="1015663"/>
                </a:cubicBezTo>
                <a:cubicBezTo>
                  <a:pt x="4645513" y="1002196"/>
                  <a:pt x="4441576" y="994717"/>
                  <a:pt x="4068752" y="1015663"/>
                </a:cubicBezTo>
                <a:cubicBezTo>
                  <a:pt x="3695929" y="1036609"/>
                  <a:pt x="3582551" y="983318"/>
                  <a:pt x="3390627" y="1015663"/>
                </a:cubicBezTo>
                <a:cubicBezTo>
                  <a:pt x="3198703" y="1048008"/>
                  <a:pt x="2945999" y="1003892"/>
                  <a:pt x="2509064" y="1015663"/>
                </a:cubicBezTo>
                <a:cubicBezTo>
                  <a:pt x="2072129" y="1027434"/>
                  <a:pt x="2002411" y="1037225"/>
                  <a:pt x="1627501" y="1015663"/>
                </a:cubicBezTo>
                <a:cubicBezTo>
                  <a:pt x="1252591" y="994101"/>
                  <a:pt x="1324741" y="1013860"/>
                  <a:pt x="1152813" y="1015663"/>
                </a:cubicBezTo>
                <a:cubicBezTo>
                  <a:pt x="980885" y="1017466"/>
                  <a:pt x="533174" y="1065935"/>
                  <a:pt x="0" y="1015663"/>
                </a:cubicBezTo>
                <a:cubicBezTo>
                  <a:pt x="-20599" y="891090"/>
                  <a:pt x="-10379" y="628770"/>
                  <a:pt x="0" y="497675"/>
                </a:cubicBezTo>
                <a:cubicBezTo>
                  <a:pt x="10379" y="366580"/>
                  <a:pt x="1709" y="199364"/>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r>
              <a:rPr lang="fr-FR" sz="1200" dirty="0">
                <a:solidFill>
                  <a:srgbClr val="000000"/>
                </a:solidFill>
                <a:cs typeface="Segoe UI" panose="020B0502040204020203" pitchFamily="34" charset="0"/>
              </a:rPr>
              <a:t>Le taux d'insertion de la programmation 2014-2020 enregistre une performance stabilisée à 42%. Les PI 9.1 (inclusion active) et 10.1 (décrochage scolaire) affichent des taux en deçà de la moyenne globale. A l’inverse, les PI 8.3 (emploi indépendant, entrepreneuriat, et création d'entreprises) et 8.7 (modernisation des institutions du marché du travail) sont au-dessus de la moyenne et continuent de progresser entre les deux périodes.</a:t>
            </a:r>
          </a:p>
          <a:p>
            <a:endParaRPr lang="fr-FR" sz="1200" dirty="0">
              <a:solidFill>
                <a:srgbClr val="000000"/>
              </a:solidFill>
              <a:cs typeface="Segoe UI" panose="020B0502040204020203" pitchFamily="34" charset="0"/>
            </a:endParaRPr>
          </a:p>
          <a:p>
            <a:r>
              <a:rPr lang="fr-FR" sz="1200" dirty="0">
                <a:solidFill>
                  <a:srgbClr val="000000"/>
                </a:solidFill>
                <a:cs typeface="Segoe UI" panose="020B0502040204020203" pitchFamily="34" charset="0"/>
              </a:rPr>
              <a:t>La situation des participants en emploi s'est un peu améliorée entre les deux périodes. </a:t>
            </a:r>
          </a:p>
        </p:txBody>
      </p:sp>
      <p:pic>
        <p:nvPicPr>
          <p:cNvPr id="16" name="Image 15">
            <a:extLst>
              <a:ext uri="{FF2B5EF4-FFF2-40B4-BE49-F238E27FC236}">
                <a16:creationId xmlns:a16="http://schemas.microsoft.com/office/drawing/2014/main" id="{23404842-CEB8-71F2-16A0-F40FC8379735}"/>
              </a:ext>
            </a:extLst>
          </p:cNvPr>
          <p:cNvPicPr>
            <a:picLocks noChangeAspect="1"/>
          </p:cNvPicPr>
          <p:nvPr>
            <p:custDataLst>
              <p:tags r:id="rId5"/>
            </p:custDataLst>
          </p:nvPr>
        </p:nvPicPr>
        <p:blipFill>
          <a:blip r:embed="rId7"/>
          <a:stretch>
            <a:fillRect/>
          </a:stretch>
        </p:blipFill>
        <p:spPr>
          <a:xfrm>
            <a:off x="1037354" y="4357613"/>
            <a:ext cx="361950" cy="466359"/>
          </a:xfrm>
          <a:prstGeom prst="rect">
            <a:avLst/>
          </a:prstGeom>
        </p:spPr>
      </p:pic>
      <p:pic>
        <p:nvPicPr>
          <p:cNvPr id="8" name="Image 7">
            <a:extLst>
              <a:ext uri="{FF2B5EF4-FFF2-40B4-BE49-F238E27FC236}">
                <a16:creationId xmlns:a16="http://schemas.microsoft.com/office/drawing/2014/main" id="{83FD5585-54D6-28C2-E0C8-CBA08E9E4E93}"/>
              </a:ext>
            </a:extLst>
          </p:cNvPr>
          <p:cNvPicPr>
            <a:picLocks noChangeAspect="1"/>
          </p:cNvPicPr>
          <p:nvPr/>
        </p:nvPicPr>
        <p:blipFill>
          <a:blip r:embed="rId8"/>
          <a:stretch>
            <a:fillRect/>
          </a:stretch>
        </p:blipFill>
        <p:spPr>
          <a:xfrm>
            <a:off x="1676399" y="1977148"/>
            <a:ext cx="10309247" cy="1850852"/>
          </a:xfrm>
          <a:prstGeom prst="rect">
            <a:avLst/>
          </a:prstGeom>
        </p:spPr>
      </p:pic>
      <p:sp>
        <p:nvSpPr>
          <p:cNvPr id="2" name="Rectangle 1">
            <a:extLst>
              <a:ext uri="{FF2B5EF4-FFF2-40B4-BE49-F238E27FC236}">
                <a16:creationId xmlns:a16="http://schemas.microsoft.com/office/drawing/2014/main" id="{607FF164-48BF-BC9E-01BF-7C3467299A7E}"/>
              </a:ext>
            </a:extLst>
          </p:cNvPr>
          <p:cNvSpPr/>
          <p:nvPr/>
        </p:nvSpPr>
        <p:spPr>
          <a:xfrm>
            <a:off x="4975123" y="3179168"/>
            <a:ext cx="7000692" cy="2129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91387FAC-6725-067B-9ECB-FE9062F63D73}"/>
              </a:ext>
            </a:extLst>
          </p:cNvPr>
          <p:cNvSpPr/>
          <p:nvPr/>
        </p:nvSpPr>
        <p:spPr>
          <a:xfrm>
            <a:off x="4975123" y="2538213"/>
            <a:ext cx="7000692" cy="21296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166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728B3C-117A-4DF6-A7C0-C89739320B39}"/>
              </a:ext>
            </a:extLst>
          </p:cNvPr>
          <p:cNvSpPr>
            <a:spLocks noGrp="1"/>
          </p:cNvSpPr>
          <p:nvPr>
            <p:ph type="body" sz="quarter" idx="10"/>
            <p:custDataLst>
              <p:tags r:id="rId1"/>
            </p:custDataLst>
          </p:nvPr>
        </p:nvSpPr>
        <p:spPr/>
        <p:txBody>
          <a:bodyPr/>
          <a:lstStyle/>
          <a:p>
            <a:r>
              <a:rPr lang="fr-FR"/>
              <a:t>2</a:t>
            </a:r>
          </a:p>
        </p:txBody>
      </p:sp>
      <p:sp>
        <p:nvSpPr>
          <p:cNvPr id="3" name="Espace réservé du texte 2">
            <a:extLst>
              <a:ext uri="{FF2B5EF4-FFF2-40B4-BE49-F238E27FC236}">
                <a16:creationId xmlns:a16="http://schemas.microsoft.com/office/drawing/2014/main" id="{B2822339-C269-47F3-BEA7-FD5F4471C000}"/>
              </a:ext>
            </a:extLst>
          </p:cNvPr>
          <p:cNvSpPr>
            <a:spLocks noGrp="1"/>
          </p:cNvSpPr>
          <p:nvPr>
            <p:ph type="body" sz="quarter" idx="11"/>
            <p:custDataLst>
              <p:tags r:id="rId2"/>
            </p:custDataLst>
          </p:nvPr>
        </p:nvSpPr>
        <p:spPr>
          <a:xfrm>
            <a:off x="2225675" y="3872721"/>
            <a:ext cx="4518025" cy="680229"/>
          </a:xfrm>
        </p:spPr>
        <p:txBody>
          <a:bodyPr/>
          <a:lstStyle/>
          <a:p>
            <a:r>
              <a:rPr lang="fr-FR" sz="4000"/>
              <a:t>Enseignements clés</a:t>
            </a:r>
          </a:p>
        </p:txBody>
      </p:sp>
    </p:spTree>
    <p:extLst>
      <p:ext uri="{BB962C8B-B14F-4D97-AF65-F5344CB8AC3E}">
        <p14:creationId xmlns:p14="http://schemas.microsoft.com/office/powerpoint/2010/main" val="388459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2E5F075-F306-49DF-917E-FD600A52A7D3}"/>
              </a:ext>
            </a:extLst>
          </p:cNvPr>
          <p:cNvSpPr txBox="1"/>
          <p:nvPr>
            <p:custDataLst>
              <p:tags r:id="rId1"/>
            </p:custDataLst>
          </p:nvPr>
        </p:nvSpPr>
        <p:spPr>
          <a:xfrm>
            <a:off x="164423" y="1508514"/>
            <a:ext cx="1219200" cy="1862048"/>
          </a:xfrm>
          <a:prstGeom prst="rect">
            <a:avLst/>
          </a:prstGeom>
          <a:noFill/>
        </p:spPr>
        <p:txBody>
          <a:bodyPr wrap="square" rtlCol="0" anchor="ctr">
            <a:spAutoFit/>
          </a:bodyPr>
          <a:lstStyle/>
          <a:p>
            <a:r>
              <a:rPr lang="fr-FR" sz="11500" b="1">
                <a:solidFill>
                  <a:schemeClr val="bg1">
                    <a:lumMod val="85000"/>
                  </a:schemeClr>
                </a:solidFill>
                <a:latin typeface="+mj-lt"/>
              </a:rPr>
              <a:t>1</a:t>
            </a:r>
          </a:p>
        </p:txBody>
      </p:sp>
      <p:sp>
        <p:nvSpPr>
          <p:cNvPr id="5" name="ZoneTexte 4">
            <a:extLst>
              <a:ext uri="{FF2B5EF4-FFF2-40B4-BE49-F238E27FC236}">
                <a16:creationId xmlns:a16="http://schemas.microsoft.com/office/drawing/2014/main" id="{32CF99E6-3F16-4D4C-84C2-08817E7148EA}"/>
              </a:ext>
            </a:extLst>
          </p:cNvPr>
          <p:cNvSpPr txBox="1"/>
          <p:nvPr>
            <p:custDataLst>
              <p:tags r:id="rId2"/>
            </p:custDataLst>
          </p:nvPr>
        </p:nvSpPr>
        <p:spPr>
          <a:xfrm>
            <a:off x="4512310" y="1508514"/>
            <a:ext cx="1219200" cy="1862048"/>
          </a:xfrm>
          <a:prstGeom prst="rect">
            <a:avLst/>
          </a:prstGeom>
          <a:noFill/>
        </p:spPr>
        <p:txBody>
          <a:bodyPr wrap="square" rtlCol="0" anchor="ctr">
            <a:spAutoFit/>
          </a:bodyPr>
          <a:lstStyle/>
          <a:p>
            <a:r>
              <a:rPr lang="fr-FR" sz="11500" b="1" dirty="0">
                <a:solidFill>
                  <a:schemeClr val="bg1">
                    <a:lumMod val="85000"/>
                  </a:schemeClr>
                </a:solidFill>
                <a:latin typeface="+mj-lt"/>
              </a:rPr>
              <a:t>2</a:t>
            </a:r>
          </a:p>
        </p:txBody>
      </p:sp>
      <p:sp>
        <p:nvSpPr>
          <p:cNvPr id="6" name="ZoneTexte 5">
            <a:extLst>
              <a:ext uri="{FF2B5EF4-FFF2-40B4-BE49-F238E27FC236}">
                <a16:creationId xmlns:a16="http://schemas.microsoft.com/office/drawing/2014/main" id="{BD4890FF-CF77-46A7-9EE5-8C8107857316}"/>
              </a:ext>
            </a:extLst>
          </p:cNvPr>
          <p:cNvSpPr txBox="1"/>
          <p:nvPr>
            <p:custDataLst>
              <p:tags r:id="rId3"/>
            </p:custDataLst>
          </p:nvPr>
        </p:nvSpPr>
        <p:spPr>
          <a:xfrm>
            <a:off x="12908" y="3872594"/>
            <a:ext cx="1219200" cy="1862048"/>
          </a:xfrm>
          <a:prstGeom prst="rect">
            <a:avLst/>
          </a:prstGeom>
          <a:noFill/>
        </p:spPr>
        <p:txBody>
          <a:bodyPr wrap="square" rtlCol="0" anchor="ctr">
            <a:spAutoFit/>
          </a:bodyPr>
          <a:lstStyle/>
          <a:p>
            <a:r>
              <a:rPr lang="fr-FR" sz="11500" b="1" dirty="0">
                <a:solidFill>
                  <a:schemeClr val="bg1">
                    <a:lumMod val="85000"/>
                  </a:schemeClr>
                </a:solidFill>
                <a:latin typeface="+mj-lt"/>
              </a:rPr>
              <a:t>4</a:t>
            </a:r>
          </a:p>
        </p:txBody>
      </p:sp>
      <p:sp>
        <p:nvSpPr>
          <p:cNvPr id="7" name="Rectangle 6">
            <a:extLst>
              <a:ext uri="{FF2B5EF4-FFF2-40B4-BE49-F238E27FC236}">
                <a16:creationId xmlns:a16="http://schemas.microsoft.com/office/drawing/2014/main" id="{87BE1F65-E54D-47F9-AD7F-292BC1433E5F}"/>
              </a:ext>
            </a:extLst>
          </p:cNvPr>
          <p:cNvSpPr/>
          <p:nvPr>
            <p:custDataLst>
              <p:tags r:id="rId4"/>
            </p:custDataLst>
          </p:nvPr>
        </p:nvSpPr>
        <p:spPr>
          <a:xfrm>
            <a:off x="1206526" y="1471412"/>
            <a:ext cx="3293756" cy="2032065"/>
          </a:xfrm>
          <a:prstGeom prst="rect">
            <a:avLst/>
          </a:prstGeom>
          <a:solidFill>
            <a:srgbClr val="96E4E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cs typeface="Segoe UI" panose="020B0502040204020203" pitchFamily="34" charset="0"/>
              </a:rPr>
              <a:t>Un taux d’insertion à 6 mois de 42%, soit 1,47 million de personnes insérées sur le marché du travail entre 2014 et 2022.</a:t>
            </a:r>
          </a:p>
          <a:p>
            <a:r>
              <a:rPr lang="fr-FR" sz="1200" b="1" dirty="0">
                <a:solidFill>
                  <a:schemeClr val="tx1"/>
                </a:solidFill>
                <a:cs typeface="Segoe UI" panose="020B0502040204020203" pitchFamily="34" charset="0"/>
              </a:rPr>
              <a:t>Et parmi les participants en emploi à l’entrée, un tiers d’entre eux ont connu une amélioration de leur situation de travail dans les 6 mois suivant leur sortie des opérations.</a:t>
            </a:r>
          </a:p>
        </p:txBody>
      </p:sp>
      <p:sp>
        <p:nvSpPr>
          <p:cNvPr id="8" name="Rectangle 7">
            <a:extLst>
              <a:ext uri="{FF2B5EF4-FFF2-40B4-BE49-F238E27FC236}">
                <a16:creationId xmlns:a16="http://schemas.microsoft.com/office/drawing/2014/main" id="{C9479737-3885-45E6-A090-32E66FDE0AA1}"/>
              </a:ext>
            </a:extLst>
          </p:cNvPr>
          <p:cNvSpPr/>
          <p:nvPr>
            <p:custDataLst>
              <p:tags r:id="rId5"/>
            </p:custDataLst>
          </p:nvPr>
        </p:nvSpPr>
        <p:spPr>
          <a:xfrm>
            <a:off x="5540909" y="1471412"/>
            <a:ext cx="2397912" cy="2032065"/>
          </a:xfrm>
          <a:prstGeom prst="rect">
            <a:avLst/>
          </a:prstGeom>
          <a:solidFill>
            <a:srgbClr val="D3B1E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b="1" dirty="0">
              <a:solidFill>
                <a:schemeClr val="tx1"/>
              </a:solidFill>
              <a:ea typeface="Times New Roman" panose="02020603050405020304" pitchFamily="18" charset="0"/>
              <a:cs typeface="Segoe UI" panose="020B0502040204020203" pitchFamily="34" charset="0"/>
            </a:endParaRPr>
          </a:p>
          <a:p>
            <a:endParaRPr lang="fr-FR" sz="1200" b="1" dirty="0">
              <a:solidFill>
                <a:schemeClr val="tx1"/>
              </a:solidFill>
              <a:ea typeface="Times New Roman" panose="02020603050405020304" pitchFamily="18" charset="0"/>
              <a:cs typeface="Segoe UI" panose="020B0502040204020203" pitchFamily="34" charset="0"/>
            </a:endParaRPr>
          </a:p>
          <a:p>
            <a:r>
              <a:rPr lang="fr-FR" sz="1200" b="1" dirty="0">
                <a:solidFill>
                  <a:schemeClr val="tx1"/>
                </a:solidFill>
                <a:ea typeface="Times New Roman" panose="02020603050405020304" pitchFamily="18" charset="0"/>
                <a:cs typeface="Segoe UI" panose="020B0502040204020203" pitchFamily="34" charset="0"/>
              </a:rPr>
              <a:t>Les indicateurs restent similaires entre les 2 périodes de programmations.</a:t>
            </a:r>
          </a:p>
          <a:p>
            <a:endParaRPr lang="fr-FR" sz="1200" b="1" dirty="0">
              <a:solidFill>
                <a:schemeClr val="tx1"/>
              </a:solidFill>
              <a:ea typeface="Times New Roman" panose="02020603050405020304" pitchFamily="18" charset="0"/>
              <a:cs typeface="Segoe UI" panose="020B0502040204020203" pitchFamily="34" charset="0"/>
            </a:endParaRPr>
          </a:p>
          <a:p>
            <a:r>
              <a:rPr lang="fr-FR" sz="1200" dirty="0">
                <a:solidFill>
                  <a:schemeClr val="tx1"/>
                </a:solidFill>
                <a:ea typeface="Times New Roman" panose="02020603050405020304" pitchFamily="18" charset="0"/>
                <a:cs typeface="Segoe UI" panose="020B0502040204020203" pitchFamily="34" charset="0"/>
              </a:rPr>
              <a:t>Le taux d’insertion à 6 mois reste stable entre les 2 périodes de programmations 2014-2018 et 2018-2022 avec des sorties positives qui concernent la moitié des participants.</a:t>
            </a:r>
          </a:p>
          <a:p>
            <a:endParaRPr lang="fr-FR" sz="1200" b="1" dirty="0">
              <a:solidFill>
                <a:schemeClr val="tx1"/>
              </a:solidFill>
              <a:ea typeface="Times New Roman" panose="02020603050405020304" pitchFamily="18" charset="0"/>
              <a:cs typeface="Segoe UI" panose="020B0502040204020203" pitchFamily="34" charset="0"/>
            </a:endParaRPr>
          </a:p>
          <a:p>
            <a:endParaRPr lang="fr-FR" sz="1200" b="1" dirty="0">
              <a:solidFill>
                <a:schemeClr val="tx1"/>
              </a:solidFill>
              <a:ea typeface="Times New Roman" panose="02020603050405020304" pitchFamily="18" charset="0"/>
              <a:cs typeface="Segoe UI" panose="020B0502040204020203" pitchFamily="34" charset="0"/>
            </a:endParaRPr>
          </a:p>
          <a:p>
            <a:endParaRPr lang="fr-FR" sz="1200" b="1" dirty="0">
              <a:solidFill>
                <a:schemeClr val="tx1"/>
              </a:solidFill>
              <a:ea typeface="Times New Roman" panose="02020603050405020304" pitchFamily="18" charset="0"/>
              <a:cs typeface="Segoe UI" panose="020B0502040204020203" pitchFamily="34" charset="0"/>
            </a:endParaRPr>
          </a:p>
        </p:txBody>
      </p:sp>
      <p:sp>
        <p:nvSpPr>
          <p:cNvPr id="9" name="Rectangle 8">
            <a:extLst>
              <a:ext uri="{FF2B5EF4-FFF2-40B4-BE49-F238E27FC236}">
                <a16:creationId xmlns:a16="http://schemas.microsoft.com/office/drawing/2014/main" id="{76C5D510-FAF8-432E-8807-CC33633166D1}"/>
              </a:ext>
            </a:extLst>
          </p:cNvPr>
          <p:cNvSpPr/>
          <p:nvPr>
            <p:custDataLst>
              <p:tags r:id="rId6"/>
            </p:custDataLst>
          </p:nvPr>
        </p:nvSpPr>
        <p:spPr>
          <a:xfrm>
            <a:off x="1193133" y="3641133"/>
            <a:ext cx="3307149" cy="2311433"/>
          </a:xfrm>
          <a:prstGeom prst="rect">
            <a:avLst/>
          </a:prstGeom>
          <a:solidFill>
            <a:srgbClr val="D5E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cs typeface="Segoe UI" panose="020B0502040204020203" pitchFamily="34" charset="0"/>
              </a:rPr>
              <a:t>Les priorités d’investissement 8.1 </a:t>
            </a:r>
            <a:r>
              <a:rPr lang="fr-FR" sz="1200" b="1" dirty="0">
                <a:solidFill>
                  <a:prstClr val="black"/>
                </a:solidFill>
                <a:latin typeface="Myriad Pro Light" panose="020B0603030403020204"/>
                <a:cs typeface="Segoe UI" panose="020B0502040204020203" pitchFamily="34" charset="0"/>
              </a:rPr>
              <a:t>(</a:t>
            </a:r>
            <a:r>
              <a:rPr lang="fr-FR" sz="1200" b="1" dirty="0">
                <a:solidFill>
                  <a:prstClr val="black"/>
                </a:solidFill>
                <a:latin typeface="Myriad Pro Light" panose="020B0603030403020204"/>
              </a:rPr>
              <a:t>accès à l’emploi pour les demandeurs d’emploi et les personnes inactives)</a:t>
            </a:r>
            <a:r>
              <a:rPr lang="fr-FR" sz="1200" b="1" dirty="0">
                <a:solidFill>
                  <a:schemeClr val="tx1"/>
                </a:solidFill>
                <a:cs typeface="Segoe UI" panose="020B0502040204020203" pitchFamily="34" charset="0"/>
              </a:rPr>
              <a:t>, 8.3 </a:t>
            </a:r>
            <a:r>
              <a:rPr lang="fr-FR" sz="1200" b="1" dirty="0">
                <a:solidFill>
                  <a:prstClr val="black"/>
                </a:solidFill>
                <a:latin typeface="Myriad Pro Light" panose="020B0603030403020204"/>
                <a:cs typeface="Segoe UI" panose="020B0502040204020203" pitchFamily="34" charset="0"/>
              </a:rPr>
              <a:t>(</a:t>
            </a:r>
            <a:r>
              <a:rPr lang="fr-FR" sz="1200" b="1" dirty="0">
                <a:solidFill>
                  <a:prstClr val="black"/>
                </a:solidFill>
                <a:latin typeface="Myriad Pro Light" panose="020B0603030403020204"/>
              </a:rPr>
              <a:t>emploi indépendant, entrepreneuriat, et création d'entreprises) </a:t>
            </a:r>
            <a:r>
              <a:rPr lang="fr-FR" sz="1200" b="1" dirty="0">
                <a:solidFill>
                  <a:schemeClr val="tx1"/>
                </a:solidFill>
                <a:cs typeface="Segoe UI" panose="020B0502040204020203" pitchFamily="34" charset="0"/>
              </a:rPr>
              <a:t>et 8.7 (</a:t>
            </a:r>
            <a:r>
              <a:rPr lang="fr-FR" sz="1200" b="1" dirty="0">
                <a:solidFill>
                  <a:prstClr val="black"/>
                </a:solidFill>
                <a:latin typeface="Myriad Pro Light" panose="020B0603030403020204"/>
              </a:rPr>
              <a:t>modernisation des institutions du marché du travail) </a:t>
            </a:r>
            <a:r>
              <a:rPr lang="fr-FR" sz="1200" b="1" dirty="0">
                <a:solidFill>
                  <a:schemeClr val="tx1"/>
                </a:solidFill>
                <a:cs typeface="Segoe UI" panose="020B0502040204020203" pitchFamily="34" charset="0"/>
              </a:rPr>
              <a:t>sont celles qui affichent les meilleurs taux d’insertion à 6 mois. </a:t>
            </a:r>
            <a:endParaRPr lang="fr-FR" sz="1200" b="1" dirty="0">
              <a:solidFill>
                <a:prstClr val="black"/>
              </a:solidFill>
              <a:latin typeface="Myriad Pro Light" panose="020B0603030403020204"/>
            </a:endParaRPr>
          </a:p>
          <a:p>
            <a:r>
              <a:rPr lang="fr-FR" sz="1050" dirty="0">
                <a:solidFill>
                  <a:schemeClr val="tx1"/>
                </a:solidFill>
                <a:cs typeface="Segoe UI" panose="020B0502040204020203" pitchFamily="34" charset="0"/>
              </a:rPr>
              <a:t>En lien avec l’objectif de la P.I8.3, suite au covid, un attrait plus important vers l’emploi indépendant a en effet été constaté ; cette tendance perdure aujourd’hui.</a:t>
            </a:r>
          </a:p>
        </p:txBody>
      </p:sp>
      <p:sp>
        <p:nvSpPr>
          <p:cNvPr id="11" name="ZoneTexte 10">
            <a:extLst>
              <a:ext uri="{FF2B5EF4-FFF2-40B4-BE49-F238E27FC236}">
                <a16:creationId xmlns:a16="http://schemas.microsoft.com/office/drawing/2014/main" id="{01E627B0-E693-4713-9286-6F3620DCCCEB}"/>
              </a:ext>
            </a:extLst>
          </p:cNvPr>
          <p:cNvSpPr txBox="1"/>
          <p:nvPr>
            <p:custDataLst>
              <p:tags r:id="rId7"/>
            </p:custDataLst>
          </p:nvPr>
        </p:nvSpPr>
        <p:spPr>
          <a:xfrm>
            <a:off x="4541607" y="3924826"/>
            <a:ext cx="1219200" cy="1862048"/>
          </a:xfrm>
          <a:prstGeom prst="rect">
            <a:avLst/>
          </a:prstGeom>
          <a:noFill/>
        </p:spPr>
        <p:txBody>
          <a:bodyPr wrap="square" rtlCol="0" anchor="ctr">
            <a:spAutoFit/>
          </a:bodyPr>
          <a:lstStyle/>
          <a:p>
            <a:r>
              <a:rPr lang="fr-FR" sz="11500" b="1" dirty="0">
                <a:solidFill>
                  <a:schemeClr val="bg1">
                    <a:lumMod val="85000"/>
                  </a:schemeClr>
                </a:solidFill>
                <a:latin typeface="+mj-lt"/>
              </a:rPr>
              <a:t>5</a:t>
            </a:r>
          </a:p>
        </p:txBody>
      </p:sp>
      <p:sp>
        <p:nvSpPr>
          <p:cNvPr id="12" name="Rectangle 11">
            <a:extLst>
              <a:ext uri="{FF2B5EF4-FFF2-40B4-BE49-F238E27FC236}">
                <a16:creationId xmlns:a16="http://schemas.microsoft.com/office/drawing/2014/main" id="{17117358-E2BF-4617-96D1-49EB91D07CE6}"/>
              </a:ext>
            </a:extLst>
          </p:cNvPr>
          <p:cNvSpPr/>
          <p:nvPr>
            <p:custDataLst>
              <p:tags r:id="rId8"/>
            </p:custDataLst>
          </p:nvPr>
        </p:nvSpPr>
        <p:spPr>
          <a:xfrm>
            <a:off x="5540909" y="3839818"/>
            <a:ext cx="2397912" cy="2032065"/>
          </a:xfrm>
          <a:prstGeom prst="rect">
            <a:avLst/>
          </a:prstGeom>
          <a:solidFill>
            <a:srgbClr val="CDA2E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cs typeface="Segoe UI" panose="020B0502040204020203" pitchFamily="34" charset="0"/>
              </a:rPr>
              <a:t>La majorité des emplois sont des emplois durables.</a:t>
            </a:r>
          </a:p>
          <a:p>
            <a:endParaRPr lang="fr-FR" sz="1200" b="1" dirty="0">
              <a:solidFill>
                <a:schemeClr val="tx1"/>
              </a:solidFill>
              <a:cs typeface="Segoe UI" panose="020B0502040204020203" pitchFamily="34" charset="0"/>
            </a:endParaRPr>
          </a:p>
          <a:p>
            <a:r>
              <a:rPr lang="fr-FR" sz="1050" dirty="0">
                <a:solidFill>
                  <a:schemeClr val="tx1"/>
                </a:solidFill>
                <a:effectLst/>
                <a:ea typeface="Times New Roman" panose="02020603050405020304" pitchFamily="18" charset="0"/>
                <a:cs typeface="Segoe UI" panose="020B0502040204020203" pitchFamily="34" charset="0"/>
              </a:rPr>
              <a:t>Parmi les participants ayant trouvé un emploi à 6 mois, 53% ont obtenu un emploi durable (indépendant, CDI ou CDD de 6 mois ou plus).</a:t>
            </a:r>
            <a:endParaRPr lang="fr-FR" sz="1050" i="1" dirty="0">
              <a:solidFill>
                <a:schemeClr val="tx1"/>
              </a:solidFill>
              <a:effectLst/>
              <a:ea typeface="Times New Roman" panose="02020603050405020304" pitchFamily="18" charset="0"/>
              <a:cs typeface="Times New Roman" panose="02020603050405020304" pitchFamily="18" charset="0"/>
            </a:endParaRPr>
          </a:p>
        </p:txBody>
      </p:sp>
      <p:grpSp>
        <p:nvGrpSpPr>
          <p:cNvPr id="14" name="Group 38">
            <a:extLst>
              <a:ext uri="{FF2B5EF4-FFF2-40B4-BE49-F238E27FC236}">
                <a16:creationId xmlns:a16="http://schemas.microsoft.com/office/drawing/2014/main" id="{772ACAEC-1D9E-4598-9DAC-9B617B9D0619}"/>
              </a:ext>
            </a:extLst>
          </p:cNvPr>
          <p:cNvGrpSpPr>
            <a:grpSpLocks noChangeAspect="1"/>
          </p:cNvGrpSpPr>
          <p:nvPr>
            <p:custDataLst>
              <p:tags r:id="rId9"/>
            </p:custDataLst>
          </p:nvPr>
        </p:nvGrpSpPr>
        <p:grpSpPr bwMode="auto">
          <a:xfrm>
            <a:off x="10762067" y="175485"/>
            <a:ext cx="756642" cy="959595"/>
            <a:chOff x="4351" y="646"/>
            <a:chExt cx="768" cy="974"/>
          </a:xfrm>
        </p:grpSpPr>
        <p:sp>
          <p:nvSpPr>
            <p:cNvPr id="15" name="AutoShape 37">
              <a:extLst>
                <a:ext uri="{FF2B5EF4-FFF2-40B4-BE49-F238E27FC236}">
                  <a16:creationId xmlns:a16="http://schemas.microsoft.com/office/drawing/2014/main" id="{AA48ED89-392D-4520-8718-9765C599D316}"/>
                </a:ext>
              </a:extLst>
            </p:cNvPr>
            <p:cNvSpPr>
              <a:spLocks noChangeAspect="1" noChangeArrowheads="1" noTextEdit="1"/>
            </p:cNvSpPr>
            <p:nvPr/>
          </p:nvSpPr>
          <p:spPr bwMode="auto">
            <a:xfrm>
              <a:off x="4351" y="646"/>
              <a:ext cx="768"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9">
              <a:extLst>
                <a:ext uri="{FF2B5EF4-FFF2-40B4-BE49-F238E27FC236}">
                  <a16:creationId xmlns:a16="http://schemas.microsoft.com/office/drawing/2014/main" id="{3BAD83C6-8ABB-4167-80C3-9B3B40355819}"/>
                </a:ext>
              </a:extLst>
            </p:cNvPr>
            <p:cNvSpPr>
              <a:spLocks/>
            </p:cNvSpPr>
            <p:nvPr/>
          </p:nvSpPr>
          <p:spPr bwMode="auto">
            <a:xfrm>
              <a:off x="4600" y="1424"/>
              <a:ext cx="273" cy="189"/>
            </a:xfrm>
            <a:custGeom>
              <a:avLst/>
              <a:gdLst>
                <a:gd name="T0" fmla="*/ 114 w 114"/>
                <a:gd name="T1" fmla="*/ 0 h 79"/>
                <a:gd name="T2" fmla="*/ 114 w 114"/>
                <a:gd name="T3" fmla="*/ 45 h 79"/>
                <a:gd name="T4" fmla="*/ 80 w 114"/>
                <a:gd name="T5" fmla="*/ 79 h 79"/>
                <a:gd name="T6" fmla="*/ 34 w 114"/>
                <a:gd name="T7" fmla="*/ 79 h 79"/>
                <a:gd name="T8" fmla="*/ 0 w 114"/>
                <a:gd name="T9" fmla="*/ 45 h 79"/>
                <a:gd name="T10" fmla="*/ 0 w 114"/>
                <a:gd name="T11" fmla="*/ 0 h 79"/>
                <a:gd name="T12" fmla="*/ 114 w 1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14" h="79">
                  <a:moveTo>
                    <a:pt x="114" y="0"/>
                  </a:moveTo>
                  <a:cubicBezTo>
                    <a:pt x="114" y="45"/>
                    <a:pt x="114" y="45"/>
                    <a:pt x="114" y="45"/>
                  </a:cubicBezTo>
                  <a:cubicBezTo>
                    <a:pt x="114" y="64"/>
                    <a:pt x="99" y="79"/>
                    <a:pt x="80" y="79"/>
                  </a:cubicBezTo>
                  <a:cubicBezTo>
                    <a:pt x="34" y="79"/>
                    <a:pt x="34" y="79"/>
                    <a:pt x="34" y="79"/>
                  </a:cubicBezTo>
                  <a:cubicBezTo>
                    <a:pt x="15" y="79"/>
                    <a:pt x="0" y="64"/>
                    <a:pt x="0" y="45"/>
                  </a:cubicBezTo>
                  <a:cubicBezTo>
                    <a:pt x="0" y="0"/>
                    <a:pt x="0" y="0"/>
                    <a:pt x="0" y="0"/>
                  </a:cubicBezTo>
                  <a:lnTo>
                    <a:pt x="114" y="0"/>
                  </a:lnTo>
                  <a:close/>
                </a:path>
              </a:pathLst>
            </a:custGeom>
            <a:solidFill>
              <a:srgbClr val="9DD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40">
              <a:extLst>
                <a:ext uri="{FF2B5EF4-FFF2-40B4-BE49-F238E27FC236}">
                  <a16:creationId xmlns:a16="http://schemas.microsoft.com/office/drawing/2014/main" id="{3D4E614B-F634-4B69-B497-F5F66D5A859C}"/>
                </a:ext>
              </a:extLst>
            </p:cNvPr>
            <p:cNvSpPr>
              <a:spLocks/>
            </p:cNvSpPr>
            <p:nvPr/>
          </p:nvSpPr>
          <p:spPr bwMode="auto">
            <a:xfrm>
              <a:off x="4643" y="1068"/>
              <a:ext cx="184" cy="22"/>
            </a:xfrm>
            <a:custGeom>
              <a:avLst/>
              <a:gdLst>
                <a:gd name="T0" fmla="*/ 77 w 77"/>
                <a:gd name="T1" fmla="*/ 9 h 9"/>
                <a:gd name="T2" fmla="*/ 67 w 77"/>
                <a:gd name="T3" fmla="*/ 0 h 9"/>
                <a:gd name="T4" fmla="*/ 57 w 77"/>
                <a:gd name="T5" fmla="*/ 9 h 9"/>
                <a:gd name="T6" fmla="*/ 48 w 77"/>
                <a:gd name="T7" fmla="*/ 0 h 9"/>
                <a:gd name="T8" fmla="*/ 38 w 77"/>
                <a:gd name="T9" fmla="*/ 9 h 9"/>
                <a:gd name="T10" fmla="*/ 29 w 77"/>
                <a:gd name="T11" fmla="*/ 0 h 9"/>
                <a:gd name="T12" fmla="*/ 19 w 77"/>
                <a:gd name="T13" fmla="*/ 9 h 9"/>
                <a:gd name="T14" fmla="*/ 9 w 77"/>
                <a:gd name="T15" fmla="*/ 0 h 9"/>
                <a:gd name="T16" fmla="*/ 0 w 7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
                  <a:moveTo>
                    <a:pt x="77" y="9"/>
                  </a:moveTo>
                  <a:cubicBezTo>
                    <a:pt x="77" y="4"/>
                    <a:pt x="72" y="0"/>
                    <a:pt x="67" y="0"/>
                  </a:cubicBezTo>
                  <a:cubicBezTo>
                    <a:pt x="62" y="0"/>
                    <a:pt x="57" y="4"/>
                    <a:pt x="57" y="9"/>
                  </a:cubicBezTo>
                  <a:cubicBezTo>
                    <a:pt x="57" y="4"/>
                    <a:pt x="53" y="0"/>
                    <a:pt x="48" y="0"/>
                  </a:cubicBezTo>
                  <a:cubicBezTo>
                    <a:pt x="43" y="0"/>
                    <a:pt x="38" y="4"/>
                    <a:pt x="38" y="9"/>
                  </a:cubicBezTo>
                  <a:cubicBezTo>
                    <a:pt x="38" y="4"/>
                    <a:pt x="34" y="0"/>
                    <a:pt x="29" y="0"/>
                  </a:cubicBezTo>
                  <a:cubicBezTo>
                    <a:pt x="23" y="0"/>
                    <a:pt x="19" y="4"/>
                    <a:pt x="19" y="9"/>
                  </a:cubicBezTo>
                  <a:cubicBezTo>
                    <a:pt x="19" y="4"/>
                    <a:pt x="15" y="0"/>
                    <a:pt x="9" y="0"/>
                  </a:cubicBezTo>
                  <a:cubicBezTo>
                    <a:pt x="4" y="0"/>
                    <a:pt x="0" y="4"/>
                    <a:pt x="0" y="9"/>
                  </a:cubicBezTo>
                </a:path>
              </a:pathLst>
            </a:custGeom>
            <a:noFill/>
            <a:ln w="30163" cap="flat">
              <a:solidFill>
                <a:srgbClr val="9DD9E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41">
              <a:extLst>
                <a:ext uri="{FF2B5EF4-FFF2-40B4-BE49-F238E27FC236}">
                  <a16:creationId xmlns:a16="http://schemas.microsoft.com/office/drawing/2014/main" id="{1E060B11-F8B4-4495-BB39-68B100BB1CFD}"/>
                </a:ext>
              </a:extLst>
            </p:cNvPr>
            <p:cNvSpPr>
              <a:spLocks noEditPoints="1"/>
            </p:cNvSpPr>
            <p:nvPr/>
          </p:nvSpPr>
          <p:spPr bwMode="auto">
            <a:xfrm>
              <a:off x="4349" y="648"/>
              <a:ext cx="772" cy="604"/>
            </a:xfrm>
            <a:custGeom>
              <a:avLst/>
              <a:gdLst>
                <a:gd name="T0" fmla="*/ 28 w 323"/>
                <a:gd name="T1" fmla="*/ 253 h 253"/>
                <a:gd name="T2" fmla="*/ 17 w 323"/>
                <a:gd name="T3" fmla="*/ 234 h 253"/>
                <a:gd name="T4" fmla="*/ 40 w 323"/>
                <a:gd name="T5" fmla="*/ 223 h 253"/>
                <a:gd name="T6" fmla="*/ 50 w 323"/>
                <a:gd name="T7" fmla="*/ 238 h 253"/>
                <a:gd name="T8" fmla="*/ 28 w 323"/>
                <a:gd name="T9" fmla="*/ 253 h 253"/>
                <a:gd name="T10" fmla="*/ 296 w 323"/>
                <a:gd name="T11" fmla="*/ 249 h 253"/>
                <a:gd name="T12" fmla="*/ 275 w 323"/>
                <a:gd name="T13" fmla="*/ 236 h 253"/>
                <a:gd name="T14" fmla="*/ 284 w 323"/>
                <a:gd name="T15" fmla="*/ 219 h 253"/>
                <a:gd name="T16" fmla="*/ 284 w 323"/>
                <a:gd name="T17" fmla="*/ 219 h 253"/>
                <a:gd name="T18" fmla="*/ 307 w 323"/>
                <a:gd name="T19" fmla="*/ 230 h 253"/>
                <a:gd name="T20" fmla="*/ 307 w 323"/>
                <a:gd name="T21" fmla="*/ 230 h 253"/>
                <a:gd name="T22" fmla="*/ 296 w 323"/>
                <a:gd name="T23" fmla="*/ 249 h 253"/>
                <a:gd name="T24" fmla="*/ 0 w 323"/>
                <a:gd name="T25" fmla="*/ 174 h 253"/>
                <a:gd name="T26" fmla="*/ 0 w 323"/>
                <a:gd name="T27" fmla="*/ 161 h 253"/>
                <a:gd name="T28" fmla="*/ 0 w 323"/>
                <a:gd name="T29" fmla="*/ 152 h 253"/>
                <a:gd name="T30" fmla="*/ 26 w 323"/>
                <a:gd name="T31" fmla="*/ 154 h 253"/>
                <a:gd name="T32" fmla="*/ 25 w 323"/>
                <a:gd name="T33" fmla="*/ 161 h 253"/>
                <a:gd name="T34" fmla="*/ 26 w 323"/>
                <a:gd name="T35" fmla="*/ 172 h 253"/>
                <a:gd name="T36" fmla="*/ 0 w 323"/>
                <a:gd name="T37" fmla="*/ 174 h 253"/>
                <a:gd name="T38" fmla="*/ 322 w 323"/>
                <a:gd name="T39" fmla="*/ 170 h 253"/>
                <a:gd name="T40" fmla="*/ 297 w 323"/>
                <a:gd name="T41" fmla="*/ 168 h 253"/>
                <a:gd name="T42" fmla="*/ 297 w 323"/>
                <a:gd name="T43" fmla="*/ 161 h 253"/>
                <a:gd name="T44" fmla="*/ 297 w 323"/>
                <a:gd name="T45" fmla="*/ 150 h 253"/>
                <a:gd name="T46" fmla="*/ 322 w 323"/>
                <a:gd name="T47" fmla="*/ 148 h 253"/>
                <a:gd name="T48" fmla="*/ 323 w 323"/>
                <a:gd name="T49" fmla="*/ 161 h 253"/>
                <a:gd name="T50" fmla="*/ 322 w 323"/>
                <a:gd name="T51" fmla="*/ 170 h 253"/>
                <a:gd name="T52" fmla="*/ 39 w 323"/>
                <a:gd name="T53" fmla="*/ 103 h 253"/>
                <a:gd name="T54" fmla="*/ 15 w 323"/>
                <a:gd name="T55" fmla="*/ 92 h 253"/>
                <a:gd name="T56" fmla="*/ 15 w 323"/>
                <a:gd name="T57" fmla="*/ 92 h 253"/>
                <a:gd name="T58" fmla="*/ 26 w 323"/>
                <a:gd name="T59" fmla="*/ 73 h 253"/>
                <a:gd name="T60" fmla="*/ 47 w 323"/>
                <a:gd name="T61" fmla="*/ 87 h 253"/>
                <a:gd name="T62" fmla="*/ 39 w 323"/>
                <a:gd name="T63" fmla="*/ 103 h 253"/>
                <a:gd name="T64" fmla="*/ 282 w 323"/>
                <a:gd name="T65" fmla="*/ 100 h 253"/>
                <a:gd name="T66" fmla="*/ 273 w 323"/>
                <a:gd name="T67" fmla="*/ 84 h 253"/>
                <a:gd name="T68" fmla="*/ 294 w 323"/>
                <a:gd name="T69" fmla="*/ 69 h 253"/>
                <a:gd name="T70" fmla="*/ 305 w 323"/>
                <a:gd name="T71" fmla="*/ 88 h 253"/>
                <a:gd name="T72" fmla="*/ 282 w 323"/>
                <a:gd name="T73" fmla="*/ 100 h 253"/>
                <a:gd name="T74" fmla="*/ 84 w 323"/>
                <a:gd name="T75" fmla="*/ 49 h 253"/>
                <a:gd name="T76" fmla="*/ 69 w 323"/>
                <a:gd name="T77" fmla="*/ 28 h 253"/>
                <a:gd name="T78" fmla="*/ 88 w 323"/>
                <a:gd name="T79" fmla="*/ 17 h 253"/>
                <a:gd name="T80" fmla="*/ 100 w 323"/>
                <a:gd name="T81" fmla="*/ 40 h 253"/>
                <a:gd name="T82" fmla="*/ 84 w 323"/>
                <a:gd name="T83" fmla="*/ 49 h 253"/>
                <a:gd name="T84" fmla="*/ 235 w 323"/>
                <a:gd name="T85" fmla="*/ 47 h 253"/>
                <a:gd name="T86" fmla="*/ 220 w 323"/>
                <a:gd name="T87" fmla="*/ 38 h 253"/>
                <a:gd name="T88" fmla="*/ 230 w 323"/>
                <a:gd name="T89" fmla="*/ 15 h 253"/>
                <a:gd name="T90" fmla="*/ 231 w 323"/>
                <a:gd name="T91" fmla="*/ 15 h 253"/>
                <a:gd name="T92" fmla="*/ 249 w 323"/>
                <a:gd name="T93" fmla="*/ 26 h 253"/>
                <a:gd name="T94" fmla="*/ 235 w 323"/>
                <a:gd name="T95" fmla="*/ 47 h 253"/>
                <a:gd name="T96" fmla="*/ 150 w 323"/>
                <a:gd name="T97" fmla="*/ 26 h 253"/>
                <a:gd name="T98" fmla="*/ 148 w 323"/>
                <a:gd name="T99" fmla="*/ 0 h 253"/>
                <a:gd name="T100" fmla="*/ 170 w 323"/>
                <a:gd name="T101" fmla="*/ 0 h 253"/>
                <a:gd name="T102" fmla="*/ 168 w 323"/>
                <a:gd name="T103" fmla="*/ 25 h 253"/>
                <a:gd name="T104" fmla="*/ 150 w 323"/>
                <a:gd name="T105" fmla="*/ 2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253">
                  <a:moveTo>
                    <a:pt x="28" y="253"/>
                  </a:moveTo>
                  <a:cubicBezTo>
                    <a:pt x="24" y="247"/>
                    <a:pt x="21" y="241"/>
                    <a:pt x="17" y="234"/>
                  </a:cubicBezTo>
                  <a:cubicBezTo>
                    <a:pt x="40" y="223"/>
                    <a:pt x="40" y="223"/>
                    <a:pt x="40" y="223"/>
                  </a:cubicBezTo>
                  <a:cubicBezTo>
                    <a:pt x="43" y="228"/>
                    <a:pt x="46" y="233"/>
                    <a:pt x="50" y="238"/>
                  </a:cubicBezTo>
                  <a:lnTo>
                    <a:pt x="28" y="253"/>
                  </a:lnTo>
                  <a:close/>
                  <a:moveTo>
                    <a:pt x="296" y="249"/>
                  </a:moveTo>
                  <a:cubicBezTo>
                    <a:pt x="275" y="236"/>
                    <a:pt x="275" y="236"/>
                    <a:pt x="275" y="236"/>
                  </a:cubicBezTo>
                  <a:cubicBezTo>
                    <a:pt x="278" y="230"/>
                    <a:pt x="281" y="225"/>
                    <a:pt x="284" y="219"/>
                  </a:cubicBezTo>
                  <a:cubicBezTo>
                    <a:pt x="284" y="219"/>
                    <a:pt x="284" y="219"/>
                    <a:pt x="284" y="219"/>
                  </a:cubicBezTo>
                  <a:cubicBezTo>
                    <a:pt x="307" y="230"/>
                    <a:pt x="307" y="230"/>
                    <a:pt x="307" y="230"/>
                  </a:cubicBezTo>
                  <a:cubicBezTo>
                    <a:pt x="307" y="230"/>
                    <a:pt x="307" y="230"/>
                    <a:pt x="307" y="230"/>
                  </a:cubicBezTo>
                  <a:cubicBezTo>
                    <a:pt x="304" y="237"/>
                    <a:pt x="300" y="243"/>
                    <a:pt x="296" y="249"/>
                  </a:cubicBezTo>
                  <a:close/>
                  <a:moveTo>
                    <a:pt x="0" y="174"/>
                  </a:moveTo>
                  <a:cubicBezTo>
                    <a:pt x="0" y="170"/>
                    <a:pt x="0" y="165"/>
                    <a:pt x="0" y="161"/>
                  </a:cubicBezTo>
                  <a:cubicBezTo>
                    <a:pt x="0" y="158"/>
                    <a:pt x="0" y="155"/>
                    <a:pt x="0" y="152"/>
                  </a:cubicBezTo>
                  <a:cubicBezTo>
                    <a:pt x="26" y="154"/>
                    <a:pt x="26" y="154"/>
                    <a:pt x="26" y="154"/>
                  </a:cubicBezTo>
                  <a:cubicBezTo>
                    <a:pt x="25" y="156"/>
                    <a:pt x="25" y="159"/>
                    <a:pt x="25" y="161"/>
                  </a:cubicBezTo>
                  <a:cubicBezTo>
                    <a:pt x="25" y="165"/>
                    <a:pt x="26" y="169"/>
                    <a:pt x="26" y="172"/>
                  </a:cubicBezTo>
                  <a:lnTo>
                    <a:pt x="0" y="174"/>
                  </a:lnTo>
                  <a:close/>
                  <a:moveTo>
                    <a:pt x="322" y="170"/>
                  </a:moveTo>
                  <a:cubicBezTo>
                    <a:pt x="297" y="168"/>
                    <a:pt x="297" y="168"/>
                    <a:pt x="297" y="168"/>
                  </a:cubicBezTo>
                  <a:cubicBezTo>
                    <a:pt x="297" y="166"/>
                    <a:pt x="297" y="164"/>
                    <a:pt x="297" y="161"/>
                  </a:cubicBezTo>
                  <a:cubicBezTo>
                    <a:pt x="297" y="157"/>
                    <a:pt x="297" y="154"/>
                    <a:pt x="297" y="150"/>
                  </a:cubicBezTo>
                  <a:cubicBezTo>
                    <a:pt x="322" y="148"/>
                    <a:pt x="322" y="148"/>
                    <a:pt x="322" y="148"/>
                  </a:cubicBezTo>
                  <a:cubicBezTo>
                    <a:pt x="322" y="152"/>
                    <a:pt x="323" y="157"/>
                    <a:pt x="323" y="161"/>
                  </a:cubicBezTo>
                  <a:cubicBezTo>
                    <a:pt x="323" y="164"/>
                    <a:pt x="323" y="167"/>
                    <a:pt x="322" y="170"/>
                  </a:cubicBezTo>
                  <a:close/>
                  <a:moveTo>
                    <a:pt x="39" y="103"/>
                  </a:moveTo>
                  <a:cubicBezTo>
                    <a:pt x="15" y="92"/>
                    <a:pt x="15" y="92"/>
                    <a:pt x="15" y="92"/>
                  </a:cubicBezTo>
                  <a:cubicBezTo>
                    <a:pt x="15" y="92"/>
                    <a:pt x="15" y="92"/>
                    <a:pt x="15" y="92"/>
                  </a:cubicBezTo>
                  <a:cubicBezTo>
                    <a:pt x="19" y="85"/>
                    <a:pt x="22" y="79"/>
                    <a:pt x="26" y="73"/>
                  </a:cubicBezTo>
                  <a:cubicBezTo>
                    <a:pt x="47" y="87"/>
                    <a:pt x="47" y="87"/>
                    <a:pt x="47" y="87"/>
                  </a:cubicBezTo>
                  <a:cubicBezTo>
                    <a:pt x="44" y="92"/>
                    <a:pt x="41" y="97"/>
                    <a:pt x="39" y="103"/>
                  </a:cubicBezTo>
                  <a:close/>
                  <a:moveTo>
                    <a:pt x="282" y="100"/>
                  </a:moveTo>
                  <a:cubicBezTo>
                    <a:pt x="280" y="94"/>
                    <a:pt x="276" y="89"/>
                    <a:pt x="273" y="84"/>
                  </a:cubicBezTo>
                  <a:cubicBezTo>
                    <a:pt x="294" y="69"/>
                    <a:pt x="294" y="69"/>
                    <a:pt x="294" y="69"/>
                  </a:cubicBezTo>
                  <a:cubicBezTo>
                    <a:pt x="298" y="75"/>
                    <a:pt x="302" y="81"/>
                    <a:pt x="305" y="88"/>
                  </a:cubicBezTo>
                  <a:lnTo>
                    <a:pt x="282" y="100"/>
                  </a:lnTo>
                  <a:close/>
                  <a:moveTo>
                    <a:pt x="84" y="49"/>
                  </a:moveTo>
                  <a:cubicBezTo>
                    <a:pt x="69" y="28"/>
                    <a:pt x="69" y="28"/>
                    <a:pt x="69" y="28"/>
                  </a:cubicBezTo>
                  <a:cubicBezTo>
                    <a:pt x="75" y="24"/>
                    <a:pt x="82" y="21"/>
                    <a:pt x="88" y="17"/>
                  </a:cubicBezTo>
                  <a:cubicBezTo>
                    <a:pt x="100" y="40"/>
                    <a:pt x="100" y="40"/>
                    <a:pt x="100" y="40"/>
                  </a:cubicBezTo>
                  <a:cubicBezTo>
                    <a:pt x="94" y="43"/>
                    <a:pt x="89" y="46"/>
                    <a:pt x="84" y="49"/>
                  </a:cubicBezTo>
                  <a:close/>
                  <a:moveTo>
                    <a:pt x="235" y="47"/>
                  </a:moveTo>
                  <a:cubicBezTo>
                    <a:pt x="230" y="44"/>
                    <a:pt x="225" y="41"/>
                    <a:pt x="220" y="38"/>
                  </a:cubicBezTo>
                  <a:cubicBezTo>
                    <a:pt x="230" y="15"/>
                    <a:pt x="230" y="15"/>
                    <a:pt x="230" y="15"/>
                  </a:cubicBezTo>
                  <a:cubicBezTo>
                    <a:pt x="231" y="15"/>
                    <a:pt x="231" y="15"/>
                    <a:pt x="231" y="15"/>
                  </a:cubicBezTo>
                  <a:cubicBezTo>
                    <a:pt x="237" y="18"/>
                    <a:pt x="243" y="22"/>
                    <a:pt x="249" y="26"/>
                  </a:cubicBezTo>
                  <a:lnTo>
                    <a:pt x="235" y="47"/>
                  </a:lnTo>
                  <a:close/>
                  <a:moveTo>
                    <a:pt x="150" y="26"/>
                  </a:moveTo>
                  <a:cubicBezTo>
                    <a:pt x="148" y="0"/>
                    <a:pt x="148" y="0"/>
                    <a:pt x="148" y="0"/>
                  </a:cubicBezTo>
                  <a:cubicBezTo>
                    <a:pt x="155" y="0"/>
                    <a:pt x="163" y="0"/>
                    <a:pt x="170" y="0"/>
                  </a:cubicBezTo>
                  <a:cubicBezTo>
                    <a:pt x="168" y="25"/>
                    <a:pt x="168" y="25"/>
                    <a:pt x="168" y="25"/>
                  </a:cubicBezTo>
                  <a:cubicBezTo>
                    <a:pt x="162" y="25"/>
                    <a:pt x="156" y="25"/>
                    <a:pt x="150" y="26"/>
                  </a:cubicBezTo>
                  <a:close/>
                </a:path>
              </a:pathLst>
            </a:custGeom>
            <a:solidFill>
              <a:srgbClr val="9DD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42">
              <a:extLst>
                <a:ext uri="{FF2B5EF4-FFF2-40B4-BE49-F238E27FC236}">
                  <a16:creationId xmlns:a16="http://schemas.microsoft.com/office/drawing/2014/main" id="{3A81EE90-6FC4-44CB-A9B1-99BCF93B1C9C}"/>
                </a:ext>
              </a:extLst>
            </p:cNvPr>
            <p:cNvSpPr>
              <a:spLocks/>
            </p:cNvSpPr>
            <p:nvPr/>
          </p:nvSpPr>
          <p:spPr bwMode="auto">
            <a:xfrm>
              <a:off x="4485" y="784"/>
              <a:ext cx="498" cy="609"/>
            </a:xfrm>
            <a:custGeom>
              <a:avLst/>
              <a:gdLst>
                <a:gd name="T0" fmla="*/ 27 w 208"/>
                <a:gd name="T1" fmla="*/ 34 h 255"/>
                <a:gd name="T2" fmla="*/ 0 w 208"/>
                <a:gd name="T3" fmla="*/ 104 h 255"/>
                <a:gd name="T4" fmla="*/ 14 w 208"/>
                <a:gd name="T5" fmla="*/ 157 h 255"/>
                <a:gd name="T6" fmla="*/ 14 w 208"/>
                <a:gd name="T7" fmla="*/ 157 h 255"/>
                <a:gd name="T8" fmla="*/ 48 w 208"/>
                <a:gd name="T9" fmla="*/ 255 h 255"/>
                <a:gd name="T10" fmla="*/ 161 w 208"/>
                <a:gd name="T11" fmla="*/ 255 h 255"/>
                <a:gd name="T12" fmla="*/ 162 w 208"/>
                <a:gd name="T13" fmla="*/ 255 h 255"/>
                <a:gd name="T14" fmla="*/ 195 w 208"/>
                <a:gd name="T15" fmla="*/ 157 h 255"/>
                <a:gd name="T16" fmla="*/ 199 w 208"/>
                <a:gd name="T17" fmla="*/ 147 h 255"/>
                <a:gd name="T18" fmla="*/ 208 w 208"/>
                <a:gd name="T19" fmla="*/ 104 h 255"/>
                <a:gd name="T20" fmla="*/ 104 w 208"/>
                <a:gd name="T21" fmla="*/ 0 h 255"/>
                <a:gd name="T22" fmla="*/ 53 w 208"/>
                <a:gd name="T23" fmla="*/ 1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55">
                  <a:moveTo>
                    <a:pt x="27" y="34"/>
                  </a:moveTo>
                  <a:cubicBezTo>
                    <a:pt x="10" y="53"/>
                    <a:pt x="0" y="77"/>
                    <a:pt x="0" y="104"/>
                  </a:cubicBezTo>
                  <a:cubicBezTo>
                    <a:pt x="0" y="123"/>
                    <a:pt x="5" y="141"/>
                    <a:pt x="14" y="157"/>
                  </a:cubicBezTo>
                  <a:cubicBezTo>
                    <a:pt x="14" y="157"/>
                    <a:pt x="14" y="157"/>
                    <a:pt x="14" y="157"/>
                  </a:cubicBezTo>
                  <a:cubicBezTo>
                    <a:pt x="47" y="218"/>
                    <a:pt x="48" y="255"/>
                    <a:pt x="48" y="255"/>
                  </a:cubicBezTo>
                  <a:cubicBezTo>
                    <a:pt x="161" y="255"/>
                    <a:pt x="161" y="255"/>
                    <a:pt x="161" y="255"/>
                  </a:cubicBezTo>
                  <a:cubicBezTo>
                    <a:pt x="162" y="255"/>
                    <a:pt x="162" y="255"/>
                    <a:pt x="162" y="255"/>
                  </a:cubicBezTo>
                  <a:cubicBezTo>
                    <a:pt x="162" y="255"/>
                    <a:pt x="163" y="218"/>
                    <a:pt x="195" y="157"/>
                  </a:cubicBezTo>
                  <a:cubicBezTo>
                    <a:pt x="197" y="154"/>
                    <a:pt x="198" y="150"/>
                    <a:pt x="199" y="147"/>
                  </a:cubicBezTo>
                  <a:cubicBezTo>
                    <a:pt x="205" y="134"/>
                    <a:pt x="208" y="120"/>
                    <a:pt x="208" y="104"/>
                  </a:cubicBezTo>
                  <a:cubicBezTo>
                    <a:pt x="208" y="47"/>
                    <a:pt x="162" y="0"/>
                    <a:pt x="104" y="0"/>
                  </a:cubicBezTo>
                  <a:cubicBezTo>
                    <a:pt x="86" y="0"/>
                    <a:pt x="68" y="5"/>
                    <a:pt x="53" y="13"/>
                  </a:cubicBez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43">
              <a:extLst>
                <a:ext uri="{FF2B5EF4-FFF2-40B4-BE49-F238E27FC236}">
                  <a16:creationId xmlns:a16="http://schemas.microsoft.com/office/drawing/2014/main" id="{A1691BEC-71F3-4D84-B9AE-425B3557C172}"/>
                </a:ext>
              </a:extLst>
            </p:cNvPr>
            <p:cNvSpPr>
              <a:spLocks/>
            </p:cNvSpPr>
            <p:nvPr/>
          </p:nvSpPr>
          <p:spPr bwMode="auto">
            <a:xfrm>
              <a:off x="4621" y="1047"/>
              <a:ext cx="82" cy="346"/>
            </a:xfrm>
            <a:custGeom>
              <a:avLst/>
              <a:gdLst>
                <a:gd name="T0" fmla="*/ 34 w 34"/>
                <a:gd name="T1" fmla="*/ 145 h 145"/>
                <a:gd name="T2" fmla="*/ 0 w 34"/>
                <a:gd name="T3" fmla="*/ 0 h 145"/>
              </a:gdLst>
              <a:ahLst/>
              <a:cxnLst>
                <a:cxn ang="0">
                  <a:pos x="T0" y="T1"/>
                </a:cxn>
                <a:cxn ang="0">
                  <a:pos x="T2" y="T3"/>
                </a:cxn>
              </a:cxnLst>
              <a:rect l="0" t="0" r="r" b="b"/>
              <a:pathLst>
                <a:path w="34" h="145">
                  <a:moveTo>
                    <a:pt x="34" y="145"/>
                  </a:moveTo>
                  <a:cubicBezTo>
                    <a:pt x="34" y="145"/>
                    <a:pt x="34" y="60"/>
                    <a:pt x="0" y="0"/>
                  </a:cubicBez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44">
              <a:extLst>
                <a:ext uri="{FF2B5EF4-FFF2-40B4-BE49-F238E27FC236}">
                  <a16:creationId xmlns:a16="http://schemas.microsoft.com/office/drawing/2014/main" id="{D74807B3-BEBF-4F93-B6A5-E2F4F7C5AF44}"/>
                </a:ext>
              </a:extLst>
            </p:cNvPr>
            <p:cNvSpPr>
              <a:spLocks/>
            </p:cNvSpPr>
            <p:nvPr/>
          </p:nvSpPr>
          <p:spPr bwMode="auto">
            <a:xfrm>
              <a:off x="4767" y="1047"/>
              <a:ext cx="82" cy="346"/>
            </a:xfrm>
            <a:custGeom>
              <a:avLst/>
              <a:gdLst>
                <a:gd name="T0" fmla="*/ 0 w 34"/>
                <a:gd name="T1" fmla="*/ 145 h 145"/>
                <a:gd name="T2" fmla="*/ 34 w 34"/>
                <a:gd name="T3" fmla="*/ 0 h 145"/>
              </a:gdLst>
              <a:ahLst/>
              <a:cxnLst>
                <a:cxn ang="0">
                  <a:pos x="T0" y="T1"/>
                </a:cxn>
                <a:cxn ang="0">
                  <a:pos x="T2" y="T3"/>
                </a:cxn>
              </a:cxnLst>
              <a:rect l="0" t="0" r="r" b="b"/>
              <a:pathLst>
                <a:path w="34" h="145">
                  <a:moveTo>
                    <a:pt x="0" y="145"/>
                  </a:moveTo>
                  <a:cubicBezTo>
                    <a:pt x="0" y="145"/>
                    <a:pt x="0" y="60"/>
                    <a:pt x="34" y="0"/>
                  </a:cubicBez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45">
              <a:extLst>
                <a:ext uri="{FF2B5EF4-FFF2-40B4-BE49-F238E27FC236}">
                  <a16:creationId xmlns:a16="http://schemas.microsoft.com/office/drawing/2014/main" id="{43083DA5-3FA8-4E14-AA50-49C15E09E5FC}"/>
                </a:ext>
              </a:extLst>
            </p:cNvPr>
            <p:cNvSpPr>
              <a:spLocks/>
            </p:cNvSpPr>
            <p:nvPr/>
          </p:nvSpPr>
          <p:spPr bwMode="auto">
            <a:xfrm>
              <a:off x="4600" y="1424"/>
              <a:ext cx="201" cy="189"/>
            </a:xfrm>
            <a:custGeom>
              <a:avLst/>
              <a:gdLst>
                <a:gd name="T0" fmla="*/ 84 w 84"/>
                <a:gd name="T1" fmla="*/ 79 h 79"/>
                <a:gd name="T2" fmla="*/ 80 w 84"/>
                <a:gd name="T3" fmla="*/ 79 h 79"/>
                <a:gd name="T4" fmla="*/ 34 w 84"/>
                <a:gd name="T5" fmla="*/ 79 h 79"/>
                <a:gd name="T6" fmla="*/ 0 w 84"/>
                <a:gd name="T7" fmla="*/ 45 h 79"/>
                <a:gd name="T8" fmla="*/ 0 w 84"/>
                <a:gd name="T9" fmla="*/ 0 h 79"/>
              </a:gdLst>
              <a:ahLst/>
              <a:cxnLst>
                <a:cxn ang="0">
                  <a:pos x="T0" y="T1"/>
                </a:cxn>
                <a:cxn ang="0">
                  <a:pos x="T2" y="T3"/>
                </a:cxn>
                <a:cxn ang="0">
                  <a:pos x="T4" y="T5"/>
                </a:cxn>
                <a:cxn ang="0">
                  <a:pos x="T6" y="T7"/>
                </a:cxn>
                <a:cxn ang="0">
                  <a:pos x="T8" y="T9"/>
                </a:cxn>
              </a:cxnLst>
              <a:rect l="0" t="0" r="r" b="b"/>
              <a:pathLst>
                <a:path w="84" h="79">
                  <a:moveTo>
                    <a:pt x="84" y="79"/>
                  </a:moveTo>
                  <a:cubicBezTo>
                    <a:pt x="82" y="79"/>
                    <a:pt x="81" y="79"/>
                    <a:pt x="80" y="79"/>
                  </a:cubicBezTo>
                  <a:cubicBezTo>
                    <a:pt x="34" y="79"/>
                    <a:pt x="34" y="79"/>
                    <a:pt x="34" y="79"/>
                  </a:cubicBezTo>
                  <a:cubicBezTo>
                    <a:pt x="15" y="79"/>
                    <a:pt x="0" y="64"/>
                    <a:pt x="0" y="45"/>
                  </a:cubicBezTo>
                  <a:cubicBezTo>
                    <a:pt x="0" y="0"/>
                    <a:pt x="0" y="0"/>
                    <a:pt x="0" y="0"/>
                  </a:cubicBez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46">
              <a:extLst>
                <a:ext uri="{FF2B5EF4-FFF2-40B4-BE49-F238E27FC236}">
                  <a16:creationId xmlns:a16="http://schemas.microsoft.com/office/drawing/2014/main" id="{5F28761C-3CDA-48BB-8E0E-330E0B8050C6}"/>
                </a:ext>
              </a:extLst>
            </p:cNvPr>
            <p:cNvSpPr>
              <a:spLocks/>
            </p:cNvSpPr>
            <p:nvPr/>
          </p:nvSpPr>
          <p:spPr bwMode="auto">
            <a:xfrm>
              <a:off x="4600" y="1424"/>
              <a:ext cx="273" cy="151"/>
            </a:xfrm>
            <a:custGeom>
              <a:avLst/>
              <a:gdLst>
                <a:gd name="T0" fmla="*/ 0 w 114"/>
                <a:gd name="T1" fmla="*/ 16 h 63"/>
                <a:gd name="T2" fmla="*/ 114 w 114"/>
                <a:gd name="T3" fmla="*/ 0 h 63"/>
                <a:gd name="T4" fmla="*/ 114 w 114"/>
                <a:gd name="T5" fmla="*/ 45 h 63"/>
                <a:gd name="T6" fmla="*/ 109 w 114"/>
                <a:gd name="T7" fmla="*/ 63 h 63"/>
              </a:gdLst>
              <a:ahLst/>
              <a:cxnLst>
                <a:cxn ang="0">
                  <a:pos x="T0" y="T1"/>
                </a:cxn>
                <a:cxn ang="0">
                  <a:pos x="T2" y="T3"/>
                </a:cxn>
                <a:cxn ang="0">
                  <a:pos x="T4" y="T5"/>
                </a:cxn>
                <a:cxn ang="0">
                  <a:pos x="T6" y="T7"/>
                </a:cxn>
              </a:cxnLst>
              <a:rect l="0" t="0" r="r" b="b"/>
              <a:pathLst>
                <a:path w="114" h="63">
                  <a:moveTo>
                    <a:pt x="0" y="16"/>
                  </a:moveTo>
                  <a:cubicBezTo>
                    <a:pt x="114" y="0"/>
                    <a:pt x="114" y="0"/>
                    <a:pt x="114" y="0"/>
                  </a:cubicBezTo>
                  <a:cubicBezTo>
                    <a:pt x="114" y="45"/>
                    <a:pt x="114" y="45"/>
                    <a:pt x="114" y="45"/>
                  </a:cubicBezTo>
                  <a:cubicBezTo>
                    <a:pt x="114" y="52"/>
                    <a:pt x="112" y="58"/>
                    <a:pt x="109" y="63"/>
                  </a:cubicBez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7">
              <a:extLst>
                <a:ext uri="{FF2B5EF4-FFF2-40B4-BE49-F238E27FC236}">
                  <a16:creationId xmlns:a16="http://schemas.microsoft.com/office/drawing/2014/main" id="{9AD2295D-382D-40ED-A787-E111DC86735B}"/>
                </a:ext>
              </a:extLst>
            </p:cNvPr>
            <p:cNvSpPr>
              <a:spLocks noChangeShapeType="1"/>
            </p:cNvSpPr>
            <p:nvPr/>
          </p:nvSpPr>
          <p:spPr bwMode="auto">
            <a:xfrm flipH="1">
              <a:off x="4600" y="1479"/>
              <a:ext cx="273" cy="38"/>
            </a:xfrm>
            <a:prstGeom prst="line">
              <a:avLst/>
            </a:prstGeom>
            <a:noFill/>
            <a:ln w="30163" cap="flat">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48">
              <a:extLst>
                <a:ext uri="{FF2B5EF4-FFF2-40B4-BE49-F238E27FC236}">
                  <a16:creationId xmlns:a16="http://schemas.microsoft.com/office/drawing/2014/main" id="{45FFC5C8-FF91-4808-8110-991BA39FE2DE}"/>
                </a:ext>
              </a:extLst>
            </p:cNvPr>
            <p:cNvSpPr>
              <a:spLocks noChangeShapeType="1"/>
            </p:cNvSpPr>
            <p:nvPr/>
          </p:nvSpPr>
          <p:spPr bwMode="auto">
            <a:xfrm flipH="1">
              <a:off x="4609" y="1534"/>
              <a:ext cx="264" cy="36"/>
            </a:xfrm>
            <a:prstGeom prst="line">
              <a:avLst/>
            </a:prstGeom>
            <a:noFill/>
            <a:ln w="30163" cap="flat">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0" name="ZoneTexte 29">
            <a:extLst>
              <a:ext uri="{FF2B5EF4-FFF2-40B4-BE49-F238E27FC236}">
                <a16:creationId xmlns:a16="http://schemas.microsoft.com/office/drawing/2014/main" id="{8FBF3E96-A7FE-4960-9647-07CFF39D87FC}"/>
              </a:ext>
            </a:extLst>
          </p:cNvPr>
          <p:cNvSpPr txBox="1"/>
          <p:nvPr>
            <p:custDataLst>
              <p:tags r:id="rId10"/>
            </p:custDataLst>
          </p:nvPr>
        </p:nvSpPr>
        <p:spPr>
          <a:xfrm>
            <a:off x="8096512" y="1508514"/>
            <a:ext cx="1219200" cy="1862048"/>
          </a:xfrm>
          <a:prstGeom prst="rect">
            <a:avLst/>
          </a:prstGeom>
          <a:noFill/>
        </p:spPr>
        <p:txBody>
          <a:bodyPr wrap="square" rtlCol="0" anchor="ctr">
            <a:spAutoFit/>
          </a:bodyPr>
          <a:lstStyle/>
          <a:p>
            <a:r>
              <a:rPr lang="fr-FR" sz="11500" b="1" dirty="0">
                <a:solidFill>
                  <a:schemeClr val="bg1">
                    <a:lumMod val="85000"/>
                  </a:schemeClr>
                </a:solidFill>
                <a:latin typeface="+mj-lt"/>
              </a:rPr>
              <a:t>3</a:t>
            </a:r>
          </a:p>
        </p:txBody>
      </p:sp>
      <p:sp>
        <p:nvSpPr>
          <p:cNvPr id="31" name="Rectangle 30">
            <a:extLst>
              <a:ext uri="{FF2B5EF4-FFF2-40B4-BE49-F238E27FC236}">
                <a16:creationId xmlns:a16="http://schemas.microsoft.com/office/drawing/2014/main" id="{A96CB296-383F-4F78-91C5-5C35CC41CE51}"/>
              </a:ext>
            </a:extLst>
          </p:cNvPr>
          <p:cNvSpPr/>
          <p:nvPr>
            <p:custDataLst>
              <p:tags r:id="rId11"/>
            </p:custDataLst>
          </p:nvPr>
        </p:nvSpPr>
        <p:spPr>
          <a:xfrm>
            <a:off x="9080735" y="1471412"/>
            <a:ext cx="2557889" cy="1957588"/>
          </a:xfrm>
          <a:prstGeom prst="rect">
            <a:avLst/>
          </a:prstGeom>
          <a:solidFill>
            <a:schemeClr val="bg2">
              <a:lumMod val="9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cs typeface="Segoe UI" panose="020B0502040204020203" pitchFamily="34" charset="0"/>
              </a:rPr>
              <a:t>Les populations les moins qualifiées, et les participants les plus âgés connaissent plus de difficultés à s’insérer quelle que soit la période de programmation.</a:t>
            </a:r>
          </a:p>
        </p:txBody>
      </p:sp>
      <p:sp>
        <p:nvSpPr>
          <p:cNvPr id="32" name="ZoneTexte 31">
            <a:extLst>
              <a:ext uri="{FF2B5EF4-FFF2-40B4-BE49-F238E27FC236}">
                <a16:creationId xmlns:a16="http://schemas.microsoft.com/office/drawing/2014/main" id="{1D15008E-98BA-4F83-83B1-D27D429DE755}"/>
              </a:ext>
            </a:extLst>
          </p:cNvPr>
          <p:cNvSpPr txBox="1"/>
          <p:nvPr>
            <p:custDataLst>
              <p:tags r:id="rId12"/>
            </p:custDataLst>
          </p:nvPr>
        </p:nvSpPr>
        <p:spPr>
          <a:xfrm>
            <a:off x="8146718" y="3924826"/>
            <a:ext cx="1219200" cy="1862048"/>
          </a:xfrm>
          <a:prstGeom prst="rect">
            <a:avLst/>
          </a:prstGeom>
          <a:noFill/>
        </p:spPr>
        <p:txBody>
          <a:bodyPr wrap="square" rtlCol="0" anchor="ctr">
            <a:spAutoFit/>
          </a:bodyPr>
          <a:lstStyle/>
          <a:p>
            <a:r>
              <a:rPr lang="fr-FR" sz="11500" b="1" dirty="0">
                <a:solidFill>
                  <a:schemeClr val="bg1">
                    <a:lumMod val="85000"/>
                  </a:schemeClr>
                </a:solidFill>
                <a:latin typeface="+mj-lt"/>
              </a:rPr>
              <a:t>6</a:t>
            </a:r>
          </a:p>
        </p:txBody>
      </p:sp>
      <p:sp>
        <p:nvSpPr>
          <p:cNvPr id="33" name="Rectangle 32">
            <a:extLst>
              <a:ext uri="{FF2B5EF4-FFF2-40B4-BE49-F238E27FC236}">
                <a16:creationId xmlns:a16="http://schemas.microsoft.com/office/drawing/2014/main" id="{674F3418-03DB-41A8-AEBC-5D563DB2E53C}"/>
              </a:ext>
            </a:extLst>
          </p:cNvPr>
          <p:cNvSpPr/>
          <p:nvPr>
            <p:custDataLst>
              <p:tags r:id="rId13"/>
            </p:custDataLst>
          </p:nvPr>
        </p:nvSpPr>
        <p:spPr>
          <a:xfrm>
            <a:off x="9120796" y="3839818"/>
            <a:ext cx="2517828" cy="2032065"/>
          </a:xfrm>
          <a:prstGeom prst="rect">
            <a:avLst/>
          </a:prstGeom>
          <a:solidFill>
            <a:srgbClr val="B6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cs typeface="Segoe UI" panose="020B0502040204020203" pitchFamily="34" charset="0"/>
              </a:rPr>
              <a:t>La majorité des participants reconnaissent les bénéfices des  actions sur leur situation professionnelle - près des 6 participants sur 10.</a:t>
            </a:r>
          </a:p>
          <a:p>
            <a:r>
              <a:rPr lang="fr-FR" sz="1200" dirty="0">
                <a:solidFill>
                  <a:schemeClr val="tx1"/>
                </a:solidFill>
                <a:cs typeface="Segoe UI" panose="020B0502040204020203" pitchFamily="34" charset="0"/>
              </a:rPr>
              <a:t>L’amélioration de l’autonomie est très significative pour les PI 8.5, 8.7, 9.1 et 10.1.</a:t>
            </a:r>
          </a:p>
        </p:txBody>
      </p:sp>
      <p:sp>
        <p:nvSpPr>
          <p:cNvPr id="29" name="TextBox 6">
            <a:extLst>
              <a:ext uri="{FF2B5EF4-FFF2-40B4-BE49-F238E27FC236}">
                <a16:creationId xmlns:a16="http://schemas.microsoft.com/office/drawing/2014/main" id="{41DD85CF-1BBA-4F00-9C1B-04B0904B3F3F}"/>
              </a:ext>
            </a:extLst>
          </p:cNvPr>
          <p:cNvSpPr txBox="1"/>
          <p:nvPr>
            <p:custDataLst>
              <p:tags r:id="rId14"/>
            </p:custDataLst>
          </p:nvPr>
        </p:nvSpPr>
        <p:spPr>
          <a:xfrm>
            <a:off x="135586" y="175485"/>
            <a:ext cx="11966767"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Enseignements clés</a:t>
            </a:r>
            <a:endParaRPr lang="fr-FR" sz="2000" b="1" dirty="0">
              <a:solidFill>
                <a:schemeClr val="bg1">
                  <a:lumMod val="50000"/>
                </a:schemeClr>
              </a:solidFill>
              <a:effectLst/>
              <a:latin typeface="Myriad Pro Light" panose="020B0603030403020204" pitchFamily="34" charset="0"/>
              <a:ea typeface="Calibri" panose="020F0502020204030204" pitchFamily="34" charset="0"/>
            </a:endParaRPr>
          </a:p>
        </p:txBody>
      </p:sp>
    </p:spTree>
    <p:extLst>
      <p:ext uri="{BB962C8B-B14F-4D97-AF65-F5344CB8AC3E}">
        <p14:creationId xmlns:p14="http://schemas.microsoft.com/office/powerpoint/2010/main" val="293473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728B3C-117A-4DF6-A7C0-C89739320B39}"/>
              </a:ext>
            </a:extLst>
          </p:cNvPr>
          <p:cNvSpPr>
            <a:spLocks noGrp="1"/>
          </p:cNvSpPr>
          <p:nvPr>
            <p:ph type="body" sz="quarter" idx="10"/>
            <p:custDataLst>
              <p:tags r:id="rId1"/>
            </p:custDataLst>
          </p:nvPr>
        </p:nvSpPr>
        <p:spPr/>
        <p:txBody>
          <a:bodyPr/>
          <a:lstStyle/>
          <a:p>
            <a:r>
              <a:rPr lang="fr-FR"/>
              <a:t>3</a:t>
            </a:r>
          </a:p>
        </p:txBody>
      </p:sp>
      <p:sp>
        <p:nvSpPr>
          <p:cNvPr id="3" name="Espace réservé du texte 2">
            <a:extLst>
              <a:ext uri="{FF2B5EF4-FFF2-40B4-BE49-F238E27FC236}">
                <a16:creationId xmlns:a16="http://schemas.microsoft.com/office/drawing/2014/main" id="{B2822339-C269-47F3-BEA7-FD5F4471C000}"/>
              </a:ext>
            </a:extLst>
          </p:cNvPr>
          <p:cNvSpPr>
            <a:spLocks noGrp="1"/>
          </p:cNvSpPr>
          <p:nvPr>
            <p:ph type="body" sz="quarter" idx="11"/>
            <p:custDataLst>
              <p:tags r:id="rId2"/>
            </p:custDataLst>
          </p:nvPr>
        </p:nvSpPr>
        <p:spPr>
          <a:xfrm>
            <a:off x="2225675" y="3872721"/>
            <a:ext cx="5060950" cy="661179"/>
          </a:xfrm>
        </p:spPr>
        <p:txBody>
          <a:bodyPr/>
          <a:lstStyle/>
          <a:p>
            <a:r>
              <a:rPr lang="fr-FR" sz="4000" dirty="0"/>
              <a:t>Résultats globaux</a:t>
            </a:r>
          </a:p>
        </p:txBody>
      </p:sp>
    </p:spTree>
    <p:extLst>
      <p:ext uri="{BB962C8B-B14F-4D97-AF65-F5344CB8AC3E}">
        <p14:creationId xmlns:p14="http://schemas.microsoft.com/office/powerpoint/2010/main" val="140133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Graphique 35">
            <a:extLst>
              <a:ext uri="{FF2B5EF4-FFF2-40B4-BE49-F238E27FC236}">
                <a16:creationId xmlns:a16="http://schemas.microsoft.com/office/drawing/2014/main" id="{6AC31D49-42BF-4F52-8F9D-8DD714BFEB3D}"/>
              </a:ext>
            </a:extLst>
          </p:cNvPr>
          <p:cNvGraphicFramePr/>
          <p:nvPr>
            <p:custDataLst>
              <p:tags r:id="rId1"/>
            </p:custDataLst>
            <p:extLst>
              <p:ext uri="{D42A27DB-BD31-4B8C-83A1-F6EECF244321}">
                <p14:modId xmlns:p14="http://schemas.microsoft.com/office/powerpoint/2010/main" val="1327265048"/>
              </p:ext>
            </p:extLst>
          </p:nvPr>
        </p:nvGraphicFramePr>
        <p:xfrm>
          <a:off x="4474310" y="2829387"/>
          <a:ext cx="3692583" cy="2367716"/>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39" name="Graphique 38">
            <a:extLst>
              <a:ext uri="{FF2B5EF4-FFF2-40B4-BE49-F238E27FC236}">
                <a16:creationId xmlns:a16="http://schemas.microsoft.com/office/drawing/2014/main" id="{7D275766-C6C7-4C90-9722-E92FEC91D099}"/>
              </a:ext>
            </a:extLst>
          </p:cNvPr>
          <p:cNvGraphicFramePr/>
          <p:nvPr>
            <p:custDataLst>
              <p:tags r:id="rId2"/>
            </p:custDataLst>
            <p:extLst>
              <p:ext uri="{D42A27DB-BD31-4B8C-83A1-F6EECF244321}">
                <p14:modId xmlns:p14="http://schemas.microsoft.com/office/powerpoint/2010/main" val="299285813"/>
              </p:ext>
            </p:extLst>
          </p:nvPr>
        </p:nvGraphicFramePr>
        <p:xfrm>
          <a:off x="8951245" y="2633314"/>
          <a:ext cx="2823912" cy="1919766"/>
        </p:xfrm>
        <a:graphic>
          <a:graphicData uri="http://schemas.openxmlformats.org/drawingml/2006/chart">
            <c:chart xmlns:c="http://schemas.openxmlformats.org/drawingml/2006/chart" xmlns:r="http://schemas.openxmlformats.org/officeDocument/2006/relationships" r:id="rId20"/>
          </a:graphicData>
        </a:graphic>
      </p:graphicFrame>
      <p:sp>
        <p:nvSpPr>
          <p:cNvPr id="40" name="TextBox 24">
            <a:extLst>
              <a:ext uri="{FF2B5EF4-FFF2-40B4-BE49-F238E27FC236}">
                <a16:creationId xmlns:a16="http://schemas.microsoft.com/office/drawing/2014/main" id="{48EF04C7-5269-408A-A911-41A7A7D427B1}"/>
              </a:ext>
            </a:extLst>
          </p:cNvPr>
          <p:cNvSpPr txBox="1"/>
          <p:nvPr>
            <p:custDataLst>
              <p:tags r:id="rId3"/>
            </p:custDataLst>
          </p:nvPr>
        </p:nvSpPr>
        <p:spPr>
          <a:xfrm>
            <a:off x="816009" y="1630048"/>
            <a:ext cx="2672825" cy="1107996"/>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endParaRPr lang="fr-FR" sz="800" b="1" dirty="0">
              <a:solidFill>
                <a:srgbClr val="595959"/>
              </a:solidFill>
              <a:cs typeface="Segoe UI" panose="020B0502040204020203" pitchFamily="34" charset="0"/>
            </a:endParaRPr>
          </a:p>
          <a:p>
            <a:pPr algn="ctr"/>
            <a:r>
              <a:rPr lang="fr-FR" sz="4000" b="1" dirty="0">
                <a:solidFill>
                  <a:schemeClr val="accent3"/>
                </a:solidFill>
                <a:latin typeface="Myriad Pro"/>
                <a:cs typeface="Segoe UI" panose="020B0502040204020203" pitchFamily="34" charset="0"/>
              </a:rPr>
              <a:t>42%</a:t>
            </a:r>
          </a:p>
        </p:txBody>
      </p:sp>
      <p:sp>
        <p:nvSpPr>
          <p:cNvPr id="42" name="TextBox 24">
            <a:extLst>
              <a:ext uri="{FF2B5EF4-FFF2-40B4-BE49-F238E27FC236}">
                <a16:creationId xmlns:a16="http://schemas.microsoft.com/office/drawing/2014/main" id="{07D7FFA0-7682-436E-8C22-1727F23ED319}"/>
              </a:ext>
            </a:extLst>
          </p:cNvPr>
          <p:cNvSpPr txBox="1"/>
          <p:nvPr>
            <p:custDataLst>
              <p:tags r:id="rId4"/>
            </p:custDataLst>
          </p:nvPr>
        </p:nvSpPr>
        <p:spPr>
          <a:xfrm>
            <a:off x="3801633" y="1635277"/>
            <a:ext cx="4571999" cy="1169551"/>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 sorties positives à 6 mois </a:t>
            </a:r>
          </a:p>
          <a:p>
            <a:pPr algn="ctr"/>
            <a:r>
              <a:rPr lang="fr-FR" sz="1200" dirty="0">
                <a:solidFill>
                  <a:srgbClr val="595959"/>
                </a:solidFill>
                <a:cs typeface="Segoe UI" panose="020B0502040204020203" pitchFamily="34" charset="0"/>
              </a:rPr>
              <a:t>(emploi + formation)</a:t>
            </a:r>
          </a:p>
          <a:p>
            <a:pPr algn="ctr"/>
            <a:r>
              <a:rPr lang="fr-FR" sz="4000" b="1" dirty="0">
                <a:solidFill>
                  <a:schemeClr val="accent3"/>
                </a:solidFill>
                <a:latin typeface="Myriad Pro"/>
                <a:cs typeface="Segoe UI" panose="020B0502040204020203" pitchFamily="34" charset="0"/>
              </a:rPr>
              <a:t>50%</a:t>
            </a:r>
          </a:p>
        </p:txBody>
      </p:sp>
      <p:sp>
        <p:nvSpPr>
          <p:cNvPr id="43" name="TextBox 24">
            <a:extLst>
              <a:ext uri="{FF2B5EF4-FFF2-40B4-BE49-F238E27FC236}">
                <a16:creationId xmlns:a16="http://schemas.microsoft.com/office/drawing/2014/main" id="{A3B091A2-98B1-448D-A0CD-1BD042AD8C31}"/>
              </a:ext>
            </a:extLst>
          </p:cNvPr>
          <p:cNvSpPr txBox="1"/>
          <p:nvPr>
            <p:custDataLst>
              <p:tags r:id="rId5"/>
            </p:custDataLst>
          </p:nvPr>
        </p:nvSpPr>
        <p:spPr>
          <a:xfrm>
            <a:off x="8931811" y="1604499"/>
            <a:ext cx="2862780" cy="1138773"/>
          </a:xfrm>
          <a:prstGeom prst="rect">
            <a:avLst/>
          </a:prstGeom>
          <a:noFill/>
        </p:spPr>
        <p:txBody>
          <a:bodyPr wrap="square" rtlCol="0" anchor="ctr">
            <a:spAutoFit/>
          </a:bodyPr>
          <a:lstStyle/>
          <a:p>
            <a:pPr algn="ctr"/>
            <a:r>
              <a:rPr lang="fr-FR" sz="1400" b="1" dirty="0">
                <a:solidFill>
                  <a:srgbClr val="595959"/>
                </a:solidFill>
                <a:cs typeface="Segoe UI" panose="020B0502040204020203" pitchFamily="34" charset="0"/>
              </a:rPr>
              <a:t>Taux d’amélioration de la </a:t>
            </a:r>
          </a:p>
          <a:p>
            <a:pPr algn="ctr"/>
            <a:r>
              <a:rPr lang="fr-FR" sz="1400" b="1" dirty="0">
                <a:solidFill>
                  <a:srgbClr val="595959"/>
                </a:solidFill>
                <a:cs typeface="Segoe UI" panose="020B0502040204020203" pitchFamily="34" charset="0"/>
              </a:rPr>
              <a:t>situation de travail à 6 mois</a:t>
            </a:r>
          </a:p>
          <a:p>
            <a:pPr algn="ctr"/>
            <a:r>
              <a:rPr lang="fr-FR" sz="4000" b="1" dirty="0">
                <a:solidFill>
                  <a:schemeClr val="accent3"/>
                </a:solidFill>
                <a:latin typeface="Myriad Pro"/>
                <a:cs typeface="Segoe UI" panose="020B0502040204020203" pitchFamily="34" charset="0"/>
              </a:rPr>
              <a:t>30%</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6"/>
            </p:custDataLst>
            <p:extLst>
              <p:ext uri="{D42A27DB-BD31-4B8C-83A1-F6EECF244321}">
                <p14:modId xmlns:p14="http://schemas.microsoft.com/office/powerpoint/2010/main" val="3565355059"/>
              </p:ext>
            </p:extLst>
          </p:nvPr>
        </p:nvGraphicFramePr>
        <p:xfrm>
          <a:off x="1045939" y="2612793"/>
          <a:ext cx="2380210" cy="2151980"/>
        </p:xfrm>
        <a:graphic>
          <a:graphicData uri="http://schemas.openxmlformats.org/drawingml/2006/chart">
            <c:chart xmlns:c="http://schemas.openxmlformats.org/drawingml/2006/chart" xmlns:r="http://schemas.openxmlformats.org/officeDocument/2006/relationships" r:id="rId21"/>
          </a:graphicData>
        </a:graphic>
      </p:graphicFrame>
      <p:cxnSp>
        <p:nvCxnSpPr>
          <p:cNvPr id="45" name="Connecteur droit 44">
            <a:extLst>
              <a:ext uri="{FF2B5EF4-FFF2-40B4-BE49-F238E27FC236}">
                <a16:creationId xmlns:a16="http://schemas.microsoft.com/office/drawing/2014/main" id="{DFA52A97-968F-40DD-8309-29526054D1B9}"/>
              </a:ext>
            </a:extLst>
          </p:cNvPr>
          <p:cNvCxnSpPr>
            <a:cxnSpLocks/>
          </p:cNvCxnSpPr>
          <p:nvPr>
            <p:custDataLst>
              <p:tags r:id="rId7"/>
            </p:custDataLst>
          </p:nvPr>
        </p:nvCxnSpPr>
        <p:spPr>
          <a:xfrm>
            <a:off x="8441343" y="988251"/>
            <a:ext cx="0" cy="5250682"/>
          </a:xfrm>
          <a:prstGeom prst="line">
            <a:avLst/>
          </a:prstGeom>
          <a:noFill/>
          <a:ln w="6350" cap="flat" cmpd="sng" algn="ctr">
            <a:solidFill>
              <a:srgbClr val="A5A5A5"/>
            </a:solidFill>
            <a:prstDash val="dash"/>
            <a:miter lim="800000"/>
          </a:ln>
          <a:effectLst/>
        </p:spPr>
      </p:cxnSp>
      <p:sp>
        <p:nvSpPr>
          <p:cNvPr id="65" name="TextBox 24">
            <a:extLst>
              <a:ext uri="{FF2B5EF4-FFF2-40B4-BE49-F238E27FC236}">
                <a16:creationId xmlns:a16="http://schemas.microsoft.com/office/drawing/2014/main" id="{9D23CD48-6C87-4564-979F-14C3889DD9B3}"/>
              </a:ext>
            </a:extLst>
          </p:cNvPr>
          <p:cNvSpPr txBox="1"/>
          <p:nvPr>
            <p:custDataLst>
              <p:tags r:id="rId8"/>
            </p:custDataLst>
          </p:nvPr>
        </p:nvSpPr>
        <p:spPr>
          <a:xfrm>
            <a:off x="1254654" y="4919035"/>
            <a:ext cx="7049464" cy="338554"/>
          </a:xfrm>
          <a:prstGeom prst="rect">
            <a:avLst/>
          </a:prstGeom>
          <a:noFill/>
        </p:spPr>
        <p:txBody>
          <a:bodyPr wrap="square" rtlCol="0" anchor="ctr">
            <a:spAutoFit/>
          </a:bodyPr>
          <a:lstStyle/>
          <a:p>
            <a:pPr algn="ctr"/>
            <a:r>
              <a:rPr lang="fr-FR" sz="1200" b="1" dirty="0">
                <a:solidFill>
                  <a:srgbClr val="9DD9E0"/>
                </a:solidFill>
                <a:latin typeface="+mj-lt"/>
                <a:cs typeface="Segoe UI" panose="020B0502040204020203" pitchFamily="34" charset="0"/>
              </a:rPr>
              <a:t>Mobilité géographique </a:t>
            </a:r>
            <a:r>
              <a:rPr lang="fr-FR" sz="1200" dirty="0">
                <a:solidFill>
                  <a:srgbClr val="595959"/>
                </a:solidFill>
                <a:latin typeface="+mj-lt"/>
                <a:cs typeface="Segoe UI" panose="020B0502040204020203" pitchFamily="34" charset="0"/>
              </a:rPr>
              <a:t>pour l’emploi ou la formation : </a:t>
            </a:r>
            <a:r>
              <a:rPr lang="fr-FR" sz="1600" b="1" dirty="0">
                <a:solidFill>
                  <a:srgbClr val="9DD9E0"/>
                </a:solidFill>
                <a:latin typeface="+mj-lt"/>
                <a:cs typeface="Segoe UI" panose="020B0502040204020203" pitchFamily="34" charset="0"/>
              </a:rPr>
              <a:t>26%</a:t>
            </a:r>
            <a:r>
              <a:rPr lang="fr-FR" sz="1600" b="1" dirty="0">
                <a:solidFill>
                  <a:srgbClr val="4472C4"/>
                </a:solidFill>
                <a:latin typeface="+mj-lt"/>
                <a:cs typeface="Segoe UI" panose="020B0502040204020203" pitchFamily="34" charset="0"/>
              </a:rPr>
              <a:t> </a:t>
            </a:r>
            <a:r>
              <a:rPr lang="fr-FR" sz="1050" dirty="0">
                <a:solidFill>
                  <a:srgbClr val="595959"/>
                </a:solidFill>
                <a:latin typeface="+mj-lt"/>
                <a:cs typeface="Segoe UI" panose="020B0502040204020203" pitchFamily="34" charset="0"/>
              </a:rPr>
              <a:t>(7% avec changement de région, 19% sans)</a:t>
            </a:r>
            <a:endParaRPr lang="fr-FR" b="1" dirty="0">
              <a:solidFill>
                <a:srgbClr val="4472C4"/>
              </a:solidFill>
              <a:latin typeface="+mj-lt"/>
              <a:cs typeface="Segoe UI" panose="020B0502040204020203" pitchFamily="34" charset="0"/>
            </a:endParaRPr>
          </a:p>
        </p:txBody>
      </p:sp>
      <p:sp>
        <p:nvSpPr>
          <p:cNvPr id="68" name="TextBox 24">
            <a:extLst>
              <a:ext uri="{FF2B5EF4-FFF2-40B4-BE49-F238E27FC236}">
                <a16:creationId xmlns:a16="http://schemas.microsoft.com/office/drawing/2014/main" id="{2D0F6F47-2D8E-4972-A1BB-DBF20937F5C6}"/>
              </a:ext>
            </a:extLst>
          </p:cNvPr>
          <p:cNvSpPr txBox="1"/>
          <p:nvPr>
            <p:custDataLst>
              <p:tags r:id="rId9"/>
            </p:custDataLst>
          </p:nvPr>
        </p:nvSpPr>
        <p:spPr>
          <a:xfrm>
            <a:off x="8578568" y="4728957"/>
            <a:ext cx="3534388" cy="1508105"/>
          </a:xfrm>
          <a:prstGeom prst="rect">
            <a:avLst/>
          </a:prstGeom>
          <a:noFill/>
        </p:spPr>
        <p:txBody>
          <a:bodyPr wrap="square" rtlCol="0" anchor="ctr">
            <a:spAutoFit/>
          </a:bodyPr>
          <a:lstStyle/>
          <a:p>
            <a:r>
              <a:rPr lang="fr-FR" sz="1600" b="1" dirty="0">
                <a:solidFill>
                  <a:schemeClr val="accent3"/>
                </a:solidFill>
                <a:latin typeface="Myriad Pro"/>
                <a:cs typeface="Segoe UI" panose="020B0502040204020203" pitchFamily="34" charset="0"/>
              </a:rPr>
              <a:t>68% </a:t>
            </a:r>
            <a:r>
              <a:rPr lang="fr-FR" sz="1200" dirty="0">
                <a:solidFill>
                  <a:srgbClr val="595959"/>
                </a:solidFill>
                <a:cs typeface="Segoe UI" panose="020B0502040204020203" pitchFamily="34" charset="0"/>
              </a:rPr>
              <a:t>sont en emploi 6 mois après leur sortie</a:t>
            </a:r>
          </a:p>
          <a:p>
            <a:endParaRPr lang="fr-FR" sz="1200" dirty="0">
              <a:solidFill>
                <a:srgbClr val="595959"/>
              </a:solidFill>
              <a:cs typeface="Segoe UI" panose="020B0502040204020203" pitchFamily="34" charset="0"/>
            </a:endParaRPr>
          </a:p>
          <a:p>
            <a:r>
              <a:rPr lang="fr-FR" sz="1200" dirty="0">
                <a:solidFill>
                  <a:srgbClr val="595959"/>
                </a:solidFill>
                <a:cs typeface="Segoe UI" panose="020B0502040204020203" pitchFamily="34" charset="0"/>
              </a:rPr>
              <a:t>Parmi les</a:t>
            </a:r>
            <a:r>
              <a:rPr lang="fr-FR" sz="1200" b="1" dirty="0">
                <a:solidFill>
                  <a:srgbClr val="595959"/>
                </a:solidFill>
                <a:cs typeface="Segoe UI" panose="020B0502040204020203" pitchFamily="34" charset="0"/>
              </a:rPr>
              <a:t> 32% qui ne sont pas en emploi 6 mois </a:t>
            </a:r>
            <a:r>
              <a:rPr lang="fr-FR" sz="1200" dirty="0">
                <a:solidFill>
                  <a:srgbClr val="595959"/>
                </a:solidFill>
                <a:cs typeface="Segoe UI" panose="020B0502040204020203" pitchFamily="34" charset="0"/>
              </a:rPr>
              <a:t>après leur sortie, on trouve  :</a:t>
            </a:r>
          </a:p>
          <a:p>
            <a:pPr marL="171450" indent="-171450">
              <a:buFont typeface="Arial" panose="020B0604020202020204" pitchFamily="34" charset="0"/>
              <a:buChar char="•"/>
            </a:pPr>
            <a:r>
              <a:rPr lang="fr-FR" sz="1000" dirty="0">
                <a:solidFill>
                  <a:srgbClr val="595959"/>
                </a:solidFill>
                <a:cs typeface="Segoe UI" panose="020B0502040204020203" pitchFamily="34" charset="0"/>
              </a:rPr>
              <a:t>21% en recherche d’emploi,  4% en formation et 7% dans une autre situation</a:t>
            </a:r>
          </a:p>
          <a:p>
            <a:pPr marL="171450" indent="-171450">
              <a:buFont typeface="Arial" panose="020B0604020202020204" pitchFamily="34" charset="0"/>
              <a:buChar char="•"/>
            </a:pPr>
            <a:r>
              <a:rPr lang="fr-FR" sz="1000" dirty="0">
                <a:solidFill>
                  <a:srgbClr val="595959"/>
                </a:solidFill>
                <a:cs typeface="Segoe UI" panose="020B0502040204020203" pitchFamily="34" charset="0"/>
              </a:rPr>
              <a:t>88% sont issus de la PI 9.1</a:t>
            </a:r>
          </a:p>
          <a:p>
            <a:pPr marL="171450" indent="-171450">
              <a:buFont typeface="Arial" panose="020B0604020202020204" pitchFamily="34" charset="0"/>
              <a:buChar char="•"/>
            </a:pPr>
            <a:r>
              <a:rPr lang="fr-FR" sz="1000" dirty="0">
                <a:solidFill>
                  <a:srgbClr val="595959"/>
                </a:solidFill>
                <a:cs typeface="Segoe UI" panose="020B0502040204020203" pitchFamily="34" charset="0"/>
              </a:rPr>
              <a:t>54% ont un niveau d’éducation CITE 0 à 2</a:t>
            </a:r>
          </a:p>
        </p:txBody>
      </p:sp>
      <p:sp>
        <p:nvSpPr>
          <p:cNvPr id="75" name="ZoneTexte 74">
            <a:extLst>
              <a:ext uri="{FF2B5EF4-FFF2-40B4-BE49-F238E27FC236}">
                <a16:creationId xmlns:a16="http://schemas.microsoft.com/office/drawing/2014/main" id="{309B3E9A-5D99-4023-BDF7-79FE00E1301F}"/>
              </a:ext>
            </a:extLst>
          </p:cNvPr>
          <p:cNvSpPr txBox="1"/>
          <p:nvPr>
            <p:custDataLst>
              <p:tags r:id="rId10"/>
            </p:custDataLst>
          </p:nvPr>
        </p:nvSpPr>
        <p:spPr>
          <a:xfrm>
            <a:off x="904343" y="5343816"/>
            <a:ext cx="7399775" cy="895117"/>
          </a:xfrm>
          <a:custGeom>
            <a:avLst/>
            <a:gdLst>
              <a:gd name="connsiteX0" fmla="*/ 0 w 7399775"/>
              <a:gd name="connsiteY0" fmla="*/ 0 h 895117"/>
              <a:gd name="connsiteX1" fmla="*/ 820702 w 7399775"/>
              <a:gd name="connsiteY1" fmla="*/ 0 h 895117"/>
              <a:gd name="connsiteX2" fmla="*/ 1641405 w 7399775"/>
              <a:gd name="connsiteY2" fmla="*/ 0 h 895117"/>
              <a:gd name="connsiteX3" fmla="*/ 2166116 w 7399775"/>
              <a:gd name="connsiteY3" fmla="*/ 0 h 895117"/>
              <a:gd name="connsiteX4" fmla="*/ 2986818 w 7399775"/>
              <a:gd name="connsiteY4" fmla="*/ 0 h 895117"/>
              <a:gd name="connsiteX5" fmla="*/ 3585527 w 7399775"/>
              <a:gd name="connsiteY5" fmla="*/ 0 h 895117"/>
              <a:gd name="connsiteX6" fmla="*/ 4184236 w 7399775"/>
              <a:gd name="connsiteY6" fmla="*/ 0 h 895117"/>
              <a:gd name="connsiteX7" fmla="*/ 5004939 w 7399775"/>
              <a:gd name="connsiteY7" fmla="*/ 0 h 895117"/>
              <a:gd name="connsiteX8" fmla="*/ 5677646 w 7399775"/>
              <a:gd name="connsiteY8" fmla="*/ 0 h 895117"/>
              <a:gd name="connsiteX9" fmla="*/ 6350352 w 7399775"/>
              <a:gd name="connsiteY9" fmla="*/ 0 h 895117"/>
              <a:gd name="connsiteX10" fmla="*/ 7399775 w 7399775"/>
              <a:gd name="connsiteY10" fmla="*/ 0 h 895117"/>
              <a:gd name="connsiteX11" fmla="*/ 7399775 w 7399775"/>
              <a:gd name="connsiteY11" fmla="*/ 420705 h 895117"/>
              <a:gd name="connsiteX12" fmla="*/ 7399775 w 7399775"/>
              <a:gd name="connsiteY12" fmla="*/ 895117 h 895117"/>
              <a:gd name="connsiteX13" fmla="*/ 6949061 w 7399775"/>
              <a:gd name="connsiteY13" fmla="*/ 895117 h 895117"/>
              <a:gd name="connsiteX14" fmla="*/ 6498348 w 7399775"/>
              <a:gd name="connsiteY14" fmla="*/ 895117 h 895117"/>
              <a:gd name="connsiteX15" fmla="*/ 5751643 w 7399775"/>
              <a:gd name="connsiteY15" fmla="*/ 895117 h 895117"/>
              <a:gd name="connsiteX16" fmla="*/ 5226932 w 7399775"/>
              <a:gd name="connsiteY16" fmla="*/ 895117 h 895117"/>
              <a:gd name="connsiteX17" fmla="*/ 4406230 w 7399775"/>
              <a:gd name="connsiteY17" fmla="*/ 895117 h 895117"/>
              <a:gd name="connsiteX18" fmla="*/ 3585527 w 7399775"/>
              <a:gd name="connsiteY18" fmla="*/ 895117 h 895117"/>
              <a:gd name="connsiteX19" fmla="*/ 2764825 w 7399775"/>
              <a:gd name="connsiteY19" fmla="*/ 895117 h 895117"/>
              <a:gd name="connsiteX20" fmla="*/ 2092118 w 7399775"/>
              <a:gd name="connsiteY20" fmla="*/ 895117 h 895117"/>
              <a:gd name="connsiteX21" fmla="*/ 1493409 w 7399775"/>
              <a:gd name="connsiteY21" fmla="*/ 895117 h 895117"/>
              <a:gd name="connsiteX22" fmla="*/ 894700 w 7399775"/>
              <a:gd name="connsiteY22" fmla="*/ 895117 h 895117"/>
              <a:gd name="connsiteX23" fmla="*/ 0 w 7399775"/>
              <a:gd name="connsiteY23" fmla="*/ 895117 h 895117"/>
              <a:gd name="connsiteX24" fmla="*/ 0 w 7399775"/>
              <a:gd name="connsiteY24" fmla="*/ 456510 h 895117"/>
              <a:gd name="connsiteX25" fmla="*/ 0 w 7399775"/>
              <a:gd name="connsiteY25" fmla="*/ 0 h 89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99775" h="895117" fill="none" extrusionOk="0">
                <a:moveTo>
                  <a:pt x="0" y="0"/>
                </a:moveTo>
                <a:cubicBezTo>
                  <a:pt x="278589" y="-34555"/>
                  <a:pt x="570645" y="139"/>
                  <a:pt x="820702" y="0"/>
                </a:cubicBezTo>
                <a:cubicBezTo>
                  <a:pt x="1070759" y="-139"/>
                  <a:pt x="1299608" y="-25396"/>
                  <a:pt x="1641405" y="0"/>
                </a:cubicBezTo>
                <a:cubicBezTo>
                  <a:pt x="1983202" y="25396"/>
                  <a:pt x="2055888" y="-25406"/>
                  <a:pt x="2166116" y="0"/>
                </a:cubicBezTo>
                <a:cubicBezTo>
                  <a:pt x="2276344" y="25406"/>
                  <a:pt x="2621932" y="18564"/>
                  <a:pt x="2986818" y="0"/>
                </a:cubicBezTo>
                <a:cubicBezTo>
                  <a:pt x="3351704" y="-18564"/>
                  <a:pt x="3400537" y="344"/>
                  <a:pt x="3585527" y="0"/>
                </a:cubicBezTo>
                <a:cubicBezTo>
                  <a:pt x="3770517" y="-344"/>
                  <a:pt x="3929788" y="22518"/>
                  <a:pt x="4184236" y="0"/>
                </a:cubicBezTo>
                <a:cubicBezTo>
                  <a:pt x="4438684" y="-22518"/>
                  <a:pt x="4706993" y="-12546"/>
                  <a:pt x="5004939" y="0"/>
                </a:cubicBezTo>
                <a:cubicBezTo>
                  <a:pt x="5302885" y="12546"/>
                  <a:pt x="5436574" y="-6506"/>
                  <a:pt x="5677646" y="0"/>
                </a:cubicBezTo>
                <a:cubicBezTo>
                  <a:pt x="5918718" y="6506"/>
                  <a:pt x="6191775" y="19641"/>
                  <a:pt x="6350352" y="0"/>
                </a:cubicBezTo>
                <a:cubicBezTo>
                  <a:pt x="6508929" y="-19641"/>
                  <a:pt x="7053842" y="40007"/>
                  <a:pt x="7399775" y="0"/>
                </a:cubicBezTo>
                <a:cubicBezTo>
                  <a:pt x="7412452" y="209976"/>
                  <a:pt x="7396778" y="238250"/>
                  <a:pt x="7399775" y="420705"/>
                </a:cubicBezTo>
                <a:cubicBezTo>
                  <a:pt x="7402772" y="603161"/>
                  <a:pt x="7377662" y="770273"/>
                  <a:pt x="7399775" y="895117"/>
                </a:cubicBezTo>
                <a:cubicBezTo>
                  <a:pt x="7180596" y="904638"/>
                  <a:pt x="7145326" y="887120"/>
                  <a:pt x="6949061" y="895117"/>
                </a:cubicBezTo>
                <a:cubicBezTo>
                  <a:pt x="6752796" y="903114"/>
                  <a:pt x="6627062" y="912146"/>
                  <a:pt x="6498348" y="895117"/>
                </a:cubicBezTo>
                <a:cubicBezTo>
                  <a:pt x="6369634" y="878088"/>
                  <a:pt x="6047389" y="884287"/>
                  <a:pt x="5751643" y="895117"/>
                </a:cubicBezTo>
                <a:cubicBezTo>
                  <a:pt x="5455897" y="905947"/>
                  <a:pt x="5466067" y="889354"/>
                  <a:pt x="5226932" y="895117"/>
                </a:cubicBezTo>
                <a:cubicBezTo>
                  <a:pt x="4987797" y="900880"/>
                  <a:pt x="4772903" y="867327"/>
                  <a:pt x="4406230" y="895117"/>
                </a:cubicBezTo>
                <a:cubicBezTo>
                  <a:pt x="4039557" y="922907"/>
                  <a:pt x="3838198" y="858874"/>
                  <a:pt x="3585527" y="895117"/>
                </a:cubicBezTo>
                <a:cubicBezTo>
                  <a:pt x="3332856" y="931360"/>
                  <a:pt x="3010408" y="900199"/>
                  <a:pt x="2764825" y="895117"/>
                </a:cubicBezTo>
                <a:cubicBezTo>
                  <a:pt x="2519242" y="890035"/>
                  <a:pt x="2383434" y="861563"/>
                  <a:pt x="2092118" y="895117"/>
                </a:cubicBezTo>
                <a:cubicBezTo>
                  <a:pt x="1800802" y="928671"/>
                  <a:pt x="1634046" y="893558"/>
                  <a:pt x="1493409" y="895117"/>
                </a:cubicBezTo>
                <a:cubicBezTo>
                  <a:pt x="1352772" y="896676"/>
                  <a:pt x="1156004" y="903085"/>
                  <a:pt x="894700" y="895117"/>
                </a:cubicBezTo>
                <a:cubicBezTo>
                  <a:pt x="633396" y="887149"/>
                  <a:pt x="382133" y="852859"/>
                  <a:pt x="0" y="895117"/>
                </a:cubicBezTo>
                <a:cubicBezTo>
                  <a:pt x="-13291" y="750917"/>
                  <a:pt x="-6880" y="548253"/>
                  <a:pt x="0" y="456510"/>
                </a:cubicBezTo>
                <a:cubicBezTo>
                  <a:pt x="6880" y="364767"/>
                  <a:pt x="-4501" y="227126"/>
                  <a:pt x="0" y="0"/>
                </a:cubicBezTo>
                <a:close/>
              </a:path>
              <a:path w="7399775" h="895117" stroke="0" extrusionOk="0">
                <a:moveTo>
                  <a:pt x="0" y="0"/>
                </a:moveTo>
                <a:cubicBezTo>
                  <a:pt x="181866" y="-3134"/>
                  <a:pt x="345438" y="21903"/>
                  <a:pt x="450714" y="0"/>
                </a:cubicBezTo>
                <a:cubicBezTo>
                  <a:pt x="555990" y="-21903"/>
                  <a:pt x="866355" y="3891"/>
                  <a:pt x="1049423" y="0"/>
                </a:cubicBezTo>
                <a:cubicBezTo>
                  <a:pt x="1232491" y="-3891"/>
                  <a:pt x="1367092" y="7926"/>
                  <a:pt x="1500136" y="0"/>
                </a:cubicBezTo>
                <a:cubicBezTo>
                  <a:pt x="1633180" y="-7926"/>
                  <a:pt x="1881459" y="22450"/>
                  <a:pt x="2024848" y="0"/>
                </a:cubicBezTo>
                <a:cubicBezTo>
                  <a:pt x="2168237" y="-22450"/>
                  <a:pt x="2549382" y="-33347"/>
                  <a:pt x="2845550" y="0"/>
                </a:cubicBezTo>
                <a:cubicBezTo>
                  <a:pt x="3141718" y="33347"/>
                  <a:pt x="3148957" y="-9122"/>
                  <a:pt x="3296263" y="0"/>
                </a:cubicBezTo>
                <a:cubicBezTo>
                  <a:pt x="3443569" y="9122"/>
                  <a:pt x="3692265" y="8871"/>
                  <a:pt x="3820975" y="0"/>
                </a:cubicBezTo>
                <a:cubicBezTo>
                  <a:pt x="3949685" y="-8871"/>
                  <a:pt x="4132635" y="-1057"/>
                  <a:pt x="4419684" y="0"/>
                </a:cubicBezTo>
                <a:cubicBezTo>
                  <a:pt x="4706733" y="1057"/>
                  <a:pt x="5024636" y="28109"/>
                  <a:pt x="5240386" y="0"/>
                </a:cubicBezTo>
                <a:cubicBezTo>
                  <a:pt x="5456136" y="-28109"/>
                  <a:pt x="5516214" y="-11890"/>
                  <a:pt x="5691100" y="0"/>
                </a:cubicBezTo>
                <a:cubicBezTo>
                  <a:pt x="5865986" y="11890"/>
                  <a:pt x="6109930" y="957"/>
                  <a:pt x="6437804" y="0"/>
                </a:cubicBezTo>
                <a:cubicBezTo>
                  <a:pt x="6765678" y="-957"/>
                  <a:pt x="7045968" y="-16876"/>
                  <a:pt x="7399775" y="0"/>
                </a:cubicBezTo>
                <a:cubicBezTo>
                  <a:pt x="7403803" y="177634"/>
                  <a:pt x="7381402" y="253139"/>
                  <a:pt x="7399775" y="438607"/>
                </a:cubicBezTo>
                <a:cubicBezTo>
                  <a:pt x="7418148" y="624075"/>
                  <a:pt x="7412311" y="759751"/>
                  <a:pt x="7399775" y="895117"/>
                </a:cubicBezTo>
                <a:cubicBezTo>
                  <a:pt x="7245848" y="915124"/>
                  <a:pt x="7023149" y="870708"/>
                  <a:pt x="6875064" y="895117"/>
                </a:cubicBezTo>
                <a:cubicBezTo>
                  <a:pt x="6726979" y="919526"/>
                  <a:pt x="6362762" y="881721"/>
                  <a:pt x="6202357" y="895117"/>
                </a:cubicBezTo>
                <a:cubicBezTo>
                  <a:pt x="6041952" y="908513"/>
                  <a:pt x="5648288" y="896738"/>
                  <a:pt x="5455652" y="895117"/>
                </a:cubicBezTo>
                <a:cubicBezTo>
                  <a:pt x="5263016" y="893496"/>
                  <a:pt x="5187415" y="883858"/>
                  <a:pt x="4930941" y="895117"/>
                </a:cubicBezTo>
                <a:cubicBezTo>
                  <a:pt x="4674467" y="906376"/>
                  <a:pt x="4557223" y="911236"/>
                  <a:pt x="4406230" y="895117"/>
                </a:cubicBezTo>
                <a:cubicBezTo>
                  <a:pt x="4255237" y="878998"/>
                  <a:pt x="3912600" y="896367"/>
                  <a:pt x="3733523" y="895117"/>
                </a:cubicBezTo>
                <a:cubicBezTo>
                  <a:pt x="3554446" y="893867"/>
                  <a:pt x="3390325" y="918278"/>
                  <a:pt x="3060816" y="895117"/>
                </a:cubicBezTo>
                <a:cubicBezTo>
                  <a:pt x="2731307" y="871956"/>
                  <a:pt x="2555470" y="870512"/>
                  <a:pt x="2314111" y="895117"/>
                </a:cubicBezTo>
                <a:cubicBezTo>
                  <a:pt x="2072753" y="919722"/>
                  <a:pt x="1896931" y="895705"/>
                  <a:pt x="1641405" y="895117"/>
                </a:cubicBezTo>
                <a:cubicBezTo>
                  <a:pt x="1385879" y="894529"/>
                  <a:pt x="1208293" y="858273"/>
                  <a:pt x="894700" y="895117"/>
                </a:cubicBezTo>
                <a:cubicBezTo>
                  <a:pt x="581107" y="931961"/>
                  <a:pt x="382165" y="895076"/>
                  <a:pt x="0" y="895117"/>
                </a:cubicBezTo>
                <a:cubicBezTo>
                  <a:pt x="-14284" y="790804"/>
                  <a:pt x="11845" y="638298"/>
                  <a:pt x="0" y="456510"/>
                </a:cubicBezTo>
                <a:cubicBezTo>
                  <a:pt x="-11845" y="274722"/>
                  <a:pt x="393" y="109560"/>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taux des participants chômeurs ou inactifs à l’entrée ayant </a:t>
            </a:r>
            <a:r>
              <a:rPr lang="fr-FR" sz="1200" b="1" dirty="0">
                <a:cs typeface="Segoe UI" panose="020B0502040204020203" pitchFamily="34" charset="0"/>
              </a:rPr>
              <a:t>accédé à un emploi à 6 mois est de 42%</a:t>
            </a:r>
            <a:r>
              <a:rPr lang="fr-FR" sz="1200" dirty="0">
                <a:cs typeface="Segoe UI" panose="020B0502040204020203" pitchFamily="34" charset="0"/>
              </a:rPr>
              <a:t>. Par PI, ce taux avoisine plus de 50% sauf pour les PI 9.1 et 10.1 qui sont en dessous de la moyenne globale. </a:t>
            </a:r>
          </a:p>
          <a:p>
            <a:pPr>
              <a:spcAft>
                <a:spcPts val="500"/>
              </a:spcAft>
            </a:pPr>
            <a:r>
              <a:rPr lang="fr-FR" sz="1200" dirty="0">
                <a:cs typeface="Segoe UI" panose="020B0502040204020203" pitchFamily="34" charset="0"/>
              </a:rPr>
              <a:t>Un tiers des participants en emploi à l’entrée ont vu leur situation de travail s’améliorer. Par PI, une amélioration d’autant plus notable pour les PI 8.7 et 13.1. </a:t>
            </a:r>
          </a:p>
        </p:txBody>
      </p:sp>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11"/>
            </p:custDataLst>
          </p:nvPr>
        </p:nvPicPr>
        <p:blipFill>
          <a:blip r:embed="rId22"/>
          <a:stretch>
            <a:fillRect/>
          </a:stretch>
        </p:blipFill>
        <p:spPr>
          <a:xfrm>
            <a:off x="515277" y="5315267"/>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12"/>
            </p:custDataLst>
          </p:nvPr>
        </p:nvSpPr>
        <p:spPr>
          <a:xfrm>
            <a:off x="2287052" y="1242021"/>
            <a:ext cx="3050918" cy="446276"/>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Chômeurs / inactifs à l’entrée</a:t>
            </a:r>
          </a:p>
        </p:txBody>
      </p:sp>
      <p:sp>
        <p:nvSpPr>
          <p:cNvPr id="81" name="Rectangle : coins arrondis 80">
            <a:extLst>
              <a:ext uri="{FF2B5EF4-FFF2-40B4-BE49-F238E27FC236}">
                <a16:creationId xmlns:a16="http://schemas.microsoft.com/office/drawing/2014/main" id="{3ECD4AAD-1411-4896-B868-85B8704EBF5E}"/>
              </a:ext>
            </a:extLst>
          </p:cNvPr>
          <p:cNvSpPr/>
          <p:nvPr>
            <p:custDataLst>
              <p:tags r:id="rId13"/>
            </p:custDataLst>
          </p:nvPr>
        </p:nvSpPr>
        <p:spPr>
          <a:xfrm>
            <a:off x="9210677" y="1298709"/>
            <a:ext cx="2305048" cy="383262"/>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En emploi à l’entrée</a:t>
            </a:r>
          </a:p>
        </p:txBody>
      </p:sp>
      <p:pic>
        <p:nvPicPr>
          <p:cNvPr id="2" name="Image 1">
            <a:extLst>
              <a:ext uri="{FF2B5EF4-FFF2-40B4-BE49-F238E27FC236}">
                <a16:creationId xmlns:a16="http://schemas.microsoft.com/office/drawing/2014/main" id="{F85BC84C-9DC5-4F49-9332-52E51462973D}"/>
              </a:ext>
            </a:extLst>
          </p:cNvPr>
          <p:cNvPicPr>
            <a:picLocks noChangeAspect="1"/>
          </p:cNvPicPr>
          <p:nvPr>
            <p:custDataLst>
              <p:tags r:id="rId14"/>
            </p:custDataLst>
          </p:nvPr>
        </p:nvPicPr>
        <p:blipFill>
          <a:blip r:embed="rId23"/>
          <a:stretch>
            <a:fillRect/>
          </a:stretch>
        </p:blipFill>
        <p:spPr>
          <a:xfrm>
            <a:off x="1310655" y="4924019"/>
            <a:ext cx="256426" cy="328586"/>
          </a:xfrm>
          <a:prstGeom prst="rect">
            <a:avLst/>
          </a:prstGeom>
        </p:spPr>
      </p:pic>
      <p:sp>
        <p:nvSpPr>
          <p:cNvPr id="25" name="TextBox 6">
            <a:extLst>
              <a:ext uri="{FF2B5EF4-FFF2-40B4-BE49-F238E27FC236}">
                <a16:creationId xmlns:a16="http://schemas.microsoft.com/office/drawing/2014/main" id="{43FF5D47-D7E4-73A3-5157-6ABF7B98CEED}"/>
              </a:ext>
            </a:extLst>
          </p:cNvPr>
          <p:cNvSpPr txBox="1"/>
          <p:nvPr>
            <p:custDataLst>
              <p:tags r:id="rId15"/>
            </p:custDataLst>
          </p:nvPr>
        </p:nvSpPr>
        <p:spPr>
          <a:xfrm>
            <a:off x="135586" y="175485"/>
            <a:ext cx="11875439" cy="1077218"/>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Indicateurs clés</a:t>
            </a:r>
          </a:p>
          <a:p>
            <a:r>
              <a:rPr lang="fr-FR" sz="3200" dirty="0">
                <a:solidFill>
                  <a:srgbClr val="464D50"/>
                </a:solidFill>
                <a:latin typeface="Myriad Pro Light" panose="020B0603030403020204" pitchFamily="34" charset="0"/>
                <a:cs typeface="Aharoni" panose="020B0604020202020204" pitchFamily="2" charset="-79"/>
              </a:rPr>
              <a:t>Total FSE </a:t>
            </a:r>
            <a:r>
              <a:rPr lang="fr-FR" sz="2000" dirty="0">
                <a:solidFill>
                  <a:srgbClr val="464D50"/>
                </a:solidFill>
                <a:latin typeface="Myriad Pro Light" panose="020B0603030403020204" pitchFamily="34" charset="0"/>
                <a:cs typeface="Aharoni" panose="020B0604020202020204" pitchFamily="2" charset="-79"/>
              </a:rPr>
              <a:t>(hors PI 8.6 et 9.4)</a:t>
            </a:r>
          </a:p>
        </p:txBody>
      </p:sp>
      <p:sp>
        <p:nvSpPr>
          <p:cNvPr id="28" name="TextBox 24">
            <a:extLst>
              <a:ext uri="{FF2B5EF4-FFF2-40B4-BE49-F238E27FC236}">
                <a16:creationId xmlns:a16="http://schemas.microsoft.com/office/drawing/2014/main" id="{9F4C291E-8C49-07AE-8145-2CAD854F156F}"/>
              </a:ext>
            </a:extLst>
          </p:cNvPr>
          <p:cNvSpPr txBox="1"/>
          <p:nvPr>
            <p:custDataLst>
              <p:tags r:id="rId16"/>
            </p:custDataLst>
          </p:nvPr>
        </p:nvSpPr>
        <p:spPr>
          <a:xfrm>
            <a:off x="3313057" y="4489447"/>
            <a:ext cx="1298247" cy="446276"/>
          </a:xfrm>
          <a:prstGeom prst="rect">
            <a:avLst/>
          </a:prstGeom>
          <a:noFill/>
        </p:spPr>
        <p:txBody>
          <a:bodyPr wrap="square" rtlCol="0" anchor="ctr">
            <a:spAutoFit/>
          </a:bodyPr>
          <a:lstStyle/>
          <a:p>
            <a:pPr algn="ctr"/>
            <a:r>
              <a:rPr kumimoji="0" lang="fr-FR" sz="1050" b="0" i="0" u="none" strike="noStrike" kern="1200" cap="none" spc="0" normalizeH="0" baseline="0" noProof="0" dirty="0">
                <a:ln>
                  <a:noFill/>
                </a:ln>
                <a:solidFill>
                  <a:srgbClr val="595959"/>
                </a:solidFill>
                <a:effectLst/>
                <a:uLnTx/>
                <a:uFillTx/>
                <a:latin typeface="Myriad pro light"/>
                <a:ea typeface="+mn-ea"/>
                <a:cs typeface="Segoe UI" panose="020B0502040204020203" pitchFamily="34" charset="0"/>
              </a:rPr>
              <a:t>Dont </a:t>
            </a:r>
            <a:r>
              <a:rPr lang="fr-FR" sz="1050" dirty="0">
                <a:solidFill>
                  <a:srgbClr val="92D050"/>
                </a:solidFill>
                <a:latin typeface="Myriad pro light"/>
                <a:cs typeface="Segoe UI" panose="020B0502040204020203" pitchFamily="34" charset="0"/>
              </a:rPr>
              <a:t>53</a:t>
            </a:r>
            <a:r>
              <a:rPr lang="fr-FR" sz="1200" b="1" dirty="0">
                <a:solidFill>
                  <a:schemeClr val="accent3"/>
                </a:solidFill>
                <a:latin typeface="Myriad Pro"/>
                <a:cs typeface="Segoe UI" panose="020B0502040204020203" pitchFamily="34" charset="0"/>
              </a:rPr>
              <a:t>% </a:t>
            </a:r>
            <a:r>
              <a:rPr lang="fr-FR" sz="1050" dirty="0">
                <a:solidFill>
                  <a:srgbClr val="595959"/>
                </a:solidFill>
                <a:cs typeface="Segoe UI" panose="020B0502040204020203" pitchFamily="34" charset="0"/>
              </a:rPr>
              <a:t>d’emploi durable</a:t>
            </a:r>
            <a:endParaRPr lang="fr-FR" sz="2000" b="1" dirty="0">
              <a:solidFill>
                <a:srgbClr val="96C579"/>
              </a:solidFill>
              <a:cs typeface="Segoe UI" panose="020B0502040204020203" pitchFamily="34" charset="0"/>
            </a:endParaRPr>
          </a:p>
        </p:txBody>
      </p:sp>
      <p:cxnSp>
        <p:nvCxnSpPr>
          <p:cNvPr id="4" name="Connecteur droit avec flèche 3">
            <a:extLst>
              <a:ext uri="{FF2B5EF4-FFF2-40B4-BE49-F238E27FC236}">
                <a16:creationId xmlns:a16="http://schemas.microsoft.com/office/drawing/2014/main" id="{3BFE0FD9-7020-60CB-F3ED-CA4B80DA9218}"/>
              </a:ext>
            </a:extLst>
          </p:cNvPr>
          <p:cNvCxnSpPr>
            <a:cxnSpLocks/>
          </p:cNvCxnSpPr>
          <p:nvPr>
            <p:custDataLst>
              <p:tags r:id="rId17"/>
            </p:custDataLst>
          </p:nvPr>
        </p:nvCxnSpPr>
        <p:spPr>
          <a:xfrm flipH="1">
            <a:off x="4021394" y="4326194"/>
            <a:ext cx="324464" cy="17907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99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aphique 25">
            <a:extLst>
              <a:ext uri="{FF2B5EF4-FFF2-40B4-BE49-F238E27FC236}">
                <a16:creationId xmlns:a16="http://schemas.microsoft.com/office/drawing/2014/main" id="{94F98601-649D-408A-9792-12DE083A8484}"/>
              </a:ext>
            </a:extLst>
          </p:cNvPr>
          <p:cNvGraphicFramePr/>
          <p:nvPr>
            <p:custDataLst>
              <p:tags r:id="rId1"/>
            </p:custDataLst>
            <p:extLst>
              <p:ext uri="{D42A27DB-BD31-4B8C-83A1-F6EECF244321}">
                <p14:modId xmlns:p14="http://schemas.microsoft.com/office/powerpoint/2010/main" val="2973313310"/>
              </p:ext>
            </p:extLst>
          </p:nvPr>
        </p:nvGraphicFramePr>
        <p:xfrm>
          <a:off x="436611" y="1786983"/>
          <a:ext cx="8719127" cy="3888510"/>
        </p:xfrm>
        <a:graphic>
          <a:graphicData uri="http://schemas.openxmlformats.org/drawingml/2006/chart">
            <c:chart xmlns:c="http://schemas.openxmlformats.org/drawingml/2006/chart" xmlns:r="http://schemas.openxmlformats.org/officeDocument/2006/relationships" r:id="rId9"/>
          </a:graphicData>
        </a:graphic>
      </p:graphicFrame>
      <p:sp>
        <p:nvSpPr>
          <p:cNvPr id="28" name="ZoneTexte 27">
            <a:extLst>
              <a:ext uri="{FF2B5EF4-FFF2-40B4-BE49-F238E27FC236}">
                <a16:creationId xmlns:a16="http://schemas.microsoft.com/office/drawing/2014/main" id="{13D4FA05-2C22-4B3C-9E3D-E1F612A7FBDE}"/>
              </a:ext>
            </a:extLst>
          </p:cNvPr>
          <p:cNvSpPr txBox="1"/>
          <p:nvPr>
            <p:custDataLst>
              <p:tags r:id="rId2"/>
            </p:custDataLst>
          </p:nvPr>
        </p:nvSpPr>
        <p:spPr>
          <a:xfrm>
            <a:off x="8562418" y="4152700"/>
            <a:ext cx="3433286" cy="2131353"/>
          </a:xfrm>
          <a:custGeom>
            <a:avLst/>
            <a:gdLst>
              <a:gd name="connsiteX0" fmla="*/ 0 w 3433286"/>
              <a:gd name="connsiteY0" fmla="*/ 0 h 2131353"/>
              <a:gd name="connsiteX1" fmla="*/ 686657 w 3433286"/>
              <a:gd name="connsiteY1" fmla="*/ 0 h 2131353"/>
              <a:gd name="connsiteX2" fmla="*/ 1407647 w 3433286"/>
              <a:gd name="connsiteY2" fmla="*/ 0 h 2131353"/>
              <a:gd name="connsiteX3" fmla="*/ 2059972 w 3433286"/>
              <a:gd name="connsiteY3" fmla="*/ 0 h 2131353"/>
              <a:gd name="connsiteX4" fmla="*/ 2643630 w 3433286"/>
              <a:gd name="connsiteY4" fmla="*/ 0 h 2131353"/>
              <a:gd name="connsiteX5" fmla="*/ 3433286 w 3433286"/>
              <a:gd name="connsiteY5" fmla="*/ 0 h 2131353"/>
              <a:gd name="connsiteX6" fmla="*/ 3433286 w 3433286"/>
              <a:gd name="connsiteY6" fmla="*/ 575465 h 2131353"/>
              <a:gd name="connsiteX7" fmla="*/ 3433286 w 3433286"/>
              <a:gd name="connsiteY7" fmla="*/ 1086990 h 2131353"/>
              <a:gd name="connsiteX8" fmla="*/ 3433286 w 3433286"/>
              <a:gd name="connsiteY8" fmla="*/ 1641142 h 2131353"/>
              <a:gd name="connsiteX9" fmla="*/ 3433286 w 3433286"/>
              <a:gd name="connsiteY9" fmla="*/ 2131353 h 2131353"/>
              <a:gd name="connsiteX10" fmla="*/ 2677963 w 3433286"/>
              <a:gd name="connsiteY10" fmla="*/ 2131353 h 2131353"/>
              <a:gd name="connsiteX11" fmla="*/ 1956973 w 3433286"/>
              <a:gd name="connsiteY11" fmla="*/ 2131353 h 2131353"/>
              <a:gd name="connsiteX12" fmla="*/ 1270316 w 3433286"/>
              <a:gd name="connsiteY12" fmla="*/ 2131353 h 2131353"/>
              <a:gd name="connsiteX13" fmla="*/ 686657 w 3433286"/>
              <a:gd name="connsiteY13" fmla="*/ 2131353 h 2131353"/>
              <a:gd name="connsiteX14" fmla="*/ 0 w 3433286"/>
              <a:gd name="connsiteY14" fmla="*/ 2131353 h 2131353"/>
              <a:gd name="connsiteX15" fmla="*/ 0 w 3433286"/>
              <a:gd name="connsiteY15" fmla="*/ 1598515 h 2131353"/>
              <a:gd name="connsiteX16" fmla="*/ 0 w 3433286"/>
              <a:gd name="connsiteY16" fmla="*/ 1065677 h 2131353"/>
              <a:gd name="connsiteX17" fmla="*/ 0 w 3433286"/>
              <a:gd name="connsiteY17" fmla="*/ 532838 h 2131353"/>
              <a:gd name="connsiteX18" fmla="*/ 0 w 3433286"/>
              <a:gd name="connsiteY18" fmla="*/ 0 h 21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3286" h="2131353" fill="none" extrusionOk="0">
                <a:moveTo>
                  <a:pt x="0" y="0"/>
                </a:moveTo>
                <a:cubicBezTo>
                  <a:pt x="342720" y="8528"/>
                  <a:pt x="396889" y="9552"/>
                  <a:pt x="686657" y="0"/>
                </a:cubicBezTo>
                <a:cubicBezTo>
                  <a:pt x="976425" y="-9552"/>
                  <a:pt x="1064053" y="-21023"/>
                  <a:pt x="1407647" y="0"/>
                </a:cubicBezTo>
                <a:cubicBezTo>
                  <a:pt x="1751241" y="21023"/>
                  <a:pt x="1804565" y="-27548"/>
                  <a:pt x="2059972" y="0"/>
                </a:cubicBezTo>
                <a:cubicBezTo>
                  <a:pt x="2315379" y="27548"/>
                  <a:pt x="2438936" y="-27663"/>
                  <a:pt x="2643630" y="0"/>
                </a:cubicBezTo>
                <a:cubicBezTo>
                  <a:pt x="2848324" y="27663"/>
                  <a:pt x="3156811" y="7436"/>
                  <a:pt x="3433286" y="0"/>
                </a:cubicBezTo>
                <a:cubicBezTo>
                  <a:pt x="3434350" y="252299"/>
                  <a:pt x="3432640" y="404773"/>
                  <a:pt x="3433286" y="575465"/>
                </a:cubicBezTo>
                <a:cubicBezTo>
                  <a:pt x="3433932" y="746158"/>
                  <a:pt x="3437911" y="833848"/>
                  <a:pt x="3433286" y="1086990"/>
                </a:cubicBezTo>
                <a:cubicBezTo>
                  <a:pt x="3428661" y="1340133"/>
                  <a:pt x="3454821" y="1399118"/>
                  <a:pt x="3433286" y="1641142"/>
                </a:cubicBezTo>
                <a:cubicBezTo>
                  <a:pt x="3411751" y="1883166"/>
                  <a:pt x="3440929" y="1969238"/>
                  <a:pt x="3433286" y="2131353"/>
                </a:cubicBezTo>
                <a:cubicBezTo>
                  <a:pt x="3226915" y="2158740"/>
                  <a:pt x="2995834" y="2128102"/>
                  <a:pt x="2677963" y="2131353"/>
                </a:cubicBezTo>
                <a:cubicBezTo>
                  <a:pt x="2360092" y="2134604"/>
                  <a:pt x="2265295" y="2147215"/>
                  <a:pt x="1956973" y="2131353"/>
                </a:cubicBezTo>
                <a:cubicBezTo>
                  <a:pt x="1648651" y="2115492"/>
                  <a:pt x="1536287" y="2100677"/>
                  <a:pt x="1270316" y="2131353"/>
                </a:cubicBezTo>
                <a:cubicBezTo>
                  <a:pt x="1004345" y="2162029"/>
                  <a:pt x="844560" y="2156770"/>
                  <a:pt x="686657" y="2131353"/>
                </a:cubicBezTo>
                <a:cubicBezTo>
                  <a:pt x="528754" y="2105936"/>
                  <a:pt x="141838" y="2129644"/>
                  <a:pt x="0" y="2131353"/>
                </a:cubicBezTo>
                <a:cubicBezTo>
                  <a:pt x="16301" y="1930071"/>
                  <a:pt x="25100" y="1816441"/>
                  <a:pt x="0" y="1598515"/>
                </a:cubicBezTo>
                <a:cubicBezTo>
                  <a:pt x="-25100" y="1380589"/>
                  <a:pt x="-3927" y="1265059"/>
                  <a:pt x="0" y="1065677"/>
                </a:cubicBezTo>
                <a:cubicBezTo>
                  <a:pt x="3927" y="866295"/>
                  <a:pt x="-24460" y="759410"/>
                  <a:pt x="0" y="532838"/>
                </a:cubicBezTo>
                <a:cubicBezTo>
                  <a:pt x="24460" y="306266"/>
                  <a:pt x="19418" y="136416"/>
                  <a:pt x="0" y="0"/>
                </a:cubicBezTo>
                <a:close/>
              </a:path>
              <a:path w="3433286" h="2131353" stroke="0" extrusionOk="0">
                <a:moveTo>
                  <a:pt x="0" y="0"/>
                </a:moveTo>
                <a:cubicBezTo>
                  <a:pt x="256641" y="-27703"/>
                  <a:pt x="394246" y="-3599"/>
                  <a:pt x="583659" y="0"/>
                </a:cubicBezTo>
                <a:cubicBezTo>
                  <a:pt x="773072" y="3599"/>
                  <a:pt x="1057393" y="22041"/>
                  <a:pt x="1235983" y="0"/>
                </a:cubicBezTo>
                <a:cubicBezTo>
                  <a:pt x="1414573" y="-22041"/>
                  <a:pt x="1645484" y="1557"/>
                  <a:pt x="1819642" y="0"/>
                </a:cubicBezTo>
                <a:cubicBezTo>
                  <a:pt x="1993800" y="-1557"/>
                  <a:pt x="2293746" y="-12439"/>
                  <a:pt x="2437633" y="0"/>
                </a:cubicBezTo>
                <a:cubicBezTo>
                  <a:pt x="2581520" y="12439"/>
                  <a:pt x="3180336" y="2384"/>
                  <a:pt x="3433286" y="0"/>
                </a:cubicBezTo>
                <a:cubicBezTo>
                  <a:pt x="3413830" y="146798"/>
                  <a:pt x="3412270" y="262262"/>
                  <a:pt x="3433286" y="468898"/>
                </a:cubicBezTo>
                <a:cubicBezTo>
                  <a:pt x="3454302" y="675534"/>
                  <a:pt x="3426970" y="736572"/>
                  <a:pt x="3433286" y="959109"/>
                </a:cubicBezTo>
                <a:cubicBezTo>
                  <a:pt x="3439602" y="1181646"/>
                  <a:pt x="3426348" y="1296289"/>
                  <a:pt x="3433286" y="1470634"/>
                </a:cubicBezTo>
                <a:cubicBezTo>
                  <a:pt x="3440224" y="1644980"/>
                  <a:pt x="3407278" y="1865100"/>
                  <a:pt x="3433286" y="2131353"/>
                </a:cubicBezTo>
                <a:cubicBezTo>
                  <a:pt x="3138474" y="2097987"/>
                  <a:pt x="2915181" y="2167763"/>
                  <a:pt x="2677963" y="2131353"/>
                </a:cubicBezTo>
                <a:cubicBezTo>
                  <a:pt x="2440745" y="2094943"/>
                  <a:pt x="2101123" y="2118380"/>
                  <a:pt x="1922640" y="2131353"/>
                </a:cubicBezTo>
                <a:cubicBezTo>
                  <a:pt x="1744157" y="2144326"/>
                  <a:pt x="1507119" y="2154063"/>
                  <a:pt x="1338982" y="2131353"/>
                </a:cubicBezTo>
                <a:cubicBezTo>
                  <a:pt x="1170845" y="2108643"/>
                  <a:pt x="900080" y="2117639"/>
                  <a:pt x="755323" y="2131353"/>
                </a:cubicBezTo>
                <a:cubicBezTo>
                  <a:pt x="610566" y="2145067"/>
                  <a:pt x="157209" y="2110848"/>
                  <a:pt x="0" y="2131353"/>
                </a:cubicBezTo>
                <a:cubicBezTo>
                  <a:pt x="-22448" y="1923137"/>
                  <a:pt x="14540" y="1827914"/>
                  <a:pt x="0" y="1555888"/>
                </a:cubicBezTo>
                <a:cubicBezTo>
                  <a:pt x="-14540" y="1283863"/>
                  <a:pt x="-22665" y="1151194"/>
                  <a:pt x="0" y="1001736"/>
                </a:cubicBezTo>
                <a:cubicBezTo>
                  <a:pt x="22665" y="852278"/>
                  <a:pt x="-34959" y="333486"/>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b="1" dirty="0">
                <a:cs typeface="Segoe UI" panose="020B0502040204020203" pitchFamily="34" charset="0"/>
              </a:rPr>
              <a:t>Une situation sur le marché du travail qui s’améliore largement </a:t>
            </a:r>
            <a:r>
              <a:rPr lang="fr-FR" sz="1200" dirty="0">
                <a:cs typeface="Segoe UI" panose="020B0502040204020203" pitchFamily="34" charset="0"/>
              </a:rPr>
              <a:t>après les opérations :</a:t>
            </a:r>
          </a:p>
          <a:p>
            <a:pPr marL="171450" indent="-171450">
              <a:spcAft>
                <a:spcPts val="500"/>
              </a:spcAft>
              <a:buFontTx/>
              <a:buChar char="-"/>
            </a:pPr>
            <a:r>
              <a:rPr lang="fr-FR" sz="1200" dirty="0">
                <a:cs typeface="Segoe UI" panose="020B0502040204020203" pitchFamily="34" charset="0"/>
              </a:rPr>
              <a:t>24% des participants occupent un emploi à l’entrée contre 46% à 6 mois, presque le double des participants.</a:t>
            </a:r>
          </a:p>
          <a:p>
            <a:pPr marL="171450" indent="-171450">
              <a:spcAft>
                <a:spcPts val="500"/>
              </a:spcAft>
              <a:buFontTx/>
              <a:buChar char="-"/>
            </a:pPr>
            <a:r>
              <a:rPr lang="fr-FR" sz="1200" dirty="0">
                <a:cs typeface="Segoe UI" panose="020B0502040204020203" pitchFamily="34" charset="0"/>
              </a:rPr>
              <a:t>Les demandeurs d’emploi qui constituaient plus de la moitié de participants à l‘entrée de l’action voient leur taux baisser à 38% à 6 mois. </a:t>
            </a:r>
          </a:p>
          <a:p>
            <a:pPr marL="171450" indent="-171450">
              <a:spcAft>
                <a:spcPts val="500"/>
              </a:spcAft>
              <a:buFontTx/>
              <a:buChar char="-"/>
            </a:pPr>
            <a:r>
              <a:rPr lang="fr-FR" sz="1200" dirty="0">
                <a:cs typeface="Segoe UI" panose="020B0502040204020203" pitchFamily="34" charset="0"/>
              </a:rPr>
              <a:t>Le taux d’inactifs passe également de 22% à 9% 6 mois après la fin de l’action.</a:t>
            </a:r>
          </a:p>
        </p:txBody>
      </p:sp>
      <p:pic>
        <p:nvPicPr>
          <p:cNvPr id="29" name="Image 28">
            <a:extLst>
              <a:ext uri="{FF2B5EF4-FFF2-40B4-BE49-F238E27FC236}">
                <a16:creationId xmlns:a16="http://schemas.microsoft.com/office/drawing/2014/main" id="{A8FB0372-E99E-40B6-B734-02CDD214F6A6}"/>
              </a:ext>
            </a:extLst>
          </p:cNvPr>
          <p:cNvPicPr>
            <a:picLocks noChangeAspect="1"/>
          </p:cNvPicPr>
          <p:nvPr>
            <p:custDataLst>
              <p:tags r:id="rId3"/>
            </p:custDataLst>
          </p:nvPr>
        </p:nvPicPr>
        <p:blipFill>
          <a:blip r:embed="rId10"/>
          <a:stretch>
            <a:fillRect/>
          </a:stretch>
        </p:blipFill>
        <p:spPr>
          <a:xfrm>
            <a:off x="8215790" y="4068152"/>
            <a:ext cx="361950" cy="466359"/>
          </a:xfrm>
          <a:prstGeom prst="rect">
            <a:avLst/>
          </a:prstGeom>
        </p:spPr>
      </p:pic>
      <p:sp>
        <p:nvSpPr>
          <p:cNvPr id="6" name="TextBox 6">
            <a:extLst>
              <a:ext uri="{FF2B5EF4-FFF2-40B4-BE49-F238E27FC236}">
                <a16:creationId xmlns:a16="http://schemas.microsoft.com/office/drawing/2014/main" id="{DCE963C1-D3E3-6ADC-3E56-6A6A5F8236E5}"/>
              </a:ext>
            </a:extLst>
          </p:cNvPr>
          <p:cNvSpPr txBox="1"/>
          <p:nvPr>
            <p:custDataLst>
              <p:tags r:id="rId4"/>
            </p:custDataLst>
          </p:nvPr>
        </p:nvSpPr>
        <p:spPr>
          <a:xfrm>
            <a:off x="135586" y="175485"/>
            <a:ext cx="11875439" cy="1077218"/>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Évolution de la situation des participants sur le marché du travail</a:t>
            </a:r>
          </a:p>
          <a:p>
            <a:r>
              <a:rPr lang="fr-FR" sz="3200" dirty="0">
                <a:solidFill>
                  <a:srgbClr val="464D50"/>
                </a:solidFill>
                <a:latin typeface="Myriad Pro Light" panose="020B0603030403020204" pitchFamily="34" charset="0"/>
                <a:cs typeface="Aharoni" panose="020B0604020202020204" pitchFamily="2" charset="-79"/>
              </a:rPr>
              <a:t>Total FSE</a:t>
            </a:r>
          </a:p>
        </p:txBody>
      </p:sp>
      <p:sp>
        <p:nvSpPr>
          <p:cNvPr id="7" name="Rectangle : coins arrondis 6">
            <a:extLst>
              <a:ext uri="{FF2B5EF4-FFF2-40B4-BE49-F238E27FC236}">
                <a16:creationId xmlns:a16="http://schemas.microsoft.com/office/drawing/2014/main" id="{55027A33-FDDA-3AD2-F0D5-47F9F38081B3}"/>
              </a:ext>
            </a:extLst>
          </p:cNvPr>
          <p:cNvSpPr/>
          <p:nvPr>
            <p:custDataLst>
              <p:tags r:id="rId5"/>
            </p:custDataLst>
          </p:nvPr>
        </p:nvSpPr>
        <p:spPr>
          <a:xfrm>
            <a:off x="2213499" y="782471"/>
            <a:ext cx="3080395" cy="625223"/>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Chômeurs / inactifs à l’entrée</a:t>
            </a:r>
          </a:p>
        </p:txBody>
      </p:sp>
      <p:sp>
        <p:nvSpPr>
          <p:cNvPr id="8" name="Rectangle : coins arrondis 7">
            <a:extLst>
              <a:ext uri="{FF2B5EF4-FFF2-40B4-BE49-F238E27FC236}">
                <a16:creationId xmlns:a16="http://schemas.microsoft.com/office/drawing/2014/main" id="{8C618837-BF86-D954-F75C-A10FFDD65346}"/>
              </a:ext>
            </a:extLst>
          </p:cNvPr>
          <p:cNvSpPr/>
          <p:nvPr>
            <p:custDataLst>
              <p:tags r:id="rId6"/>
            </p:custDataLst>
          </p:nvPr>
        </p:nvSpPr>
        <p:spPr>
          <a:xfrm>
            <a:off x="5835316" y="903451"/>
            <a:ext cx="2255546" cy="383262"/>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En emploi à l’entrée</a:t>
            </a:r>
          </a:p>
        </p:txBody>
      </p:sp>
      <p:sp>
        <p:nvSpPr>
          <p:cNvPr id="2" name="ZoneTexte 1"/>
          <p:cNvSpPr txBox="1"/>
          <p:nvPr>
            <p:custDataLst>
              <p:tags r:id="rId7"/>
            </p:custDataLst>
          </p:nvPr>
        </p:nvSpPr>
        <p:spPr>
          <a:xfrm flipH="1">
            <a:off x="5402179" y="910416"/>
            <a:ext cx="324852" cy="369332"/>
          </a:xfrm>
          <a:prstGeom prst="rect">
            <a:avLst/>
          </a:prstGeom>
          <a:noFill/>
        </p:spPr>
        <p:txBody>
          <a:bodyPr wrap="square" rtlCol="0">
            <a:spAutoFit/>
          </a:bodyPr>
          <a:lstStyle/>
          <a:p>
            <a:r>
              <a:rPr lang="fr-FR"/>
              <a:t>+</a:t>
            </a:r>
          </a:p>
        </p:txBody>
      </p:sp>
    </p:spTree>
    <p:extLst>
      <p:ext uri="{BB962C8B-B14F-4D97-AF65-F5344CB8AC3E}">
        <p14:creationId xmlns:p14="http://schemas.microsoft.com/office/powerpoint/2010/main" val="318699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id="{C45D9935-0B91-4316-892D-5E519059AF58}"/>
              </a:ext>
            </a:extLst>
          </p:cNvPr>
          <p:cNvGraphicFramePr/>
          <p:nvPr>
            <p:custDataLst>
              <p:tags r:id="rId1"/>
            </p:custDataLst>
            <p:extLst>
              <p:ext uri="{D42A27DB-BD31-4B8C-83A1-F6EECF244321}">
                <p14:modId xmlns:p14="http://schemas.microsoft.com/office/powerpoint/2010/main" val="3496322685"/>
              </p:ext>
            </p:extLst>
          </p:nvPr>
        </p:nvGraphicFramePr>
        <p:xfrm>
          <a:off x="1173069" y="1585530"/>
          <a:ext cx="2380210" cy="143371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5" name="Graphique 24">
            <a:extLst>
              <a:ext uri="{FF2B5EF4-FFF2-40B4-BE49-F238E27FC236}">
                <a16:creationId xmlns:a16="http://schemas.microsoft.com/office/drawing/2014/main" id="{403B9019-7C55-4234-BAAA-15988980EEEB}"/>
              </a:ext>
            </a:extLst>
          </p:cNvPr>
          <p:cNvGraphicFramePr/>
          <p:nvPr>
            <p:custDataLst>
              <p:tags r:id="rId2"/>
            </p:custDataLst>
            <p:extLst>
              <p:ext uri="{D42A27DB-BD31-4B8C-83A1-F6EECF244321}">
                <p14:modId xmlns:p14="http://schemas.microsoft.com/office/powerpoint/2010/main" val="1894989345"/>
              </p:ext>
            </p:extLst>
          </p:nvPr>
        </p:nvGraphicFramePr>
        <p:xfrm>
          <a:off x="1173069" y="3263347"/>
          <a:ext cx="2380210" cy="143371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26" name="Graphique 25">
            <a:extLst>
              <a:ext uri="{FF2B5EF4-FFF2-40B4-BE49-F238E27FC236}">
                <a16:creationId xmlns:a16="http://schemas.microsoft.com/office/drawing/2014/main" id="{B86A8C10-D346-46F6-998E-5C067EFC7253}"/>
              </a:ext>
            </a:extLst>
          </p:cNvPr>
          <p:cNvGraphicFramePr/>
          <p:nvPr>
            <p:custDataLst>
              <p:tags r:id="rId3"/>
            </p:custDataLst>
            <p:extLst>
              <p:ext uri="{D42A27DB-BD31-4B8C-83A1-F6EECF244321}">
                <p14:modId xmlns:p14="http://schemas.microsoft.com/office/powerpoint/2010/main" val="3948031325"/>
              </p:ext>
            </p:extLst>
          </p:nvPr>
        </p:nvGraphicFramePr>
        <p:xfrm>
          <a:off x="4905895" y="1585530"/>
          <a:ext cx="2380210" cy="1433712"/>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7" name="Graphique 26">
            <a:extLst>
              <a:ext uri="{FF2B5EF4-FFF2-40B4-BE49-F238E27FC236}">
                <a16:creationId xmlns:a16="http://schemas.microsoft.com/office/drawing/2014/main" id="{EC48E7C6-A202-48D8-B444-191F2A3D0EEC}"/>
              </a:ext>
            </a:extLst>
          </p:cNvPr>
          <p:cNvGraphicFramePr/>
          <p:nvPr>
            <p:custDataLst>
              <p:tags r:id="rId4"/>
            </p:custDataLst>
            <p:extLst>
              <p:ext uri="{D42A27DB-BD31-4B8C-83A1-F6EECF244321}">
                <p14:modId xmlns:p14="http://schemas.microsoft.com/office/powerpoint/2010/main" val="3898190004"/>
              </p:ext>
            </p:extLst>
          </p:nvPr>
        </p:nvGraphicFramePr>
        <p:xfrm>
          <a:off x="4905895" y="3263347"/>
          <a:ext cx="2380210" cy="143371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8" name="Graphique 27">
            <a:extLst>
              <a:ext uri="{FF2B5EF4-FFF2-40B4-BE49-F238E27FC236}">
                <a16:creationId xmlns:a16="http://schemas.microsoft.com/office/drawing/2014/main" id="{407AA349-ED4F-49C7-B8F2-95A15697E6C8}"/>
              </a:ext>
            </a:extLst>
          </p:cNvPr>
          <p:cNvGraphicFramePr/>
          <p:nvPr>
            <p:custDataLst>
              <p:tags r:id="rId5"/>
            </p:custDataLst>
            <p:extLst>
              <p:ext uri="{D42A27DB-BD31-4B8C-83A1-F6EECF244321}">
                <p14:modId xmlns:p14="http://schemas.microsoft.com/office/powerpoint/2010/main" val="346102991"/>
              </p:ext>
            </p:extLst>
          </p:nvPr>
        </p:nvGraphicFramePr>
        <p:xfrm>
          <a:off x="8998920" y="4941163"/>
          <a:ext cx="2380210" cy="1433710"/>
        </p:xfrm>
        <a:graphic>
          <a:graphicData uri="http://schemas.openxmlformats.org/drawingml/2006/chart">
            <c:chart xmlns:c="http://schemas.openxmlformats.org/drawingml/2006/chart" xmlns:r="http://schemas.openxmlformats.org/officeDocument/2006/relationships" r:id="rId25"/>
          </a:graphicData>
        </a:graphic>
      </p:graphicFrame>
      <p:sp>
        <p:nvSpPr>
          <p:cNvPr id="34" name="Rectangle 33">
            <a:extLst>
              <a:ext uri="{FF2B5EF4-FFF2-40B4-BE49-F238E27FC236}">
                <a16:creationId xmlns:a16="http://schemas.microsoft.com/office/drawing/2014/main" id="{7DD77456-3AC9-433B-A1E0-75EB22EB718A}"/>
              </a:ext>
            </a:extLst>
          </p:cNvPr>
          <p:cNvSpPr/>
          <p:nvPr>
            <p:custDataLst>
              <p:tags r:id="rId6"/>
            </p:custDataLst>
          </p:nvPr>
        </p:nvSpPr>
        <p:spPr>
          <a:xfrm>
            <a:off x="3991645" y="1043915"/>
            <a:ext cx="4249571" cy="323606"/>
          </a:xfrm>
          <a:prstGeom prst="rect">
            <a:avLst/>
          </a:prstGeom>
          <a:solidFill>
            <a:schemeClr val="accent3"/>
          </a:solidFill>
          <a:ln w="12700" cap="flat" cmpd="sng" algn="ctr">
            <a:solidFill>
              <a:srgbClr val="C0CCD1"/>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ea typeface="+mn-ea"/>
                <a:cs typeface="Segoe UI" panose="020B0502040204020203" pitchFamily="34" charset="0"/>
              </a:rPr>
              <a:t>Rappel taux d’insertion global : </a:t>
            </a:r>
            <a:r>
              <a:rPr lang="fr-FR" sz="2400" b="1" kern="0" dirty="0">
                <a:solidFill>
                  <a:schemeClr val="bg1"/>
                </a:solidFill>
                <a:cs typeface="Segoe UI" panose="020B0502040204020203" pitchFamily="34" charset="0"/>
              </a:rPr>
              <a:t>42</a:t>
            </a:r>
            <a:r>
              <a:rPr kumimoji="0" lang="fr-FR" sz="2400" b="1" i="0" u="none" strike="noStrike" kern="0" cap="none" spc="0" normalizeH="0" baseline="0" noProof="0" dirty="0">
                <a:ln>
                  <a:noFill/>
                </a:ln>
                <a:solidFill>
                  <a:schemeClr val="bg1"/>
                </a:solidFill>
                <a:effectLst/>
                <a:uLnTx/>
                <a:uFillTx/>
                <a:ea typeface="+mn-ea"/>
                <a:cs typeface="Segoe UI" panose="020B0502040204020203" pitchFamily="34" charset="0"/>
              </a:rPr>
              <a:t>%</a:t>
            </a:r>
            <a:endParaRPr kumimoji="0" lang="fr-FR" sz="1400" b="1" i="0" u="none" strike="noStrike" kern="0" cap="none" spc="0" normalizeH="0" baseline="0" noProof="0" dirty="0">
              <a:ln>
                <a:noFill/>
              </a:ln>
              <a:solidFill>
                <a:schemeClr val="bg1"/>
              </a:solidFill>
              <a:effectLst/>
              <a:uLnTx/>
              <a:uFillTx/>
              <a:ea typeface="+mn-ea"/>
              <a:cs typeface="Segoe UI" panose="020B0502040204020203" pitchFamily="34" charset="0"/>
            </a:endParaRPr>
          </a:p>
        </p:txBody>
      </p:sp>
      <p:graphicFrame>
        <p:nvGraphicFramePr>
          <p:cNvPr id="36" name="Graphique 35">
            <a:extLst>
              <a:ext uri="{FF2B5EF4-FFF2-40B4-BE49-F238E27FC236}">
                <a16:creationId xmlns:a16="http://schemas.microsoft.com/office/drawing/2014/main" id="{7804CD27-D1EE-490C-9287-D069FE0C3124}"/>
              </a:ext>
            </a:extLst>
          </p:cNvPr>
          <p:cNvGraphicFramePr/>
          <p:nvPr>
            <p:custDataLst>
              <p:tags r:id="rId7"/>
            </p:custDataLst>
            <p:extLst>
              <p:ext uri="{D42A27DB-BD31-4B8C-83A1-F6EECF244321}">
                <p14:modId xmlns:p14="http://schemas.microsoft.com/office/powerpoint/2010/main" val="640452361"/>
              </p:ext>
            </p:extLst>
          </p:nvPr>
        </p:nvGraphicFramePr>
        <p:xfrm>
          <a:off x="845622" y="4941163"/>
          <a:ext cx="3042640" cy="1433712"/>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38" name="Graphique 37">
            <a:extLst>
              <a:ext uri="{FF2B5EF4-FFF2-40B4-BE49-F238E27FC236}">
                <a16:creationId xmlns:a16="http://schemas.microsoft.com/office/drawing/2014/main" id="{9197EABA-CA21-4380-A3E9-FAE791723507}"/>
              </a:ext>
            </a:extLst>
          </p:cNvPr>
          <p:cNvGraphicFramePr/>
          <p:nvPr>
            <p:custDataLst>
              <p:tags r:id="rId8"/>
            </p:custDataLst>
            <p:extLst>
              <p:ext uri="{D42A27DB-BD31-4B8C-83A1-F6EECF244321}">
                <p14:modId xmlns:p14="http://schemas.microsoft.com/office/powerpoint/2010/main" val="2480309513"/>
              </p:ext>
            </p:extLst>
          </p:nvPr>
        </p:nvGraphicFramePr>
        <p:xfrm>
          <a:off x="4312758" y="4941163"/>
          <a:ext cx="3705063" cy="1433711"/>
        </p:xfrm>
        <a:graphic>
          <a:graphicData uri="http://schemas.openxmlformats.org/drawingml/2006/chart">
            <c:chart xmlns:c="http://schemas.openxmlformats.org/drawingml/2006/chart" xmlns:r="http://schemas.openxmlformats.org/officeDocument/2006/relationships" r:id="rId27"/>
          </a:graphicData>
        </a:graphic>
      </p:graphicFrame>
      <p:pic>
        <p:nvPicPr>
          <p:cNvPr id="45" name="Image 44">
            <a:extLst>
              <a:ext uri="{FF2B5EF4-FFF2-40B4-BE49-F238E27FC236}">
                <a16:creationId xmlns:a16="http://schemas.microsoft.com/office/drawing/2014/main" id="{F78F854B-B773-4017-9303-87ED7EDB2E77}"/>
              </a:ext>
            </a:extLst>
          </p:cNvPr>
          <p:cNvPicPr>
            <a:picLocks noChangeAspect="1"/>
          </p:cNvPicPr>
          <p:nvPr>
            <p:custDataLst>
              <p:tags r:id="rId9"/>
            </p:custDataLst>
          </p:nvPr>
        </p:nvPicPr>
        <p:blipFill>
          <a:blip r:embed="rId28">
            <a:duotone>
              <a:schemeClr val="bg2">
                <a:shade val="45000"/>
                <a:satMod val="135000"/>
              </a:schemeClr>
              <a:prstClr val="white"/>
            </a:duotone>
          </a:blip>
          <a:stretch>
            <a:fillRect/>
          </a:stretch>
        </p:blipFill>
        <p:spPr>
          <a:xfrm>
            <a:off x="4146209" y="1631230"/>
            <a:ext cx="625456" cy="625456"/>
          </a:xfrm>
          <a:prstGeom prst="rect">
            <a:avLst/>
          </a:prstGeom>
        </p:spPr>
      </p:pic>
      <p:sp>
        <p:nvSpPr>
          <p:cNvPr id="58" name="ZoneTexte 57">
            <a:extLst>
              <a:ext uri="{FF2B5EF4-FFF2-40B4-BE49-F238E27FC236}">
                <a16:creationId xmlns:a16="http://schemas.microsoft.com/office/drawing/2014/main" id="{7CC0B957-F120-48DF-8BD4-D12A3AF11107}"/>
              </a:ext>
            </a:extLst>
          </p:cNvPr>
          <p:cNvSpPr txBox="1"/>
          <p:nvPr>
            <p:custDataLst>
              <p:tags r:id="rId10"/>
            </p:custDataLst>
          </p:nvPr>
        </p:nvSpPr>
        <p:spPr>
          <a:xfrm>
            <a:off x="8133822" y="2230387"/>
            <a:ext cx="3994907" cy="2251899"/>
          </a:xfrm>
          <a:custGeom>
            <a:avLst/>
            <a:gdLst>
              <a:gd name="connsiteX0" fmla="*/ 0 w 3994907"/>
              <a:gd name="connsiteY0" fmla="*/ 0 h 2251899"/>
              <a:gd name="connsiteX1" fmla="*/ 545971 w 3994907"/>
              <a:gd name="connsiteY1" fmla="*/ 0 h 2251899"/>
              <a:gd name="connsiteX2" fmla="*/ 1131890 w 3994907"/>
              <a:gd name="connsiteY2" fmla="*/ 0 h 2251899"/>
              <a:gd name="connsiteX3" fmla="*/ 1877606 w 3994907"/>
              <a:gd name="connsiteY3" fmla="*/ 0 h 2251899"/>
              <a:gd name="connsiteX4" fmla="*/ 2503475 w 3994907"/>
              <a:gd name="connsiteY4" fmla="*/ 0 h 2251899"/>
              <a:gd name="connsiteX5" fmla="*/ 3089395 w 3994907"/>
              <a:gd name="connsiteY5" fmla="*/ 0 h 2251899"/>
              <a:gd name="connsiteX6" fmla="*/ 3994907 w 3994907"/>
              <a:gd name="connsiteY6" fmla="*/ 0 h 2251899"/>
              <a:gd name="connsiteX7" fmla="*/ 3994907 w 3994907"/>
              <a:gd name="connsiteY7" fmla="*/ 585494 h 2251899"/>
              <a:gd name="connsiteX8" fmla="*/ 3994907 w 3994907"/>
              <a:gd name="connsiteY8" fmla="*/ 1193506 h 2251899"/>
              <a:gd name="connsiteX9" fmla="*/ 3994907 w 3994907"/>
              <a:gd name="connsiteY9" fmla="*/ 1711443 h 2251899"/>
              <a:gd name="connsiteX10" fmla="*/ 3994907 w 3994907"/>
              <a:gd name="connsiteY10" fmla="*/ 2251899 h 2251899"/>
              <a:gd name="connsiteX11" fmla="*/ 3289140 w 3994907"/>
              <a:gd name="connsiteY11" fmla="*/ 2251899 h 2251899"/>
              <a:gd name="connsiteX12" fmla="*/ 2623322 w 3994907"/>
              <a:gd name="connsiteY12" fmla="*/ 2251899 h 2251899"/>
              <a:gd name="connsiteX13" fmla="*/ 1957504 w 3994907"/>
              <a:gd name="connsiteY13" fmla="*/ 2251899 h 2251899"/>
              <a:gd name="connsiteX14" fmla="*/ 1211788 w 3994907"/>
              <a:gd name="connsiteY14" fmla="*/ 2251899 h 2251899"/>
              <a:gd name="connsiteX15" fmla="*/ 0 w 3994907"/>
              <a:gd name="connsiteY15" fmla="*/ 2251899 h 2251899"/>
              <a:gd name="connsiteX16" fmla="*/ 0 w 3994907"/>
              <a:gd name="connsiteY16" fmla="*/ 1711443 h 2251899"/>
              <a:gd name="connsiteX17" fmla="*/ 0 w 3994907"/>
              <a:gd name="connsiteY17" fmla="*/ 1125950 h 2251899"/>
              <a:gd name="connsiteX18" fmla="*/ 0 w 3994907"/>
              <a:gd name="connsiteY18" fmla="*/ 608013 h 2251899"/>
              <a:gd name="connsiteX19" fmla="*/ 0 w 3994907"/>
              <a:gd name="connsiteY19" fmla="*/ 0 h 225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94907" h="2251899" fill="none" extrusionOk="0">
                <a:moveTo>
                  <a:pt x="0" y="0"/>
                </a:moveTo>
                <a:cubicBezTo>
                  <a:pt x="204623" y="-18865"/>
                  <a:pt x="318416" y="-1234"/>
                  <a:pt x="545971" y="0"/>
                </a:cubicBezTo>
                <a:cubicBezTo>
                  <a:pt x="773526" y="1234"/>
                  <a:pt x="952434" y="-8878"/>
                  <a:pt x="1131890" y="0"/>
                </a:cubicBezTo>
                <a:cubicBezTo>
                  <a:pt x="1311346" y="8878"/>
                  <a:pt x="1562822" y="-14193"/>
                  <a:pt x="1877606" y="0"/>
                </a:cubicBezTo>
                <a:cubicBezTo>
                  <a:pt x="2192390" y="14193"/>
                  <a:pt x="2371466" y="-29249"/>
                  <a:pt x="2503475" y="0"/>
                </a:cubicBezTo>
                <a:cubicBezTo>
                  <a:pt x="2635484" y="29249"/>
                  <a:pt x="2968695" y="13526"/>
                  <a:pt x="3089395" y="0"/>
                </a:cubicBezTo>
                <a:cubicBezTo>
                  <a:pt x="3210095" y="-13526"/>
                  <a:pt x="3693105" y="-21445"/>
                  <a:pt x="3994907" y="0"/>
                </a:cubicBezTo>
                <a:cubicBezTo>
                  <a:pt x="3998607" y="143820"/>
                  <a:pt x="3991054" y="339316"/>
                  <a:pt x="3994907" y="585494"/>
                </a:cubicBezTo>
                <a:cubicBezTo>
                  <a:pt x="3998760" y="831672"/>
                  <a:pt x="3998872" y="939230"/>
                  <a:pt x="3994907" y="1193506"/>
                </a:cubicBezTo>
                <a:cubicBezTo>
                  <a:pt x="3990942" y="1447782"/>
                  <a:pt x="3970736" y="1509267"/>
                  <a:pt x="3994907" y="1711443"/>
                </a:cubicBezTo>
                <a:cubicBezTo>
                  <a:pt x="4019078" y="1913619"/>
                  <a:pt x="3998985" y="2076658"/>
                  <a:pt x="3994907" y="2251899"/>
                </a:cubicBezTo>
                <a:cubicBezTo>
                  <a:pt x="3786532" y="2285042"/>
                  <a:pt x="3492101" y="2286155"/>
                  <a:pt x="3289140" y="2251899"/>
                </a:cubicBezTo>
                <a:cubicBezTo>
                  <a:pt x="3086179" y="2217643"/>
                  <a:pt x="2833517" y="2282094"/>
                  <a:pt x="2623322" y="2251899"/>
                </a:cubicBezTo>
                <a:cubicBezTo>
                  <a:pt x="2413127" y="2221704"/>
                  <a:pt x="2119956" y="2236683"/>
                  <a:pt x="1957504" y="2251899"/>
                </a:cubicBezTo>
                <a:cubicBezTo>
                  <a:pt x="1795052" y="2267115"/>
                  <a:pt x="1474093" y="2254593"/>
                  <a:pt x="1211788" y="2251899"/>
                </a:cubicBezTo>
                <a:cubicBezTo>
                  <a:pt x="949483" y="2249205"/>
                  <a:pt x="383689" y="2301880"/>
                  <a:pt x="0" y="2251899"/>
                </a:cubicBezTo>
                <a:cubicBezTo>
                  <a:pt x="-16925" y="1996153"/>
                  <a:pt x="-11584" y="1855925"/>
                  <a:pt x="0" y="1711443"/>
                </a:cubicBezTo>
                <a:cubicBezTo>
                  <a:pt x="11584" y="1566961"/>
                  <a:pt x="10680" y="1386295"/>
                  <a:pt x="0" y="1125950"/>
                </a:cubicBezTo>
                <a:cubicBezTo>
                  <a:pt x="-10680" y="865605"/>
                  <a:pt x="-19780" y="854005"/>
                  <a:pt x="0" y="608013"/>
                </a:cubicBezTo>
                <a:cubicBezTo>
                  <a:pt x="19780" y="362021"/>
                  <a:pt x="-2954" y="214938"/>
                  <a:pt x="0" y="0"/>
                </a:cubicBezTo>
                <a:close/>
              </a:path>
              <a:path w="3994907" h="2251899" stroke="0" extrusionOk="0">
                <a:moveTo>
                  <a:pt x="0" y="0"/>
                </a:moveTo>
                <a:cubicBezTo>
                  <a:pt x="162742" y="-13029"/>
                  <a:pt x="343711" y="4502"/>
                  <a:pt x="545971" y="0"/>
                </a:cubicBezTo>
                <a:cubicBezTo>
                  <a:pt x="748231" y="-4502"/>
                  <a:pt x="977601" y="-13688"/>
                  <a:pt x="1171839" y="0"/>
                </a:cubicBezTo>
                <a:cubicBezTo>
                  <a:pt x="1366077" y="13688"/>
                  <a:pt x="1556005" y="-5332"/>
                  <a:pt x="1717810" y="0"/>
                </a:cubicBezTo>
                <a:cubicBezTo>
                  <a:pt x="1879615" y="5332"/>
                  <a:pt x="2022746" y="-27776"/>
                  <a:pt x="2303730" y="0"/>
                </a:cubicBezTo>
                <a:cubicBezTo>
                  <a:pt x="2584714" y="27776"/>
                  <a:pt x="2829650" y="13917"/>
                  <a:pt x="3049446" y="0"/>
                </a:cubicBezTo>
                <a:cubicBezTo>
                  <a:pt x="3269242" y="-13917"/>
                  <a:pt x="3538430" y="-5473"/>
                  <a:pt x="3994907" y="0"/>
                </a:cubicBezTo>
                <a:cubicBezTo>
                  <a:pt x="3995410" y="182716"/>
                  <a:pt x="3969531" y="379677"/>
                  <a:pt x="3994907" y="517937"/>
                </a:cubicBezTo>
                <a:cubicBezTo>
                  <a:pt x="4020283" y="656197"/>
                  <a:pt x="4006773" y="925202"/>
                  <a:pt x="3994907" y="1058393"/>
                </a:cubicBezTo>
                <a:cubicBezTo>
                  <a:pt x="3983041" y="1191584"/>
                  <a:pt x="4005247" y="1367621"/>
                  <a:pt x="3994907" y="1598848"/>
                </a:cubicBezTo>
                <a:cubicBezTo>
                  <a:pt x="3984567" y="1830076"/>
                  <a:pt x="3985003" y="2031049"/>
                  <a:pt x="3994907" y="2251899"/>
                </a:cubicBezTo>
                <a:cubicBezTo>
                  <a:pt x="3671927" y="2259177"/>
                  <a:pt x="3535690" y="2240022"/>
                  <a:pt x="3249191" y="2251899"/>
                </a:cubicBezTo>
                <a:cubicBezTo>
                  <a:pt x="2962692" y="2263776"/>
                  <a:pt x="2929517" y="2246651"/>
                  <a:pt x="2703220" y="2251899"/>
                </a:cubicBezTo>
                <a:cubicBezTo>
                  <a:pt x="2476923" y="2257147"/>
                  <a:pt x="2344314" y="2255940"/>
                  <a:pt x="2157250" y="2251899"/>
                </a:cubicBezTo>
                <a:cubicBezTo>
                  <a:pt x="1970186" y="2247859"/>
                  <a:pt x="1835532" y="2244735"/>
                  <a:pt x="1611279" y="2251899"/>
                </a:cubicBezTo>
                <a:cubicBezTo>
                  <a:pt x="1387026" y="2259063"/>
                  <a:pt x="1182896" y="2260398"/>
                  <a:pt x="865563" y="2251899"/>
                </a:cubicBezTo>
                <a:cubicBezTo>
                  <a:pt x="548230" y="2243400"/>
                  <a:pt x="204271" y="2270459"/>
                  <a:pt x="0" y="2251899"/>
                </a:cubicBezTo>
                <a:cubicBezTo>
                  <a:pt x="24845" y="2079827"/>
                  <a:pt x="-20163" y="1797475"/>
                  <a:pt x="0" y="1666405"/>
                </a:cubicBezTo>
                <a:cubicBezTo>
                  <a:pt x="20163" y="1535335"/>
                  <a:pt x="3534" y="1379540"/>
                  <a:pt x="0" y="1103431"/>
                </a:cubicBezTo>
                <a:cubicBezTo>
                  <a:pt x="-3534" y="827322"/>
                  <a:pt x="-19735" y="749484"/>
                  <a:pt x="0" y="540456"/>
                </a:cubicBezTo>
                <a:cubicBezTo>
                  <a:pt x="19735" y="331429"/>
                  <a:pt x="15898" y="262120"/>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marR="0" lvl="0" defTabSz="914400" eaLnBrk="1" fontAlgn="auto" latinLnBrk="0" hangingPunct="1">
              <a:lnSpc>
                <a:spcPct val="100000"/>
              </a:lnSpc>
              <a:spcBef>
                <a:spcPts val="0"/>
              </a:spcBef>
              <a:spcAft>
                <a:spcPts val="500"/>
              </a:spcAft>
              <a:buClrTx/>
              <a:buSzTx/>
              <a:tabLst/>
              <a:defRPr/>
            </a:pPr>
            <a:r>
              <a:rPr lang="fr-FR" sz="1200" kern="0" dirty="0">
                <a:solidFill>
                  <a:prstClr val="black"/>
                </a:solidFill>
                <a:cs typeface="Segoe UI" panose="020B0502040204020203" pitchFamily="34" charset="0"/>
              </a:rPr>
              <a:t>L’</a:t>
            </a:r>
            <a:r>
              <a:rPr kumimoji="0" lang="fr-FR" sz="1200" b="0" i="0" u="none" strike="noStrike" kern="0" cap="none" spc="0" normalizeH="0" baseline="0" noProof="0" dirty="0">
                <a:ln>
                  <a:noFill/>
                </a:ln>
                <a:solidFill>
                  <a:prstClr val="black"/>
                </a:solidFill>
                <a:effectLst/>
                <a:uLnTx/>
                <a:uFillTx/>
                <a:cs typeface="Segoe UI" panose="020B0502040204020203" pitchFamily="34" charset="0"/>
              </a:rPr>
              <a:t>âge, le niveau de formation et la situation sociale sont des déterminants forts de l’insertion dans l’emploi. Les moins de 25 ans, les participants à niveau de formation plus élevé et les participants en situation non défavorisée sont mieux insérés sur le marché du travail 6 mois après leur sortie.</a:t>
            </a:r>
          </a:p>
          <a:p>
            <a:pPr marR="0" lvl="0" defTabSz="914400" eaLnBrk="1" fontAlgn="auto" latinLnBrk="0" hangingPunct="1">
              <a:lnSpc>
                <a:spcPct val="100000"/>
              </a:lnSpc>
              <a:spcBef>
                <a:spcPts val="0"/>
              </a:spcBef>
              <a:spcAft>
                <a:spcPts val="500"/>
              </a:spcAft>
              <a:buClrTx/>
              <a:buSzTx/>
              <a:tabLst/>
              <a:defRPr/>
            </a:pPr>
            <a:r>
              <a:rPr lang="fr-FR" sz="1200" kern="0" dirty="0">
                <a:solidFill>
                  <a:prstClr val="black"/>
                </a:solidFill>
                <a:cs typeface="Segoe UI" panose="020B0502040204020203" pitchFamily="34" charset="0"/>
              </a:rPr>
              <a:t>À l’inverse, le taux d’insertion est plus faible parmi les plus âgés (40 ans et plus) et les personnes à plus faible niveau de qualification (CITE 0 à 2).</a:t>
            </a:r>
            <a:endParaRPr kumimoji="0" lang="fr-FR" sz="1200" b="0" i="0" u="none" strike="noStrike" kern="0" cap="none" spc="0" normalizeH="0" baseline="0" noProof="0" dirty="0">
              <a:ln>
                <a:noFill/>
              </a:ln>
              <a:solidFill>
                <a:prstClr val="black"/>
              </a:solidFill>
              <a:effectLst/>
              <a:uLnTx/>
              <a:uFillTx/>
              <a:cs typeface="Segoe UI" panose="020B0502040204020203" pitchFamily="34" charset="0"/>
            </a:endParaRPr>
          </a:p>
          <a:p>
            <a:pPr marR="0" lvl="0" defTabSz="914400" eaLnBrk="1" fontAlgn="auto" latinLnBrk="0" hangingPunct="1">
              <a:lnSpc>
                <a:spcPct val="100000"/>
              </a:lnSpc>
              <a:spcBef>
                <a:spcPts val="0"/>
              </a:spcBef>
              <a:spcAft>
                <a:spcPts val="500"/>
              </a:spcAft>
              <a:buClrTx/>
              <a:buSzTx/>
              <a:tabLst/>
              <a:defRPr/>
            </a:pPr>
            <a:r>
              <a:rPr lang="fr-FR" sz="1200" kern="0" dirty="0">
                <a:solidFill>
                  <a:prstClr val="black"/>
                </a:solidFill>
                <a:cs typeface="Segoe UI" panose="020B0502040204020203" pitchFamily="34" charset="0"/>
              </a:rPr>
              <a:t>L</a:t>
            </a:r>
            <a:r>
              <a:rPr kumimoji="0" lang="fr-FR" sz="1200" b="0" i="0" u="none" strike="noStrike" kern="0" cap="none" spc="0" normalizeH="0" baseline="0" noProof="0" dirty="0">
                <a:ln>
                  <a:noFill/>
                </a:ln>
                <a:solidFill>
                  <a:prstClr val="black"/>
                </a:solidFill>
                <a:effectLst/>
                <a:uLnTx/>
                <a:uFillTx/>
                <a:cs typeface="Segoe UI" panose="020B0502040204020203" pitchFamily="34" charset="0"/>
              </a:rPr>
              <a:t>’obtention d’une qualification </a:t>
            </a:r>
            <a:r>
              <a:rPr lang="fr-FR" sz="1200" kern="0" dirty="0">
                <a:solidFill>
                  <a:prstClr val="black"/>
                </a:solidFill>
                <a:cs typeface="Segoe UI" panose="020B0502040204020203" pitchFamily="34" charset="0"/>
              </a:rPr>
              <a:t>reste également un booster pour</a:t>
            </a:r>
            <a:r>
              <a:rPr kumimoji="0" lang="fr-FR" sz="1200" b="0" i="0" u="none" strike="noStrike" kern="0" cap="none" spc="0" normalizeH="0" baseline="0" noProof="0" dirty="0">
                <a:ln>
                  <a:noFill/>
                </a:ln>
                <a:solidFill>
                  <a:prstClr val="black"/>
                </a:solidFill>
                <a:effectLst/>
                <a:uLnTx/>
                <a:uFillTx/>
                <a:cs typeface="Segoe UI" panose="020B0502040204020203" pitchFamily="34" charset="0"/>
              </a:rPr>
              <a:t> l’accès à l’emploi (+6 points par rapport à la moyenne).</a:t>
            </a:r>
          </a:p>
        </p:txBody>
      </p:sp>
      <p:pic>
        <p:nvPicPr>
          <p:cNvPr id="3" name="Image 2">
            <a:extLst>
              <a:ext uri="{FF2B5EF4-FFF2-40B4-BE49-F238E27FC236}">
                <a16:creationId xmlns:a16="http://schemas.microsoft.com/office/drawing/2014/main" id="{58F85131-6505-459C-A10D-DABBA947A169}"/>
              </a:ext>
            </a:extLst>
          </p:cNvPr>
          <p:cNvPicPr>
            <a:picLocks noChangeAspect="1"/>
          </p:cNvPicPr>
          <p:nvPr>
            <p:custDataLst>
              <p:tags r:id="rId11"/>
            </p:custDataLst>
          </p:nvPr>
        </p:nvPicPr>
        <p:blipFill>
          <a:blip r:embed="rId29">
            <a:duotone>
              <a:schemeClr val="bg2">
                <a:shade val="45000"/>
                <a:satMod val="135000"/>
              </a:schemeClr>
              <a:prstClr val="white"/>
            </a:duotone>
          </a:blip>
          <a:stretch>
            <a:fillRect/>
          </a:stretch>
        </p:blipFill>
        <p:spPr>
          <a:xfrm>
            <a:off x="359150" y="1596040"/>
            <a:ext cx="974956" cy="695836"/>
          </a:xfrm>
          <a:prstGeom prst="rect">
            <a:avLst/>
          </a:prstGeom>
        </p:spPr>
      </p:pic>
      <p:pic>
        <p:nvPicPr>
          <p:cNvPr id="4" name="Image 3">
            <a:extLst>
              <a:ext uri="{FF2B5EF4-FFF2-40B4-BE49-F238E27FC236}">
                <a16:creationId xmlns:a16="http://schemas.microsoft.com/office/drawing/2014/main" id="{2E0D7E75-2E83-40A1-8A59-7F23AE6D689E}"/>
              </a:ext>
            </a:extLst>
          </p:cNvPr>
          <p:cNvPicPr>
            <a:picLocks noChangeAspect="1"/>
          </p:cNvPicPr>
          <p:nvPr>
            <p:custDataLst>
              <p:tags r:id="rId12"/>
            </p:custDataLst>
          </p:nvPr>
        </p:nvPicPr>
        <p:blipFill>
          <a:blip r:embed="rId30">
            <a:duotone>
              <a:schemeClr val="bg2">
                <a:shade val="45000"/>
                <a:satMod val="135000"/>
              </a:schemeClr>
              <a:prstClr val="white"/>
            </a:duotone>
          </a:blip>
          <a:stretch>
            <a:fillRect/>
          </a:stretch>
        </p:blipFill>
        <p:spPr>
          <a:xfrm>
            <a:off x="623751" y="4930072"/>
            <a:ext cx="445755" cy="571194"/>
          </a:xfrm>
          <a:prstGeom prst="rect">
            <a:avLst/>
          </a:prstGeom>
        </p:spPr>
      </p:pic>
      <p:pic>
        <p:nvPicPr>
          <p:cNvPr id="5" name="Image 4">
            <a:extLst>
              <a:ext uri="{FF2B5EF4-FFF2-40B4-BE49-F238E27FC236}">
                <a16:creationId xmlns:a16="http://schemas.microsoft.com/office/drawing/2014/main" id="{26F948A1-CA87-48CD-8253-20822B24A187}"/>
              </a:ext>
            </a:extLst>
          </p:cNvPr>
          <p:cNvPicPr>
            <a:picLocks noChangeAspect="1"/>
          </p:cNvPicPr>
          <p:nvPr>
            <p:custDataLst>
              <p:tags r:id="rId13"/>
            </p:custDataLst>
          </p:nvPr>
        </p:nvPicPr>
        <p:blipFill>
          <a:blip r:embed="rId31">
            <a:duotone>
              <a:schemeClr val="bg2">
                <a:shade val="45000"/>
                <a:satMod val="135000"/>
              </a:schemeClr>
              <a:prstClr val="white"/>
            </a:duotone>
          </a:blip>
          <a:stretch>
            <a:fillRect/>
          </a:stretch>
        </p:blipFill>
        <p:spPr>
          <a:xfrm>
            <a:off x="4246167" y="3438090"/>
            <a:ext cx="425541" cy="506105"/>
          </a:xfrm>
          <a:prstGeom prst="rect">
            <a:avLst/>
          </a:prstGeom>
        </p:spPr>
      </p:pic>
      <p:pic>
        <p:nvPicPr>
          <p:cNvPr id="6" name="Image 5">
            <a:extLst>
              <a:ext uri="{FF2B5EF4-FFF2-40B4-BE49-F238E27FC236}">
                <a16:creationId xmlns:a16="http://schemas.microsoft.com/office/drawing/2014/main" id="{088746D8-3A4B-4732-80C6-1FC3F8D9D486}"/>
              </a:ext>
            </a:extLst>
          </p:cNvPr>
          <p:cNvPicPr>
            <a:picLocks noChangeAspect="1"/>
          </p:cNvPicPr>
          <p:nvPr>
            <p:custDataLst>
              <p:tags r:id="rId14"/>
            </p:custDataLst>
          </p:nvPr>
        </p:nvPicPr>
        <p:blipFill>
          <a:blip r:embed="rId32">
            <a:duotone>
              <a:schemeClr val="bg2">
                <a:shade val="45000"/>
                <a:satMod val="135000"/>
              </a:schemeClr>
              <a:prstClr val="white"/>
            </a:duotone>
          </a:blip>
          <a:stretch>
            <a:fillRect/>
          </a:stretch>
        </p:blipFill>
        <p:spPr>
          <a:xfrm>
            <a:off x="11659858" y="4836996"/>
            <a:ext cx="524688" cy="622053"/>
          </a:xfrm>
          <a:prstGeom prst="rect">
            <a:avLst/>
          </a:prstGeom>
        </p:spPr>
      </p:pic>
      <p:pic>
        <p:nvPicPr>
          <p:cNvPr id="7" name="Image 6">
            <a:extLst>
              <a:ext uri="{FF2B5EF4-FFF2-40B4-BE49-F238E27FC236}">
                <a16:creationId xmlns:a16="http://schemas.microsoft.com/office/drawing/2014/main" id="{9008C7EE-14FE-4075-89CF-38C08C563367}"/>
              </a:ext>
            </a:extLst>
          </p:cNvPr>
          <p:cNvPicPr>
            <a:picLocks noChangeAspect="1"/>
          </p:cNvPicPr>
          <p:nvPr>
            <p:custDataLst>
              <p:tags r:id="rId15"/>
            </p:custDataLst>
          </p:nvPr>
        </p:nvPicPr>
        <p:blipFill>
          <a:blip r:embed="rId33">
            <a:duotone>
              <a:schemeClr val="bg2">
                <a:shade val="45000"/>
                <a:satMod val="135000"/>
              </a:schemeClr>
              <a:prstClr val="white"/>
            </a:duotone>
          </a:blip>
          <a:stretch>
            <a:fillRect/>
          </a:stretch>
        </p:blipFill>
        <p:spPr>
          <a:xfrm>
            <a:off x="550475" y="3387795"/>
            <a:ext cx="592307" cy="606695"/>
          </a:xfrm>
          <a:prstGeom prst="rect">
            <a:avLst/>
          </a:prstGeom>
        </p:spPr>
      </p:pic>
      <p:pic>
        <p:nvPicPr>
          <p:cNvPr id="126" name="Image 125">
            <a:extLst>
              <a:ext uri="{FF2B5EF4-FFF2-40B4-BE49-F238E27FC236}">
                <a16:creationId xmlns:a16="http://schemas.microsoft.com/office/drawing/2014/main" id="{AF496BD1-3DE3-41E7-9C01-46BE72D181DD}"/>
              </a:ext>
            </a:extLst>
          </p:cNvPr>
          <p:cNvPicPr>
            <a:picLocks noChangeAspect="1"/>
          </p:cNvPicPr>
          <p:nvPr>
            <p:custDataLst>
              <p:tags r:id="rId16"/>
            </p:custDataLst>
          </p:nvPr>
        </p:nvPicPr>
        <p:blipFill>
          <a:blip r:embed="rId34"/>
          <a:stretch>
            <a:fillRect/>
          </a:stretch>
        </p:blipFill>
        <p:spPr>
          <a:xfrm>
            <a:off x="7711511" y="2214970"/>
            <a:ext cx="361950" cy="466359"/>
          </a:xfrm>
          <a:prstGeom prst="rect">
            <a:avLst/>
          </a:prstGeom>
        </p:spPr>
      </p:pic>
      <p:sp>
        <p:nvSpPr>
          <p:cNvPr id="30" name="Rectangle : coins arrondis 29">
            <a:extLst>
              <a:ext uri="{FF2B5EF4-FFF2-40B4-BE49-F238E27FC236}">
                <a16:creationId xmlns:a16="http://schemas.microsoft.com/office/drawing/2014/main" id="{757D544D-295D-42F6-87EF-F5B56D8552FB}"/>
              </a:ext>
            </a:extLst>
          </p:cNvPr>
          <p:cNvSpPr/>
          <p:nvPr>
            <p:custDataLst>
              <p:tags r:id="rId17"/>
            </p:custDataLst>
          </p:nvPr>
        </p:nvSpPr>
        <p:spPr>
          <a:xfrm>
            <a:off x="9101584" y="772332"/>
            <a:ext cx="1833674" cy="768084"/>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Chômeurs / inactifs à l’entrée</a:t>
            </a:r>
          </a:p>
        </p:txBody>
      </p:sp>
      <p:pic>
        <p:nvPicPr>
          <p:cNvPr id="9" name="Image 8">
            <a:extLst>
              <a:ext uri="{FF2B5EF4-FFF2-40B4-BE49-F238E27FC236}">
                <a16:creationId xmlns:a16="http://schemas.microsoft.com/office/drawing/2014/main" id="{D5A6715F-68F1-4A86-814D-8371D27AD120}"/>
              </a:ext>
            </a:extLst>
          </p:cNvPr>
          <p:cNvPicPr>
            <a:picLocks noChangeAspect="1"/>
          </p:cNvPicPr>
          <p:nvPr>
            <p:custDataLst>
              <p:tags r:id="rId18"/>
            </p:custDataLst>
          </p:nvPr>
        </p:nvPicPr>
        <p:blipFill>
          <a:blip r:embed="rId35">
            <a:duotone>
              <a:schemeClr val="bg2">
                <a:shade val="45000"/>
                <a:satMod val="135000"/>
              </a:schemeClr>
              <a:prstClr val="white"/>
            </a:duotone>
          </a:blip>
          <a:stretch>
            <a:fillRect/>
          </a:stretch>
        </p:blipFill>
        <p:spPr>
          <a:xfrm>
            <a:off x="4178245" y="4924465"/>
            <a:ext cx="561383" cy="582408"/>
          </a:xfrm>
          <a:prstGeom prst="rect">
            <a:avLst/>
          </a:prstGeom>
        </p:spPr>
      </p:pic>
      <p:sp>
        <p:nvSpPr>
          <p:cNvPr id="22" name="TextBox 6">
            <a:extLst>
              <a:ext uri="{FF2B5EF4-FFF2-40B4-BE49-F238E27FC236}">
                <a16:creationId xmlns:a16="http://schemas.microsoft.com/office/drawing/2014/main" id="{CD276EB7-EAF1-F13A-97C3-58A110C681F1}"/>
              </a:ext>
            </a:extLst>
          </p:cNvPr>
          <p:cNvSpPr txBox="1"/>
          <p:nvPr>
            <p:custDataLst>
              <p:tags r:id="rId19"/>
            </p:custDataLst>
          </p:nvPr>
        </p:nvSpPr>
        <p:spPr>
          <a:xfrm>
            <a:off x="135586" y="175485"/>
            <a:ext cx="11875439" cy="1077218"/>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Taux d’emploi à 6 mois par catégorie de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464D50"/>
                </a:solidFill>
                <a:effectLst/>
                <a:uLnTx/>
                <a:uFillTx/>
                <a:latin typeface="Myriad Pro Light" panose="020B0603030403020204" pitchFamily="34" charset="0"/>
                <a:ea typeface="+mn-ea"/>
                <a:cs typeface="Aharoni" panose="020B0604020202020204" pitchFamily="2" charset="-79"/>
              </a:rPr>
              <a:t>Total FSE </a:t>
            </a:r>
            <a:r>
              <a:rPr kumimoji="0" lang="fr-FR" sz="2000" b="0" i="0" u="none" strike="noStrike" kern="1200" cap="none" spc="0" normalizeH="0" baseline="0" noProof="0" dirty="0">
                <a:ln>
                  <a:noFill/>
                </a:ln>
                <a:solidFill>
                  <a:srgbClr val="464D50"/>
                </a:solidFill>
                <a:effectLst/>
                <a:uLnTx/>
                <a:uFillTx/>
                <a:latin typeface="Myriad Pro Light" panose="020B0603030403020204" pitchFamily="34" charset="0"/>
                <a:ea typeface="+mn-ea"/>
                <a:cs typeface="Aharoni" panose="020B0604020202020204" pitchFamily="2" charset="-79"/>
              </a:rPr>
              <a:t>(hors PI 8.6 et 9.4)</a:t>
            </a:r>
          </a:p>
        </p:txBody>
      </p:sp>
      <p:sp>
        <p:nvSpPr>
          <p:cNvPr id="14" name="Ellipse 13">
            <a:extLst>
              <a:ext uri="{FF2B5EF4-FFF2-40B4-BE49-F238E27FC236}">
                <a16:creationId xmlns:a16="http://schemas.microsoft.com/office/drawing/2014/main" id="{9FD1B0B0-C6EB-2DA7-BDCA-CEFF46C75F5C}"/>
              </a:ext>
            </a:extLst>
          </p:cNvPr>
          <p:cNvSpPr/>
          <p:nvPr/>
        </p:nvSpPr>
        <p:spPr>
          <a:xfrm>
            <a:off x="3055397" y="3976987"/>
            <a:ext cx="343965" cy="268384"/>
          </a:xfrm>
          <a:prstGeom prst="ellipse">
            <a:avLst/>
          </a:prstGeom>
          <a:noFill/>
          <a:ln>
            <a:solidFill>
              <a:srgbClr val="A8D7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Ellipse 34">
            <a:extLst>
              <a:ext uri="{FF2B5EF4-FFF2-40B4-BE49-F238E27FC236}">
                <a16:creationId xmlns:a16="http://schemas.microsoft.com/office/drawing/2014/main" id="{71C76B20-8459-B690-7586-13FC3BA70D3C}"/>
              </a:ext>
            </a:extLst>
          </p:cNvPr>
          <p:cNvSpPr/>
          <p:nvPr/>
        </p:nvSpPr>
        <p:spPr>
          <a:xfrm>
            <a:off x="6637119" y="2435192"/>
            <a:ext cx="343965" cy="246137"/>
          </a:xfrm>
          <a:prstGeom prst="ellipse">
            <a:avLst/>
          </a:prstGeom>
          <a:noFill/>
          <a:ln>
            <a:solidFill>
              <a:srgbClr val="A8D7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Ellipse 36">
            <a:extLst>
              <a:ext uri="{FF2B5EF4-FFF2-40B4-BE49-F238E27FC236}">
                <a16:creationId xmlns:a16="http://schemas.microsoft.com/office/drawing/2014/main" id="{8DD4B3FC-47FA-6F18-D5D8-8D81579E8816}"/>
              </a:ext>
            </a:extLst>
          </p:cNvPr>
          <p:cNvSpPr/>
          <p:nvPr/>
        </p:nvSpPr>
        <p:spPr>
          <a:xfrm>
            <a:off x="6506620" y="2663061"/>
            <a:ext cx="343965" cy="246137"/>
          </a:xfrm>
          <a:prstGeom prst="ellipse">
            <a:avLst/>
          </a:prstGeom>
          <a:noFill/>
          <a:ln>
            <a:solidFill>
              <a:srgbClr val="A8D7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Ellipse 38">
            <a:extLst>
              <a:ext uri="{FF2B5EF4-FFF2-40B4-BE49-F238E27FC236}">
                <a16:creationId xmlns:a16="http://schemas.microsoft.com/office/drawing/2014/main" id="{AAB07254-8469-211B-47F3-69515FE5A3E0}"/>
              </a:ext>
            </a:extLst>
          </p:cNvPr>
          <p:cNvSpPr/>
          <p:nvPr/>
        </p:nvSpPr>
        <p:spPr>
          <a:xfrm>
            <a:off x="6867702" y="4199014"/>
            <a:ext cx="343965" cy="246137"/>
          </a:xfrm>
          <a:prstGeom prst="ellipse">
            <a:avLst/>
          </a:prstGeom>
          <a:noFill/>
          <a:ln>
            <a:solidFill>
              <a:srgbClr val="A8D7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8700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10A7FEF2-4EEE-42E4-A10C-FF1393F455B0}"/>
              </a:ext>
            </a:extLst>
          </p:cNvPr>
          <p:cNvSpPr/>
          <p:nvPr>
            <p:custDataLst>
              <p:tags r:id="rId1"/>
            </p:custDataLst>
          </p:nvPr>
        </p:nvSpPr>
        <p:spPr>
          <a:xfrm>
            <a:off x="2941049" y="2002972"/>
            <a:ext cx="3126377" cy="312637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light"/>
              <a:ea typeface="+mn-ea"/>
              <a:cs typeface="+mn-cs"/>
            </a:endParaRPr>
          </a:p>
        </p:txBody>
      </p:sp>
      <p:pic>
        <p:nvPicPr>
          <p:cNvPr id="18" name="Image 17">
            <a:extLst>
              <a:ext uri="{FF2B5EF4-FFF2-40B4-BE49-F238E27FC236}">
                <a16:creationId xmlns:a16="http://schemas.microsoft.com/office/drawing/2014/main" id="{89D860C7-9ADD-4B5C-B143-E7DBB612CCCA}"/>
              </a:ext>
            </a:extLst>
          </p:cNvPr>
          <p:cNvPicPr>
            <a:picLocks noChangeAspect="1"/>
          </p:cNvPicPr>
          <p:nvPr>
            <p:custDataLst>
              <p:tags r:id="rId2"/>
            </p:custDataLst>
          </p:nvPr>
        </p:nvPicPr>
        <p:blipFill>
          <a:blip r:embed="rId9"/>
          <a:stretch>
            <a:fillRect/>
          </a:stretch>
        </p:blipFill>
        <p:spPr>
          <a:xfrm>
            <a:off x="3435512" y="2497435"/>
            <a:ext cx="2137451" cy="2137451"/>
          </a:xfrm>
          <a:prstGeom prst="rect">
            <a:avLst/>
          </a:prstGeom>
        </p:spPr>
      </p:pic>
      <p:sp>
        <p:nvSpPr>
          <p:cNvPr id="31" name="TextBox 6">
            <a:extLst>
              <a:ext uri="{FF2B5EF4-FFF2-40B4-BE49-F238E27FC236}">
                <a16:creationId xmlns:a16="http://schemas.microsoft.com/office/drawing/2014/main" id="{10F44B0E-E523-4195-8CA5-6A4BA152C411}"/>
              </a:ext>
            </a:extLst>
          </p:cNvPr>
          <p:cNvSpPr txBox="1"/>
          <p:nvPr>
            <p:custDataLst>
              <p:tags r:id="rId3"/>
            </p:custDataLst>
          </p:nvPr>
        </p:nvSpPr>
        <p:spPr>
          <a:xfrm>
            <a:off x="135586" y="175485"/>
            <a:ext cx="114119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kumimoji="0" lang="fr-FR" sz="4800" b="0" i="0" u="none" strike="noStrike" kern="1200" cap="none" spc="0" normalizeH="0" baseline="0" noProof="0">
                <a:ln>
                  <a:noFill/>
                </a:ln>
                <a:solidFill>
                  <a:srgbClr val="464D50"/>
                </a:solidFill>
                <a:effectLst/>
                <a:uLnTx/>
                <a:uFillTx/>
                <a:latin typeface="Myriad Pro Light" panose="020B0603030403020204" pitchFamily="34" charset="0"/>
                <a:ea typeface="Times New Roman" panose="02020603050405020304" pitchFamily="18" charset="0"/>
                <a:cs typeface="+mn-cs"/>
              </a:rPr>
              <a:t>Sommaire</a:t>
            </a:r>
            <a:endParaRPr kumimoji="0" lang="fr-FR" sz="4800" b="0" i="0" u="none" strike="noStrike" kern="1200" cap="none" spc="0" normalizeH="0" baseline="0" noProof="0">
              <a:ln>
                <a:noFill/>
              </a:ln>
              <a:solidFill>
                <a:srgbClr val="464D50"/>
              </a:solidFill>
              <a:effectLst/>
              <a:uLnTx/>
              <a:uFillTx/>
              <a:latin typeface="Myriad Pro Light" panose="020B0603030403020204" pitchFamily="34" charset="0"/>
              <a:ea typeface="Calibri" panose="020F0502020204030204" pitchFamily="34" charset="0"/>
              <a:cs typeface="+mn-cs"/>
            </a:endParaRPr>
          </a:p>
        </p:txBody>
      </p:sp>
      <p:grpSp>
        <p:nvGrpSpPr>
          <p:cNvPr id="17" name="Groupe 16">
            <a:extLst>
              <a:ext uri="{FF2B5EF4-FFF2-40B4-BE49-F238E27FC236}">
                <a16:creationId xmlns:a16="http://schemas.microsoft.com/office/drawing/2014/main" id="{870337D6-57BE-43FF-9E57-A6297587A0E6}"/>
              </a:ext>
            </a:extLst>
          </p:cNvPr>
          <p:cNvGrpSpPr/>
          <p:nvPr>
            <p:custDataLst>
              <p:tags r:id="rId4"/>
            </p:custDataLst>
          </p:nvPr>
        </p:nvGrpSpPr>
        <p:grpSpPr>
          <a:xfrm>
            <a:off x="4795333" y="1826896"/>
            <a:ext cx="5233947" cy="762591"/>
            <a:chOff x="4377964" y="2029097"/>
            <a:chExt cx="5233947" cy="762591"/>
          </a:xfrm>
        </p:grpSpPr>
        <p:sp>
          <p:nvSpPr>
            <p:cNvPr id="27" name="ZoneTexte 26">
              <a:extLst>
                <a:ext uri="{FF2B5EF4-FFF2-40B4-BE49-F238E27FC236}">
                  <a16:creationId xmlns:a16="http://schemas.microsoft.com/office/drawing/2014/main" id="{B5430648-DF22-4010-91C3-7493204FC7AC}"/>
                </a:ext>
              </a:extLst>
            </p:cNvPr>
            <p:cNvSpPr txBox="1"/>
            <p:nvPr/>
          </p:nvSpPr>
          <p:spPr>
            <a:xfrm>
              <a:off x="5094514" y="2083802"/>
              <a:ext cx="45173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rPr>
                <a:t>Rappel du cadre méthodologique -</a:t>
              </a:r>
              <a:r>
                <a:rPr lang="fr-FR" sz="2000" dirty="0"/>
                <a:t> calcul des indicateurs règlementaires</a:t>
              </a:r>
              <a:endParaRPr kumimoji="0" lang="fr-FR" sz="2000" b="0"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endParaRPr>
            </a:p>
          </p:txBody>
        </p:sp>
        <p:sp>
          <p:nvSpPr>
            <p:cNvPr id="28" name="Ellipse 27">
              <a:extLst>
                <a:ext uri="{FF2B5EF4-FFF2-40B4-BE49-F238E27FC236}">
                  <a16:creationId xmlns:a16="http://schemas.microsoft.com/office/drawing/2014/main" id="{9A7528A3-8E94-4686-BCC9-8FA36E6CEF06}"/>
                </a:ext>
              </a:extLst>
            </p:cNvPr>
            <p:cNvSpPr/>
            <p:nvPr/>
          </p:nvSpPr>
          <p:spPr>
            <a:xfrm>
              <a:off x="4377964" y="2029097"/>
              <a:ext cx="716551" cy="716551"/>
            </a:xfrm>
            <a:prstGeom prst="ellipse">
              <a:avLst/>
            </a:prstGeom>
            <a:solidFill>
              <a:srgbClr val="96E4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light"/>
                <a:ea typeface="+mn-ea"/>
                <a:cs typeface="+mn-cs"/>
              </a:endParaRPr>
            </a:p>
          </p:txBody>
        </p:sp>
        <p:sp>
          <p:nvSpPr>
            <p:cNvPr id="29" name="ZoneTexte 28">
              <a:extLst>
                <a:ext uri="{FF2B5EF4-FFF2-40B4-BE49-F238E27FC236}">
                  <a16:creationId xmlns:a16="http://schemas.microsoft.com/office/drawing/2014/main" id="{12836248-A9FF-4132-977C-FD1438503F27}"/>
                </a:ext>
              </a:extLst>
            </p:cNvPr>
            <p:cNvSpPr txBox="1"/>
            <p:nvPr/>
          </p:nvSpPr>
          <p:spPr>
            <a:xfrm>
              <a:off x="4440148" y="2094985"/>
              <a:ext cx="5921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black"/>
                  </a:solidFill>
                  <a:effectLst/>
                  <a:uLnTx/>
                  <a:uFillTx/>
                  <a:latin typeface="Myriad Pro Light" panose="020B0603030403020204" pitchFamily="34" charset="0"/>
                  <a:ea typeface="+mn-ea"/>
                  <a:cs typeface="+mn-cs"/>
                </a:rPr>
                <a:t>1</a:t>
              </a:r>
            </a:p>
          </p:txBody>
        </p:sp>
      </p:grpSp>
      <p:grpSp>
        <p:nvGrpSpPr>
          <p:cNvPr id="30" name="Groupe 29">
            <a:extLst>
              <a:ext uri="{FF2B5EF4-FFF2-40B4-BE49-F238E27FC236}">
                <a16:creationId xmlns:a16="http://schemas.microsoft.com/office/drawing/2014/main" id="{F7DDF23B-88F6-4C8D-96DE-2794508DEF8C}"/>
              </a:ext>
            </a:extLst>
          </p:cNvPr>
          <p:cNvGrpSpPr/>
          <p:nvPr>
            <p:custDataLst>
              <p:tags r:id="rId5"/>
            </p:custDataLst>
          </p:nvPr>
        </p:nvGrpSpPr>
        <p:grpSpPr>
          <a:xfrm>
            <a:off x="5524502" y="2691800"/>
            <a:ext cx="4504778" cy="716551"/>
            <a:chOff x="4305302" y="2160800"/>
            <a:chExt cx="4504778" cy="716551"/>
          </a:xfrm>
        </p:grpSpPr>
        <p:sp>
          <p:nvSpPr>
            <p:cNvPr id="32" name="ZoneTexte 31">
              <a:extLst>
                <a:ext uri="{FF2B5EF4-FFF2-40B4-BE49-F238E27FC236}">
                  <a16:creationId xmlns:a16="http://schemas.microsoft.com/office/drawing/2014/main" id="{B1069A6B-8FBB-4969-97DF-1CBC020D131D}"/>
                </a:ext>
              </a:extLst>
            </p:cNvPr>
            <p:cNvSpPr txBox="1"/>
            <p:nvPr/>
          </p:nvSpPr>
          <p:spPr>
            <a:xfrm>
              <a:off x="5021852" y="2319020"/>
              <a:ext cx="37882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rPr>
                <a:t>Enseignements clés</a:t>
              </a:r>
            </a:p>
          </p:txBody>
        </p:sp>
        <p:sp>
          <p:nvSpPr>
            <p:cNvPr id="33" name="Ellipse 32">
              <a:extLst>
                <a:ext uri="{FF2B5EF4-FFF2-40B4-BE49-F238E27FC236}">
                  <a16:creationId xmlns:a16="http://schemas.microsoft.com/office/drawing/2014/main" id="{6645CEE2-9351-4D6C-A529-89537283EEE7}"/>
                </a:ext>
              </a:extLst>
            </p:cNvPr>
            <p:cNvSpPr/>
            <p:nvPr/>
          </p:nvSpPr>
          <p:spPr>
            <a:xfrm>
              <a:off x="4305302" y="2160800"/>
              <a:ext cx="716551" cy="716551"/>
            </a:xfrm>
            <a:prstGeom prst="ellipse">
              <a:avLst/>
            </a:prstGeom>
            <a:solidFill>
              <a:srgbClr val="96E4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light"/>
                <a:ea typeface="+mn-ea"/>
                <a:cs typeface="+mn-cs"/>
              </a:endParaRPr>
            </a:p>
          </p:txBody>
        </p:sp>
        <p:sp>
          <p:nvSpPr>
            <p:cNvPr id="34" name="ZoneTexte 33">
              <a:extLst>
                <a:ext uri="{FF2B5EF4-FFF2-40B4-BE49-F238E27FC236}">
                  <a16:creationId xmlns:a16="http://schemas.microsoft.com/office/drawing/2014/main" id="{7517D60D-3170-471C-934A-4F8A6EF4F69F}"/>
                </a:ext>
              </a:extLst>
            </p:cNvPr>
            <p:cNvSpPr txBox="1"/>
            <p:nvPr/>
          </p:nvSpPr>
          <p:spPr>
            <a:xfrm>
              <a:off x="4367486" y="2226688"/>
              <a:ext cx="5921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rPr>
                <a:t>2</a:t>
              </a:r>
            </a:p>
          </p:txBody>
        </p:sp>
      </p:grpSp>
      <p:grpSp>
        <p:nvGrpSpPr>
          <p:cNvPr id="35" name="Groupe 34">
            <a:extLst>
              <a:ext uri="{FF2B5EF4-FFF2-40B4-BE49-F238E27FC236}">
                <a16:creationId xmlns:a16="http://schemas.microsoft.com/office/drawing/2014/main" id="{9C802618-73DA-4EC7-B21E-79420CE56422}"/>
              </a:ext>
            </a:extLst>
          </p:cNvPr>
          <p:cNvGrpSpPr/>
          <p:nvPr>
            <p:custDataLst>
              <p:tags r:id="rId6"/>
            </p:custDataLst>
          </p:nvPr>
        </p:nvGrpSpPr>
        <p:grpSpPr>
          <a:xfrm>
            <a:off x="5379525" y="3685074"/>
            <a:ext cx="4528980" cy="716551"/>
            <a:chOff x="4377964" y="2029097"/>
            <a:chExt cx="4528980" cy="716551"/>
          </a:xfrm>
        </p:grpSpPr>
        <p:sp>
          <p:nvSpPr>
            <p:cNvPr id="36" name="ZoneTexte 35">
              <a:extLst>
                <a:ext uri="{FF2B5EF4-FFF2-40B4-BE49-F238E27FC236}">
                  <a16:creationId xmlns:a16="http://schemas.microsoft.com/office/drawing/2014/main" id="{B5DAD878-A79C-4D16-B10F-A2F25973629A}"/>
                </a:ext>
              </a:extLst>
            </p:cNvPr>
            <p:cNvSpPr txBox="1"/>
            <p:nvPr/>
          </p:nvSpPr>
          <p:spPr>
            <a:xfrm>
              <a:off x="5118716" y="2187317"/>
              <a:ext cx="37882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prstClr val="black"/>
                  </a:solidFill>
                  <a:effectLst/>
                  <a:uLnTx/>
                  <a:uFillTx/>
                  <a:latin typeface="Myriad Pro Light" panose="020B0603030403020204" pitchFamily="34" charset="0"/>
                  <a:ea typeface="+mn-ea"/>
                  <a:cs typeface="+mn-cs"/>
                </a:rPr>
                <a:t>Résultats globaux</a:t>
              </a:r>
            </a:p>
          </p:txBody>
        </p:sp>
        <p:sp>
          <p:nvSpPr>
            <p:cNvPr id="37" name="Ellipse 36">
              <a:extLst>
                <a:ext uri="{FF2B5EF4-FFF2-40B4-BE49-F238E27FC236}">
                  <a16:creationId xmlns:a16="http://schemas.microsoft.com/office/drawing/2014/main" id="{19A30060-95BB-44B5-8522-7FCF682BA483}"/>
                </a:ext>
              </a:extLst>
            </p:cNvPr>
            <p:cNvSpPr/>
            <p:nvPr/>
          </p:nvSpPr>
          <p:spPr>
            <a:xfrm>
              <a:off x="4377964" y="2029097"/>
              <a:ext cx="716551" cy="716551"/>
            </a:xfrm>
            <a:prstGeom prst="ellipse">
              <a:avLst/>
            </a:prstGeom>
            <a:solidFill>
              <a:srgbClr val="96E4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light"/>
                <a:ea typeface="+mn-ea"/>
                <a:cs typeface="+mn-cs"/>
              </a:endParaRPr>
            </a:p>
          </p:txBody>
        </p:sp>
        <p:sp>
          <p:nvSpPr>
            <p:cNvPr id="38" name="ZoneTexte 37">
              <a:extLst>
                <a:ext uri="{FF2B5EF4-FFF2-40B4-BE49-F238E27FC236}">
                  <a16:creationId xmlns:a16="http://schemas.microsoft.com/office/drawing/2014/main" id="{7938055B-F79B-4AF9-8920-A9004DF46ADF}"/>
                </a:ext>
              </a:extLst>
            </p:cNvPr>
            <p:cNvSpPr txBox="1"/>
            <p:nvPr/>
          </p:nvSpPr>
          <p:spPr>
            <a:xfrm>
              <a:off x="4464350" y="2094985"/>
              <a:ext cx="5921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rPr>
                <a:t>3</a:t>
              </a:r>
            </a:p>
          </p:txBody>
        </p:sp>
      </p:grpSp>
      <p:grpSp>
        <p:nvGrpSpPr>
          <p:cNvPr id="2" name="Groupe 1">
            <a:extLst>
              <a:ext uri="{FF2B5EF4-FFF2-40B4-BE49-F238E27FC236}">
                <a16:creationId xmlns:a16="http://schemas.microsoft.com/office/drawing/2014/main" id="{4CB9FBFA-9939-8745-1918-C602266DEBDA}"/>
              </a:ext>
            </a:extLst>
          </p:cNvPr>
          <p:cNvGrpSpPr/>
          <p:nvPr>
            <p:custDataLst>
              <p:tags r:id="rId7"/>
            </p:custDataLst>
          </p:nvPr>
        </p:nvGrpSpPr>
        <p:grpSpPr>
          <a:xfrm>
            <a:off x="4988461" y="4588874"/>
            <a:ext cx="4528980" cy="716551"/>
            <a:chOff x="4377964" y="2029097"/>
            <a:chExt cx="4528980" cy="716551"/>
          </a:xfrm>
        </p:grpSpPr>
        <p:sp>
          <p:nvSpPr>
            <p:cNvPr id="3" name="ZoneTexte 2">
              <a:extLst>
                <a:ext uri="{FF2B5EF4-FFF2-40B4-BE49-F238E27FC236}">
                  <a16:creationId xmlns:a16="http://schemas.microsoft.com/office/drawing/2014/main" id="{3D380638-E7E0-B2B0-F241-244237A78739}"/>
                </a:ext>
              </a:extLst>
            </p:cNvPr>
            <p:cNvSpPr txBox="1"/>
            <p:nvPr/>
          </p:nvSpPr>
          <p:spPr>
            <a:xfrm>
              <a:off x="5118716" y="2187317"/>
              <a:ext cx="37882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rPr>
                <a:t>Résultats par type de dispositif</a:t>
              </a:r>
            </a:p>
          </p:txBody>
        </p:sp>
        <p:sp>
          <p:nvSpPr>
            <p:cNvPr id="4" name="Ellipse 3">
              <a:extLst>
                <a:ext uri="{FF2B5EF4-FFF2-40B4-BE49-F238E27FC236}">
                  <a16:creationId xmlns:a16="http://schemas.microsoft.com/office/drawing/2014/main" id="{F1AA096A-F383-F289-DDA5-F279A8BD4B80}"/>
                </a:ext>
              </a:extLst>
            </p:cNvPr>
            <p:cNvSpPr/>
            <p:nvPr/>
          </p:nvSpPr>
          <p:spPr>
            <a:xfrm>
              <a:off x="4377964" y="2029097"/>
              <a:ext cx="716551" cy="716551"/>
            </a:xfrm>
            <a:prstGeom prst="ellipse">
              <a:avLst/>
            </a:prstGeom>
            <a:solidFill>
              <a:srgbClr val="96E4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light"/>
                <a:ea typeface="+mn-ea"/>
                <a:cs typeface="+mn-cs"/>
              </a:endParaRPr>
            </a:p>
          </p:txBody>
        </p:sp>
        <p:sp>
          <p:nvSpPr>
            <p:cNvPr id="5" name="ZoneTexte 4">
              <a:extLst>
                <a:ext uri="{FF2B5EF4-FFF2-40B4-BE49-F238E27FC236}">
                  <a16:creationId xmlns:a16="http://schemas.microsoft.com/office/drawing/2014/main" id="{02FA55D5-10A6-ED5D-64AE-23D156AC7235}"/>
                </a:ext>
              </a:extLst>
            </p:cNvPr>
            <p:cNvSpPr txBox="1"/>
            <p:nvPr/>
          </p:nvSpPr>
          <p:spPr>
            <a:xfrm>
              <a:off x="4464350" y="2094985"/>
              <a:ext cx="5921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prstClr val="black"/>
                  </a:solidFill>
                  <a:latin typeface="Myriad Pro Light" panose="020B0603030403020204" pitchFamily="34" charset="0"/>
                </a:rPr>
                <a:t>4</a:t>
              </a:r>
              <a:endParaRPr kumimoji="0" lang="fr-FR" sz="3200" b="1" i="0" u="none" strike="noStrike" kern="1200" cap="none" spc="0" normalizeH="0" baseline="0" noProof="0" dirty="0">
                <a:ln>
                  <a:noFill/>
                </a:ln>
                <a:solidFill>
                  <a:prstClr val="black"/>
                </a:solidFill>
                <a:effectLst/>
                <a:uLnTx/>
                <a:uFillTx/>
                <a:latin typeface="Myriad Pro Light" panose="020B0603030403020204" pitchFamily="34" charset="0"/>
                <a:ea typeface="+mn-ea"/>
                <a:cs typeface="+mn-cs"/>
              </a:endParaRPr>
            </a:p>
          </p:txBody>
        </p:sp>
      </p:grpSp>
    </p:spTree>
    <p:extLst>
      <p:ext uri="{BB962C8B-B14F-4D97-AF65-F5344CB8AC3E}">
        <p14:creationId xmlns:p14="http://schemas.microsoft.com/office/powerpoint/2010/main" val="796465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phique 14">
            <a:extLst>
              <a:ext uri="{FF2B5EF4-FFF2-40B4-BE49-F238E27FC236}">
                <a16:creationId xmlns:a16="http://schemas.microsoft.com/office/drawing/2014/main" id="{8776E028-D385-4EEA-910E-A2C12D16F035}"/>
              </a:ext>
            </a:extLst>
          </p:cNvPr>
          <p:cNvGraphicFramePr/>
          <p:nvPr>
            <p:custDataLst>
              <p:tags r:id="rId1"/>
            </p:custDataLst>
            <p:extLst>
              <p:ext uri="{D42A27DB-BD31-4B8C-83A1-F6EECF244321}">
                <p14:modId xmlns:p14="http://schemas.microsoft.com/office/powerpoint/2010/main" val="3109300540"/>
              </p:ext>
            </p:extLst>
          </p:nvPr>
        </p:nvGraphicFramePr>
        <p:xfrm>
          <a:off x="185634" y="1706974"/>
          <a:ext cx="4898491" cy="182273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6" name="Graphique 15">
            <a:extLst>
              <a:ext uri="{FF2B5EF4-FFF2-40B4-BE49-F238E27FC236}">
                <a16:creationId xmlns:a16="http://schemas.microsoft.com/office/drawing/2014/main" id="{D56D77AC-28D8-4977-BF6D-F86F3E16AEA4}"/>
              </a:ext>
            </a:extLst>
          </p:cNvPr>
          <p:cNvGraphicFramePr/>
          <p:nvPr>
            <p:custDataLst>
              <p:tags r:id="rId2"/>
            </p:custDataLst>
            <p:extLst>
              <p:ext uri="{D42A27DB-BD31-4B8C-83A1-F6EECF244321}">
                <p14:modId xmlns:p14="http://schemas.microsoft.com/office/powerpoint/2010/main" val="3731894611"/>
              </p:ext>
            </p:extLst>
          </p:nvPr>
        </p:nvGraphicFramePr>
        <p:xfrm>
          <a:off x="5448300" y="1706974"/>
          <a:ext cx="4898491" cy="182273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7" name="Graphique 16">
            <a:extLst>
              <a:ext uri="{FF2B5EF4-FFF2-40B4-BE49-F238E27FC236}">
                <a16:creationId xmlns:a16="http://schemas.microsoft.com/office/drawing/2014/main" id="{102395BE-A785-4B5A-A071-E2161E424DAB}"/>
              </a:ext>
            </a:extLst>
          </p:cNvPr>
          <p:cNvGraphicFramePr/>
          <p:nvPr>
            <p:custDataLst>
              <p:tags r:id="rId3"/>
            </p:custDataLst>
            <p:extLst>
              <p:ext uri="{D42A27DB-BD31-4B8C-83A1-F6EECF244321}">
                <p14:modId xmlns:p14="http://schemas.microsoft.com/office/powerpoint/2010/main" val="426844877"/>
              </p:ext>
            </p:extLst>
          </p:nvPr>
        </p:nvGraphicFramePr>
        <p:xfrm>
          <a:off x="5462579" y="3688321"/>
          <a:ext cx="4898491" cy="1822732"/>
        </p:xfrm>
        <a:graphic>
          <a:graphicData uri="http://schemas.openxmlformats.org/drawingml/2006/chart">
            <c:chart xmlns:c="http://schemas.openxmlformats.org/drawingml/2006/chart" xmlns:r="http://schemas.openxmlformats.org/officeDocument/2006/relationships" r:id="rId13"/>
          </a:graphicData>
        </a:graphic>
      </p:graphicFrame>
      <p:sp>
        <p:nvSpPr>
          <p:cNvPr id="18" name="ZoneTexte 17">
            <a:extLst>
              <a:ext uri="{FF2B5EF4-FFF2-40B4-BE49-F238E27FC236}">
                <a16:creationId xmlns:a16="http://schemas.microsoft.com/office/drawing/2014/main" id="{B98389F0-4FCF-462D-A2E2-E610B0B32828}"/>
              </a:ext>
            </a:extLst>
          </p:cNvPr>
          <p:cNvSpPr txBox="1"/>
          <p:nvPr>
            <p:custDataLst>
              <p:tags r:id="rId4"/>
            </p:custDataLst>
          </p:nvPr>
        </p:nvSpPr>
        <p:spPr>
          <a:xfrm>
            <a:off x="207320" y="5899876"/>
            <a:ext cx="7797557" cy="261738"/>
          </a:xfrm>
          <a:prstGeom prst="rect">
            <a:avLst/>
          </a:prstGeom>
          <a:noFill/>
        </p:spPr>
        <p:txBody>
          <a:bodyPr wrap="square" rtlCol="0">
            <a:spAutoFit/>
          </a:bodyPr>
          <a:lstStyle/>
          <a:p>
            <a:r>
              <a:rPr lang="fr-FR" sz="1101" i="1">
                <a:solidFill>
                  <a:prstClr val="black">
                    <a:lumMod val="65000"/>
                    <a:lumOff val="35000"/>
                  </a:prstClr>
                </a:solidFill>
                <a:latin typeface="+mj-lt"/>
                <a:cs typeface="Segoe UI" panose="020B0502040204020203" pitchFamily="34" charset="0"/>
              </a:rPr>
              <a:t>* Emploi durable : CDI, fonctionnaire CDD de 6 mois ou plus, indépendant, gérant d’entreprise</a:t>
            </a:r>
          </a:p>
        </p:txBody>
      </p:sp>
      <p:sp>
        <p:nvSpPr>
          <p:cNvPr id="33" name="ZoneTexte 32">
            <a:extLst>
              <a:ext uri="{FF2B5EF4-FFF2-40B4-BE49-F238E27FC236}">
                <a16:creationId xmlns:a16="http://schemas.microsoft.com/office/drawing/2014/main" id="{40C06A0A-D272-4965-B9A4-90886BA339CC}"/>
              </a:ext>
            </a:extLst>
          </p:cNvPr>
          <p:cNvSpPr txBox="1"/>
          <p:nvPr>
            <p:custDataLst>
              <p:tags r:id="rId5"/>
            </p:custDataLst>
          </p:nvPr>
        </p:nvSpPr>
        <p:spPr>
          <a:xfrm>
            <a:off x="491655" y="3744721"/>
            <a:ext cx="4608974" cy="1633781"/>
          </a:xfrm>
          <a:custGeom>
            <a:avLst/>
            <a:gdLst>
              <a:gd name="connsiteX0" fmla="*/ 0 w 4608974"/>
              <a:gd name="connsiteY0" fmla="*/ 0 h 1633781"/>
              <a:gd name="connsiteX1" fmla="*/ 520156 w 4608974"/>
              <a:gd name="connsiteY1" fmla="*/ 0 h 1633781"/>
              <a:gd name="connsiteX2" fmla="*/ 1086401 w 4608974"/>
              <a:gd name="connsiteY2" fmla="*/ 0 h 1633781"/>
              <a:gd name="connsiteX3" fmla="*/ 1837005 w 4608974"/>
              <a:gd name="connsiteY3" fmla="*/ 0 h 1633781"/>
              <a:gd name="connsiteX4" fmla="*/ 2449340 w 4608974"/>
              <a:gd name="connsiteY4" fmla="*/ 0 h 1633781"/>
              <a:gd name="connsiteX5" fmla="*/ 3015586 w 4608974"/>
              <a:gd name="connsiteY5" fmla="*/ 0 h 1633781"/>
              <a:gd name="connsiteX6" fmla="*/ 3720100 w 4608974"/>
              <a:gd name="connsiteY6" fmla="*/ 0 h 1633781"/>
              <a:gd name="connsiteX7" fmla="*/ 4608974 w 4608974"/>
              <a:gd name="connsiteY7" fmla="*/ 0 h 1633781"/>
              <a:gd name="connsiteX8" fmla="*/ 4608974 w 4608974"/>
              <a:gd name="connsiteY8" fmla="*/ 528256 h 1633781"/>
              <a:gd name="connsiteX9" fmla="*/ 4608974 w 4608974"/>
              <a:gd name="connsiteY9" fmla="*/ 1040174 h 1633781"/>
              <a:gd name="connsiteX10" fmla="*/ 4608974 w 4608974"/>
              <a:gd name="connsiteY10" fmla="*/ 1633781 h 1633781"/>
              <a:gd name="connsiteX11" fmla="*/ 3904459 w 4608974"/>
              <a:gd name="connsiteY11" fmla="*/ 1633781 h 1633781"/>
              <a:gd name="connsiteX12" fmla="*/ 3246035 w 4608974"/>
              <a:gd name="connsiteY12" fmla="*/ 1633781 h 1633781"/>
              <a:gd name="connsiteX13" fmla="*/ 2587610 w 4608974"/>
              <a:gd name="connsiteY13" fmla="*/ 1633781 h 1633781"/>
              <a:gd name="connsiteX14" fmla="*/ 1837005 w 4608974"/>
              <a:gd name="connsiteY14" fmla="*/ 1633781 h 1633781"/>
              <a:gd name="connsiteX15" fmla="*/ 1178580 w 4608974"/>
              <a:gd name="connsiteY15" fmla="*/ 1633781 h 1633781"/>
              <a:gd name="connsiteX16" fmla="*/ 566245 w 4608974"/>
              <a:gd name="connsiteY16" fmla="*/ 1633781 h 1633781"/>
              <a:gd name="connsiteX17" fmla="*/ 0 w 4608974"/>
              <a:gd name="connsiteY17" fmla="*/ 1633781 h 1633781"/>
              <a:gd name="connsiteX18" fmla="*/ 0 w 4608974"/>
              <a:gd name="connsiteY18" fmla="*/ 1056512 h 1633781"/>
              <a:gd name="connsiteX19" fmla="*/ 0 w 4608974"/>
              <a:gd name="connsiteY19" fmla="*/ 511918 h 1633781"/>
              <a:gd name="connsiteX20" fmla="*/ 0 w 4608974"/>
              <a:gd name="connsiteY20" fmla="*/ 0 h 163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08974" h="1633781" fill="none" extrusionOk="0">
                <a:moveTo>
                  <a:pt x="0" y="0"/>
                </a:moveTo>
                <a:cubicBezTo>
                  <a:pt x="133999" y="9678"/>
                  <a:pt x="335261" y="21206"/>
                  <a:pt x="520156" y="0"/>
                </a:cubicBezTo>
                <a:cubicBezTo>
                  <a:pt x="705051" y="-21206"/>
                  <a:pt x="921413" y="-3914"/>
                  <a:pt x="1086401" y="0"/>
                </a:cubicBezTo>
                <a:cubicBezTo>
                  <a:pt x="1251389" y="3914"/>
                  <a:pt x="1559670" y="-18711"/>
                  <a:pt x="1837005" y="0"/>
                </a:cubicBezTo>
                <a:cubicBezTo>
                  <a:pt x="2114340" y="18711"/>
                  <a:pt x="2202471" y="-1700"/>
                  <a:pt x="2449340" y="0"/>
                </a:cubicBezTo>
                <a:cubicBezTo>
                  <a:pt x="2696209" y="1700"/>
                  <a:pt x="2813895" y="-7215"/>
                  <a:pt x="3015586" y="0"/>
                </a:cubicBezTo>
                <a:cubicBezTo>
                  <a:pt x="3217277" y="7215"/>
                  <a:pt x="3489095" y="7802"/>
                  <a:pt x="3720100" y="0"/>
                </a:cubicBezTo>
                <a:cubicBezTo>
                  <a:pt x="3951105" y="-7802"/>
                  <a:pt x="4226796" y="-6106"/>
                  <a:pt x="4608974" y="0"/>
                </a:cubicBezTo>
                <a:cubicBezTo>
                  <a:pt x="4589735" y="261312"/>
                  <a:pt x="4596831" y="395632"/>
                  <a:pt x="4608974" y="528256"/>
                </a:cubicBezTo>
                <a:cubicBezTo>
                  <a:pt x="4621117" y="660880"/>
                  <a:pt x="4632269" y="791503"/>
                  <a:pt x="4608974" y="1040174"/>
                </a:cubicBezTo>
                <a:cubicBezTo>
                  <a:pt x="4585679" y="1288845"/>
                  <a:pt x="4633815" y="1377900"/>
                  <a:pt x="4608974" y="1633781"/>
                </a:cubicBezTo>
                <a:cubicBezTo>
                  <a:pt x="4382284" y="1652677"/>
                  <a:pt x="4151330" y="1640090"/>
                  <a:pt x="3904459" y="1633781"/>
                </a:cubicBezTo>
                <a:cubicBezTo>
                  <a:pt x="3657589" y="1627472"/>
                  <a:pt x="3377913" y="1604807"/>
                  <a:pt x="3246035" y="1633781"/>
                </a:cubicBezTo>
                <a:cubicBezTo>
                  <a:pt x="3114157" y="1662755"/>
                  <a:pt x="2899002" y="1608987"/>
                  <a:pt x="2587610" y="1633781"/>
                </a:cubicBezTo>
                <a:cubicBezTo>
                  <a:pt x="2276219" y="1658575"/>
                  <a:pt x="1994727" y="1632384"/>
                  <a:pt x="1837005" y="1633781"/>
                </a:cubicBezTo>
                <a:cubicBezTo>
                  <a:pt x="1679283" y="1635178"/>
                  <a:pt x="1424066" y="1627427"/>
                  <a:pt x="1178580" y="1633781"/>
                </a:cubicBezTo>
                <a:cubicBezTo>
                  <a:pt x="933094" y="1640135"/>
                  <a:pt x="793787" y="1660920"/>
                  <a:pt x="566245" y="1633781"/>
                </a:cubicBezTo>
                <a:cubicBezTo>
                  <a:pt x="338703" y="1606642"/>
                  <a:pt x="269691" y="1637681"/>
                  <a:pt x="0" y="1633781"/>
                </a:cubicBezTo>
                <a:cubicBezTo>
                  <a:pt x="-20365" y="1492652"/>
                  <a:pt x="28498" y="1177535"/>
                  <a:pt x="0" y="1056512"/>
                </a:cubicBezTo>
                <a:cubicBezTo>
                  <a:pt x="-28498" y="935489"/>
                  <a:pt x="25892" y="707177"/>
                  <a:pt x="0" y="511918"/>
                </a:cubicBezTo>
                <a:cubicBezTo>
                  <a:pt x="-25892" y="316659"/>
                  <a:pt x="-19935" y="230085"/>
                  <a:pt x="0" y="0"/>
                </a:cubicBezTo>
                <a:close/>
              </a:path>
              <a:path w="4608974" h="1633781" stroke="0" extrusionOk="0">
                <a:moveTo>
                  <a:pt x="0" y="0"/>
                </a:moveTo>
                <a:cubicBezTo>
                  <a:pt x="112621" y="-6445"/>
                  <a:pt x="290112" y="-20685"/>
                  <a:pt x="520156" y="0"/>
                </a:cubicBezTo>
                <a:cubicBezTo>
                  <a:pt x="750200" y="20685"/>
                  <a:pt x="940133" y="2863"/>
                  <a:pt x="1132491" y="0"/>
                </a:cubicBezTo>
                <a:cubicBezTo>
                  <a:pt x="1324850" y="-2863"/>
                  <a:pt x="1417799" y="13831"/>
                  <a:pt x="1652646" y="0"/>
                </a:cubicBezTo>
                <a:cubicBezTo>
                  <a:pt x="1887493" y="-13831"/>
                  <a:pt x="2000534" y="-20637"/>
                  <a:pt x="2218892" y="0"/>
                </a:cubicBezTo>
                <a:cubicBezTo>
                  <a:pt x="2437250" y="20637"/>
                  <a:pt x="2666202" y="37015"/>
                  <a:pt x="2969496" y="0"/>
                </a:cubicBezTo>
                <a:cubicBezTo>
                  <a:pt x="3272790" y="-37015"/>
                  <a:pt x="3289719" y="-22957"/>
                  <a:pt x="3489652" y="0"/>
                </a:cubicBezTo>
                <a:cubicBezTo>
                  <a:pt x="3689585" y="22957"/>
                  <a:pt x="4301071" y="-50864"/>
                  <a:pt x="4608974" y="0"/>
                </a:cubicBezTo>
                <a:cubicBezTo>
                  <a:pt x="4592508" y="114228"/>
                  <a:pt x="4602776" y="363511"/>
                  <a:pt x="4608974" y="528256"/>
                </a:cubicBezTo>
                <a:cubicBezTo>
                  <a:pt x="4615172" y="693001"/>
                  <a:pt x="4585733" y="915645"/>
                  <a:pt x="4608974" y="1056512"/>
                </a:cubicBezTo>
                <a:cubicBezTo>
                  <a:pt x="4632215" y="1197379"/>
                  <a:pt x="4608002" y="1468321"/>
                  <a:pt x="4608974" y="1633781"/>
                </a:cubicBezTo>
                <a:cubicBezTo>
                  <a:pt x="4272594" y="1617687"/>
                  <a:pt x="4203350" y="1655558"/>
                  <a:pt x="3858370" y="1633781"/>
                </a:cubicBezTo>
                <a:cubicBezTo>
                  <a:pt x="3513390" y="1612004"/>
                  <a:pt x="3493248" y="1638732"/>
                  <a:pt x="3338214" y="1633781"/>
                </a:cubicBezTo>
                <a:cubicBezTo>
                  <a:pt x="3183180" y="1628830"/>
                  <a:pt x="2992416" y="1654251"/>
                  <a:pt x="2818058" y="1633781"/>
                </a:cubicBezTo>
                <a:cubicBezTo>
                  <a:pt x="2643700" y="1613311"/>
                  <a:pt x="2409104" y="1608931"/>
                  <a:pt x="2297903" y="1633781"/>
                </a:cubicBezTo>
                <a:cubicBezTo>
                  <a:pt x="2186702" y="1658631"/>
                  <a:pt x="1776944" y="1610123"/>
                  <a:pt x="1547298" y="1633781"/>
                </a:cubicBezTo>
                <a:cubicBezTo>
                  <a:pt x="1317652" y="1657439"/>
                  <a:pt x="1149081" y="1609663"/>
                  <a:pt x="888874" y="1633781"/>
                </a:cubicBezTo>
                <a:cubicBezTo>
                  <a:pt x="628667" y="1657899"/>
                  <a:pt x="251129" y="1651316"/>
                  <a:pt x="0" y="1633781"/>
                </a:cubicBezTo>
                <a:cubicBezTo>
                  <a:pt x="2869" y="1482368"/>
                  <a:pt x="25339" y="1231623"/>
                  <a:pt x="0" y="1121863"/>
                </a:cubicBezTo>
                <a:cubicBezTo>
                  <a:pt x="-25339" y="1012103"/>
                  <a:pt x="22089" y="845543"/>
                  <a:pt x="0" y="577269"/>
                </a:cubicBezTo>
                <a:cubicBezTo>
                  <a:pt x="-22089" y="308995"/>
                  <a:pt x="-4265" y="116572"/>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b="1" dirty="0">
                <a:cs typeface="Segoe UI" panose="020B0502040204020203" pitchFamily="34" charset="0"/>
              </a:rPr>
              <a:t>La PI 10.1 </a:t>
            </a:r>
            <a:r>
              <a:rPr lang="fr-FR" sz="1200" dirty="0">
                <a:cs typeface="Segoe UI" panose="020B0502040204020203" pitchFamily="34" charset="0"/>
              </a:rPr>
              <a:t>est la priorité d’investissement avec le taux de sorties positives (emploi + formation)  le plus élevé avec 7 candidats 10 concernés, avec plus de la moitié en formation. Un taux en lien avec l’objectif de cette priorité qui est la lutte contre le décrochage scolaire.</a:t>
            </a:r>
          </a:p>
          <a:p>
            <a:pPr>
              <a:spcAft>
                <a:spcPts val="500"/>
              </a:spcAft>
            </a:pPr>
            <a:r>
              <a:rPr lang="fr-FR" sz="1200" b="1" dirty="0">
                <a:cs typeface="Segoe UI" panose="020B0502040204020203" pitchFamily="34" charset="0"/>
              </a:rPr>
              <a:t>La PI 8.3 </a:t>
            </a:r>
            <a:r>
              <a:rPr lang="fr-FR" sz="1200" dirty="0">
                <a:cs typeface="Segoe UI" panose="020B0502040204020203" pitchFamily="34" charset="0"/>
              </a:rPr>
              <a:t>en lien avec </a:t>
            </a:r>
            <a:r>
              <a:rPr lang="fr-FR" sz="1200" dirty="0">
                <a:solidFill>
                  <a:prstClr val="black"/>
                </a:solidFill>
                <a:latin typeface="Myriad Pro Light" panose="020B0603030403020204"/>
                <a:cs typeface="Segoe UI" panose="020B0502040204020203" pitchFamily="34" charset="0"/>
              </a:rPr>
              <a:t>l</a:t>
            </a:r>
            <a:r>
              <a:rPr lang="fr-FR" sz="1200" dirty="0">
                <a:solidFill>
                  <a:prstClr val="black"/>
                </a:solidFill>
                <a:latin typeface="Myriad Pro Light" panose="020B0603030403020204"/>
              </a:rPr>
              <a:t>'emploi indépendant, l'entrepreneuriat, et la création d'entreprises </a:t>
            </a:r>
            <a:r>
              <a:rPr lang="fr-FR" sz="1200" dirty="0">
                <a:cs typeface="Segoe UI" panose="020B0502040204020203" pitchFamily="34" charset="0"/>
              </a:rPr>
              <a:t>est la priorité d’investissement avec le meilleur taux d’emploi durable à 6 mois, avec près de 9 participants sur 10. </a:t>
            </a:r>
          </a:p>
        </p:txBody>
      </p:sp>
      <p:pic>
        <p:nvPicPr>
          <p:cNvPr id="34" name="Image 33">
            <a:extLst>
              <a:ext uri="{FF2B5EF4-FFF2-40B4-BE49-F238E27FC236}">
                <a16:creationId xmlns:a16="http://schemas.microsoft.com/office/drawing/2014/main" id="{6426A905-5983-44B3-85AB-E9F1C9FA8611}"/>
              </a:ext>
            </a:extLst>
          </p:cNvPr>
          <p:cNvPicPr>
            <a:picLocks noChangeAspect="1"/>
          </p:cNvPicPr>
          <p:nvPr>
            <p:custDataLst>
              <p:tags r:id="rId6"/>
            </p:custDataLst>
          </p:nvPr>
        </p:nvPicPr>
        <p:blipFill>
          <a:blip r:embed="rId14"/>
          <a:stretch>
            <a:fillRect/>
          </a:stretch>
        </p:blipFill>
        <p:spPr>
          <a:xfrm>
            <a:off x="129705" y="3738908"/>
            <a:ext cx="361950" cy="466359"/>
          </a:xfrm>
          <a:prstGeom prst="rect">
            <a:avLst/>
          </a:prstGeom>
        </p:spPr>
      </p:pic>
      <p:sp>
        <p:nvSpPr>
          <p:cNvPr id="36" name="Rectangle : coins arrondis 35">
            <a:extLst>
              <a:ext uri="{FF2B5EF4-FFF2-40B4-BE49-F238E27FC236}">
                <a16:creationId xmlns:a16="http://schemas.microsoft.com/office/drawing/2014/main" id="{07E15C04-7654-41A5-84D4-67BDAA0B0884}"/>
              </a:ext>
            </a:extLst>
          </p:cNvPr>
          <p:cNvSpPr/>
          <p:nvPr>
            <p:custDataLst>
              <p:tags r:id="rId7"/>
            </p:custDataLst>
          </p:nvPr>
        </p:nvSpPr>
        <p:spPr>
          <a:xfrm>
            <a:off x="4487779" y="1035006"/>
            <a:ext cx="3109777" cy="513353"/>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Chômeurs / inactifs à l’entrée</a:t>
            </a:r>
          </a:p>
        </p:txBody>
      </p:sp>
      <p:sp>
        <p:nvSpPr>
          <p:cNvPr id="10" name="TextBox 6">
            <a:extLst>
              <a:ext uri="{FF2B5EF4-FFF2-40B4-BE49-F238E27FC236}">
                <a16:creationId xmlns:a16="http://schemas.microsoft.com/office/drawing/2014/main" id="{30CFAE68-2ED1-5026-9AD5-A0EC8F3184E0}"/>
              </a:ext>
            </a:extLst>
          </p:cNvPr>
          <p:cNvSpPr txBox="1"/>
          <p:nvPr>
            <p:custDataLst>
              <p:tags r:id="rId8"/>
            </p:custDataLst>
          </p:nvPr>
        </p:nvSpPr>
        <p:spPr>
          <a:xfrm>
            <a:off x="310680" y="187374"/>
            <a:ext cx="11875439" cy="1077218"/>
          </a:xfrm>
          <a:prstGeom prst="rect">
            <a:avLst/>
          </a:prstGeom>
          <a:noFill/>
        </p:spPr>
        <p:txBody>
          <a:bodyPr wrap="square" rtlCol="0">
            <a:spAutoFit/>
          </a:bodyPr>
          <a:lstStyle/>
          <a:p>
            <a:pPr algn="l"/>
            <a:r>
              <a:rPr lang="fr-FR" sz="3200">
                <a:solidFill>
                  <a:srgbClr val="464D50"/>
                </a:solidFill>
                <a:latin typeface="Myriad Pro Light" panose="020B0603030403020204" pitchFamily="34" charset="0"/>
                <a:cs typeface="Aharoni" panose="020B0604020202020204" pitchFamily="2" charset="-79"/>
              </a:rPr>
              <a:t>Résultats par priorité d’investissement</a:t>
            </a:r>
          </a:p>
          <a:p>
            <a:pPr algn="l"/>
            <a:r>
              <a:rPr lang="fr-FR" sz="3200">
                <a:solidFill>
                  <a:schemeClr val="bg1"/>
                </a:solidFill>
                <a:latin typeface="Myriad Pro Light" panose="020B0603030403020204" pitchFamily="34" charset="0"/>
                <a:cs typeface="Aharoni" panose="020B0604020202020204" pitchFamily="2" charset="-79"/>
              </a:rPr>
              <a:t>Total FSE</a:t>
            </a:r>
            <a:endParaRPr kumimoji="0" lang="fr-FR" sz="3200" b="0" u="none" strike="noStrike" kern="1200" cap="none" spc="0" normalizeH="0" baseline="0" noProof="0">
              <a:ln>
                <a:noFill/>
              </a:ln>
              <a:solidFill>
                <a:schemeClr val="bg1"/>
              </a:solidFill>
              <a:effectLst/>
              <a:uLnTx/>
              <a:uFillTx/>
              <a:latin typeface="Myriad Pro Light" panose="020B0603030403020204" pitchFamily="34" charset="0"/>
              <a:ea typeface="+mn-ea"/>
              <a:cs typeface="Aharoni" panose="020B0604020202020204" pitchFamily="2" charset="-79"/>
            </a:endParaRPr>
          </a:p>
        </p:txBody>
      </p:sp>
    </p:spTree>
    <p:extLst>
      <p:ext uri="{BB962C8B-B14F-4D97-AF65-F5344CB8AC3E}">
        <p14:creationId xmlns:p14="http://schemas.microsoft.com/office/powerpoint/2010/main" val="41972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7926CF6C-8238-44BC-8FE0-161F9F83DACF}"/>
              </a:ext>
            </a:extLst>
          </p:cNvPr>
          <p:cNvGrpSpPr/>
          <p:nvPr>
            <p:custDataLst>
              <p:tags r:id="rId1"/>
            </p:custDataLst>
          </p:nvPr>
        </p:nvGrpSpPr>
        <p:grpSpPr>
          <a:xfrm>
            <a:off x="6274831" y="1322417"/>
            <a:ext cx="1595183" cy="1251576"/>
            <a:chOff x="4250512" y="4714466"/>
            <a:chExt cx="1595183" cy="1251576"/>
          </a:xfrm>
        </p:grpSpPr>
        <p:sp>
          <p:nvSpPr>
            <p:cNvPr id="7" name="Oval 4">
              <a:extLst>
                <a:ext uri="{FF2B5EF4-FFF2-40B4-BE49-F238E27FC236}">
                  <a16:creationId xmlns:a16="http://schemas.microsoft.com/office/drawing/2014/main" id="{18C5EA68-79DA-4FD2-B7A6-66B6A13964CA}"/>
                </a:ext>
              </a:extLst>
            </p:cNvPr>
            <p:cNvSpPr/>
            <p:nvPr/>
          </p:nvSpPr>
          <p:spPr>
            <a:xfrm>
              <a:off x="4790423" y="4930881"/>
              <a:ext cx="931191" cy="984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graphicFrame>
          <p:nvGraphicFramePr>
            <p:cNvPr id="8" name="Chart 6">
              <a:extLst>
                <a:ext uri="{FF2B5EF4-FFF2-40B4-BE49-F238E27FC236}">
                  <a16:creationId xmlns:a16="http://schemas.microsoft.com/office/drawing/2014/main" id="{6D0B9C8D-AF7F-4F24-9734-BD01771AE32E}"/>
                </a:ext>
              </a:extLst>
            </p:cNvPr>
            <p:cNvGraphicFramePr/>
            <p:nvPr>
              <p:extLst>
                <p:ext uri="{D42A27DB-BD31-4B8C-83A1-F6EECF244321}">
                  <p14:modId xmlns:p14="http://schemas.microsoft.com/office/powerpoint/2010/main" val="3724627863"/>
                </p:ext>
              </p:extLst>
            </p:nvPr>
          </p:nvGraphicFramePr>
          <p:xfrm>
            <a:off x="4277105" y="4714466"/>
            <a:ext cx="1568590" cy="1251576"/>
          </p:xfrm>
          <a:graphic>
            <a:graphicData uri="http://schemas.openxmlformats.org/drawingml/2006/chart">
              <c:chart xmlns:c="http://schemas.openxmlformats.org/drawingml/2006/chart" xmlns:r="http://schemas.openxmlformats.org/officeDocument/2006/relationships" r:id="rId25"/>
            </a:graphicData>
          </a:graphic>
        </p:graphicFrame>
        <p:sp>
          <p:nvSpPr>
            <p:cNvPr id="9" name="TextBox 18">
              <a:extLst>
                <a:ext uri="{FF2B5EF4-FFF2-40B4-BE49-F238E27FC236}">
                  <a16:creationId xmlns:a16="http://schemas.microsoft.com/office/drawing/2014/main" id="{734A9AEE-E49C-455F-99D4-7AAEE6729C06}"/>
                </a:ext>
              </a:extLst>
            </p:cNvPr>
            <p:cNvSpPr txBox="1"/>
            <p:nvPr/>
          </p:nvSpPr>
          <p:spPr>
            <a:xfrm>
              <a:off x="4250512" y="5084527"/>
              <a:ext cx="838691" cy="523220"/>
            </a:xfrm>
            <a:prstGeom prst="rect">
              <a:avLst/>
            </a:prstGeom>
            <a:noFill/>
          </p:spPr>
          <p:txBody>
            <a:bodyPr wrap="none" rtlCol="0" anchor="ctr">
              <a:spAutoFit/>
            </a:bodyPr>
            <a:lstStyle/>
            <a:p>
              <a:pPr algn="ctr"/>
              <a:r>
                <a:rPr lang="en-US" sz="2800" b="1" dirty="0">
                  <a:solidFill>
                    <a:srgbClr val="000000"/>
                  </a:solidFill>
                  <a:latin typeface="+mj-lt"/>
                  <a:cs typeface="Segoe UI" panose="020B0502040204020203" pitchFamily="34" charset="0"/>
                </a:rPr>
                <a:t>62%</a:t>
              </a:r>
            </a:p>
          </p:txBody>
        </p:sp>
      </p:grpSp>
      <p:pic>
        <p:nvPicPr>
          <p:cNvPr id="10" name="Picture 10" descr="Icône Curriculum, vitae">
            <a:extLst>
              <a:ext uri="{FF2B5EF4-FFF2-40B4-BE49-F238E27FC236}">
                <a16:creationId xmlns:a16="http://schemas.microsoft.com/office/drawing/2014/main" id="{DA782858-48F5-423E-8606-8B9D2BDDE7ED}"/>
              </a:ext>
            </a:extLst>
          </p:cNvPr>
          <p:cNvPicPr>
            <a:picLocks noChangeAspect="1" noChangeArrowheads="1"/>
          </p:cNvPicPr>
          <p:nvPr>
            <p:custDataLst>
              <p:tags r:id="rId2"/>
            </p:custDataLst>
          </p:nvPr>
        </p:nvPicPr>
        <p:blipFill>
          <a:blip r:embed="rId26">
            <a:extLst>
              <a:ext uri="{28A0092B-C50C-407E-A947-70E740481C1C}">
                <a14:useLocalDpi xmlns:a14="http://schemas.microsoft.com/office/drawing/2010/main" val="0"/>
              </a:ext>
            </a:extLst>
          </a:blip>
          <a:srcRect/>
          <a:stretch>
            <a:fillRect/>
          </a:stretch>
        </p:blipFill>
        <p:spPr bwMode="auto">
          <a:xfrm>
            <a:off x="7313761" y="1376712"/>
            <a:ext cx="796115" cy="79611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a:extLst>
              <a:ext uri="{FF2B5EF4-FFF2-40B4-BE49-F238E27FC236}">
                <a16:creationId xmlns:a16="http://schemas.microsoft.com/office/drawing/2014/main" id="{267DC8DC-200B-4A4A-BF39-96E8B6A2CF52}"/>
              </a:ext>
            </a:extLst>
          </p:cNvPr>
          <p:cNvGrpSpPr/>
          <p:nvPr>
            <p:custDataLst>
              <p:tags r:id="rId3"/>
            </p:custDataLst>
          </p:nvPr>
        </p:nvGrpSpPr>
        <p:grpSpPr>
          <a:xfrm>
            <a:off x="6271744" y="3341910"/>
            <a:ext cx="1601358" cy="1251576"/>
            <a:chOff x="4154326" y="2214427"/>
            <a:chExt cx="1601358" cy="1251576"/>
          </a:xfrm>
        </p:grpSpPr>
        <p:sp>
          <p:nvSpPr>
            <p:cNvPr id="13" name="Oval 4">
              <a:extLst>
                <a:ext uri="{FF2B5EF4-FFF2-40B4-BE49-F238E27FC236}">
                  <a16:creationId xmlns:a16="http://schemas.microsoft.com/office/drawing/2014/main" id="{9A7C9325-163A-4945-9A79-86CF658EEB86}"/>
                </a:ext>
              </a:extLst>
            </p:cNvPr>
            <p:cNvSpPr/>
            <p:nvPr/>
          </p:nvSpPr>
          <p:spPr>
            <a:xfrm>
              <a:off x="4694238" y="2430842"/>
              <a:ext cx="931191" cy="984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graphicFrame>
          <p:nvGraphicFramePr>
            <p:cNvPr id="14" name="Chart 6">
              <a:extLst>
                <a:ext uri="{FF2B5EF4-FFF2-40B4-BE49-F238E27FC236}">
                  <a16:creationId xmlns:a16="http://schemas.microsoft.com/office/drawing/2014/main" id="{5D310497-9531-4723-BB7C-00AC0674F444}"/>
                </a:ext>
              </a:extLst>
            </p:cNvPr>
            <p:cNvGraphicFramePr/>
            <p:nvPr>
              <p:extLst>
                <p:ext uri="{D42A27DB-BD31-4B8C-83A1-F6EECF244321}">
                  <p14:modId xmlns:p14="http://schemas.microsoft.com/office/powerpoint/2010/main" val="514475370"/>
                </p:ext>
              </p:extLst>
            </p:nvPr>
          </p:nvGraphicFramePr>
          <p:xfrm>
            <a:off x="4187094" y="2214427"/>
            <a:ext cx="1568590" cy="1251576"/>
          </p:xfrm>
          <a:graphic>
            <a:graphicData uri="http://schemas.openxmlformats.org/drawingml/2006/chart">
              <c:chart xmlns:c="http://schemas.openxmlformats.org/drawingml/2006/chart" xmlns:r="http://schemas.openxmlformats.org/officeDocument/2006/relationships" r:id="rId27"/>
            </a:graphicData>
          </a:graphic>
        </p:graphicFrame>
        <p:sp>
          <p:nvSpPr>
            <p:cNvPr id="15" name="TextBox 18">
              <a:extLst>
                <a:ext uri="{FF2B5EF4-FFF2-40B4-BE49-F238E27FC236}">
                  <a16:creationId xmlns:a16="http://schemas.microsoft.com/office/drawing/2014/main" id="{0CBF27E2-EDF9-4DA9-B97D-63BD14C81BE5}"/>
                </a:ext>
              </a:extLst>
            </p:cNvPr>
            <p:cNvSpPr txBox="1"/>
            <p:nvPr/>
          </p:nvSpPr>
          <p:spPr>
            <a:xfrm>
              <a:off x="4154326" y="2584488"/>
              <a:ext cx="838691" cy="523220"/>
            </a:xfrm>
            <a:prstGeom prst="rect">
              <a:avLst/>
            </a:prstGeom>
            <a:noFill/>
          </p:spPr>
          <p:txBody>
            <a:bodyPr wrap="none" rtlCol="0" anchor="ctr">
              <a:spAutoFit/>
            </a:bodyPr>
            <a:lstStyle/>
            <a:p>
              <a:pPr algn="ctr"/>
              <a:r>
                <a:rPr lang="en-US" sz="2800" b="1" dirty="0">
                  <a:solidFill>
                    <a:srgbClr val="000000"/>
                  </a:solidFill>
                  <a:latin typeface="+mj-lt"/>
                  <a:cs typeface="Segoe UI" panose="020B0502040204020203" pitchFamily="34" charset="0"/>
                </a:rPr>
                <a:t>65%</a:t>
              </a:r>
            </a:p>
          </p:txBody>
        </p:sp>
      </p:grpSp>
      <p:sp>
        <p:nvSpPr>
          <p:cNvPr id="21" name="ZoneTexte 20">
            <a:extLst>
              <a:ext uri="{FF2B5EF4-FFF2-40B4-BE49-F238E27FC236}">
                <a16:creationId xmlns:a16="http://schemas.microsoft.com/office/drawing/2014/main" id="{22DEDD53-73DC-459E-846F-F7C24696D7AF}"/>
              </a:ext>
            </a:extLst>
          </p:cNvPr>
          <p:cNvSpPr txBox="1"/>
          <p:nvPr>
            <p:custDataLst>
              <p:tags r:id="rId4"/>
            </p:custDataLst>
          </p:nvPr>
        </p:nvSpPr>
        <p:spPr>
          <a:xfrm>
            <a:off x="9637740" y="2512182"/>
            <a:ext cx="1688998" cy="307777"/>
          </a:xfrm>
          <a:prstGeom prst="rect">
            <a:avLst/>
          </a:prstGeom>
          <a:noFill/>
        </p:spPr>
        <p:txBody>
          <a:bodyPr wrap="square" rtlCol="0">
            <a:spAutoFit/>
          </a:bodyPr>
          <a:lstStyle/>
          <a:p>
            <a:pPr algn="ctr"/>
            <a:r>
              <a:rPr lang="fr-FR" sz="1400">
                <a:solidFill>
                  <a:srgbClr val="000000"/>
                </a:solidFill>
                <a:cs typeface="Segoe UI" panose="020B0502040204020203" pitchFamily="34" charset="0"/>
              </a:rPr>
              <a:t>Gain en autonomie</a:t>
            </a:r>
          </a:p>
        </p:txBody>
      </p:sp>
      <p:grpSp>
        <p:nvGrpSpPr>
          <p:cNvPr id="23" name="Groupe 22">
            <a:extLst>
              <a:ext uri="{FF2B5EF4-FFF2-40B4-BE49-F238E27FC236}">
                <a16:creationId xmlns:a16="http://schemas.microsoft.com/office/drawing/2014/main" id="{8CE30F29-3AF6-4F86-878D-036205A60A4E}"/>
              </a:ext>
            </a:extLst>
          </p:cNvPr>
          <p:cNvGrpSpPr/>
          <p:nvPr>
            <p:custDataLst>
              <p:tags r:id="rId5"/>
            </p:custDataLst>
          </p:nvPr>
        </p:nvGrpSpPr>
        <p:grpSpPr>
          <a:xfrm>
            <a:off x="9462440" y="3341910"/>
            <a:ext cx="1595182" cy="1251576"/>
            <a:chOff x="6588707" y="4801310"/>
            <a:chExt cx="1595182" cy="1251576"/>
          </a:xfrm>
        </p:grpSpPr>
        <p:sp>
          <p:nvSpPr>
            <p:cNvPr id="24" name="Oval 4">
              <a:extLst>
                <a:ext uri="{FF2B5EF4-FFF2-40B4-BE49-F238E27FC236}">
                  <a16:creationId xmlns:a16="http://schemas.microsoft.com/office/drawing/2014/main" id="{5B894F5F-2E90-46CA-ACEF-7C1F3DCC0E7F}"/>
                </a:ext>
              </a:extLst>
            </p:cNvPr>
            <p:cNvSpPr/>
            <p:nvPr/>
          </p:nvSpPr>
          <p:spPr>
            <a:xfrm>
              <a:off x="7128617" y="5017725"/>
              <a:ext cx="931191" cy="984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graphicFrame>
          <p:nvGraphicFramePr>
            <p:cNvPr id="25" name="Chart 6">
              <a:extLst>
                <a:ext uri="{FF2B5EF4-FFF2-40B4-BE49-F238E27FC236}">
                  <a16:creationId xmlns:a16="http://schemas.microsoft.com/office/drawing/2014/main" id="{29D50CE0-A1CC-4348-8CDB-FFA69C45BCCA}"/>
                </a:ext>
              </a:extLst>
            </p:cNvPr>
            <p:cNvGraphicFramePr/>
            <p:nvPr>
              <p:extLst>
                <p:ext uri="{D42A27DB-BD31-4B8C-83A1-F6EECF244321}">
                  <p14:modId xmlns:p14="http://schemas.microsoft.com/office/powerpoint/2010/main" val="2377127885"/>
                </p:ext>
              </p:extLst>
            </p:nvPr>
          </p:nvGraphicFramePr>
          <p:xfrm>
            <a:off x="6615299" y="4801310"/>
            <a:ext cx="1568590" cy="1251576"/>
          </p:xfrm>
          <a:graphic>
            <a:graphicData uri="http://schemas.openxmlformats.org/drawingml/2006/chart">
              <c:chart xmlns:c="http://schemas.openxmlformats.org/drawingml/2006/chart" xmlns:r="http://schemas.openxmlformats.org/officeDocument/2006/relationships" r:id="rId28"/>
            </a:graphicData>
          </a:graphic>
        </p:graphicFrame>
        <p:sp>
          <p:nvSpPr>
            <p:cNvPr id="26" name="TextBox 18">
              <a:extLst>
                <a:ext uri="{FF2B5EF4-FFF2-40B4-BE49-F238E27FC236}">
                  <a16:creationId xmlns:a16="http://schemas.microsoft.com/office/drawing/2014/main" id="{8F7E8A4A-80C0-442C-9541-AED0605F33A9}"/>
                </a:ext>
              </a:extLst>
            </p:cNvPr>
            <p:cNvSpPr txBox="1"/>
            <p:nvPr/>
          </p:nvSpPr>
          <p:spPr>
            <a:xfrm>
              <a:off x="6588707" y="5171371"/>
              <a:ext cx="838691" cy="523220"/>
            </a:xfrm>
            <a:prstGeom prst="rect">
              <a:avLst/>
            </a:prstGeom>
            <a:noFill/>
          </p:spPr>
          <p:txBody>
            <a:bodyPr wrap="none" rtlCol="0" anchor="ctr">
              <a:spAutoFit/>
            </a:bodyPr>
            <a:lstStyle/>
            <a:p>
              <a:pPr algn="ctr"/>
              <a:r>
                <a:rPr lang="en-US" sz="2800" b="1" dirty="0">
                  <a:solidFill>
                    <a:srgbClr val="000000"/>
                  </a:solidFill>
                  <a:latin typeface="+mj-lt"/>
                  <a:cs typeface="Segoe UI" panose="020B0502040204020203" pitchFamily="34" charset="0"/>
                </a:rPr>
                <a:t>63%</a:t>
              </a:r>
            </a:p>
          </p:txBody>
        </p:sp>
      </p:grpSp>
      <p:sp>
        <p:nvSpPr>
          <p:cNvPr id="27" name="ZoneTexte 26">
            <a:extLst>
              <a:ext uri="{FF2B5EF4-FFF2-40B4-BE49-F238E27FC236}">
                <a16:creationId xmlns:a16="http://schemas.microsoft.com/office/drawing/2014/main" id="{7350C8ED-E356-468E-ABCD-30207DDB0B06}"/>
              </a:ext>
            </a:extLst>
          </p:cNvPr>
          <p:cNvSpPr txBox="1"/>
          <p:nvPr>
            <p:custDataLst>
              <p:tags r:id="rId6"/>
            </p:custDataLst>
          </p:nvPr>
        </p:nvSpPr>
        <p:spPr>
          <a:xfrm>
            <a:off x="9680769" y="4536353"/>
            <a:ext cx="1602940" cy="523220"/>
          </a:xfrm>
          <a:prstGeom prst="rect">
            <a:avLst/>
          </a:prstGeom>
          <a:noFill/>
        </p:spPr>
        <p:txBody>
          <a:bodyPr wrap="square" rtlCol="0">
            <a:spAutoFit/>
          </a:bodyPr>
          <a:lstStyle/>
          <a:p>
            <a:pPr algn="ctr"/>
            <a:r>
              <a:rPr lang="fr-FR" sz="1400">
                <a:solidFill>
                  <a:srgbClr val="000000"/>
                </a:solidFill>
                <a:cs typeface="Segoe UI" panose="020B0502040204020203" pitchFamily="34" charset="0"/>
              </a:rPr>
              <a:t>Rôle positif dans la suite du parcours</a:t>
            </a:r>
          </a:p>
        </p:txBody>
      </p:sp>
      <p:sp>
        <p:nvSpPr>
          <p:cNvPr id="28" name="Freeform 25">
            <a:extLst>
              <a:ext uri="{FF2B5EF4-FFF2-40B4-BE49-F238E27FC236}">
                <a16:creationId xmlns:a16="http://schemas.microsoft.com/office/drawing/2014/main" id="{4412B7F3-29C7-4A05-9CA6-EFB0E59D0289}"/>
              </a:ext>
            </a:extLst>
          </p:cNvPr>
          <p:cNvSpPr>
            <a:spLocks noChangeAspect="1" noEditPoints="1"/>
          </p:cNvSpPr>
          <p:nvPr>
            <p:custDataLst>
              <p:tags r:id="rId7"/>
            </p:custDataLst>
          </p:nvPr>
        </p:nvSpPr>
        <p:spPr bwMode="auto">
          <a:xfrm>
            <a:off x="7399088" y="3485064"/>
            <a:ext cx="625460" cy="603836"/>
          </a:xfrm>
          <a:custGeom>
            <a:avLst/>
            <a:gdLst/>
            <a:ahLst/>
            <a:cxnLst>
              <a:cxn ang="0">
                <a:pos x="206" y="139"/>
              </a:cxn>
              <a:cxn ang="0">
                <a:pos x="261" y="69"/>
              </a:cxn>
              <a:cxn ang="0">
                <a:pos x="304" y="0"/>
              </a:cxn>
              <a:cxn ang="0">
                <a:pos x="290" y="159"/>
              </a:cxn>
              <a:cxn ang="0">
                <a:pos x="420" y="159"/>
              </a:cxn>
              <a:cxn ang="0">
                <a:pos x="452" y="193"/>
              </a:cxn>
              <a:cxn ang="0">
                <a:pos x="433" y="228"/>
              </a:cxn>
              <a:cxn ang="0">
                <a:pos x="457" y="262"/>
              </a:cxn>
              <a:cxn ang="0">
                <a:pos x="431" y="296"/>
              </a:cxn>
              <a:cxn ang="0">
                <a:pos x="453" y="330"/>
              </a:cxn>
              <a:cxn ang="0">
                <a:pos x="420" y="364"/>
              </a:cxn>
              <a:cxn ang="0">
                <a:pos x="439" y="388"/>
              </a:cxn>
              <a:cxn ang="0">
                <a:pos x="389" y="434"/>
              </a:cxn>
              <a:cxn ang="0">
                <a:pos x="294" y="438"/>
              </a:cxn>
              <a:cxn ang="0">
                <a:pos x="138" y="409"/>
              </a:cxn>
              <a:cxn ang="0">
                <a:pos x="138" y="218"/>
              </a:cxn>
              <a:cxn ang="0">
                <a:pos x="206" y="139"/>
              </a:cxn>
              <a:cxn ang="0">
                <a:pos x="0" y="430"/>
              </a:cxn>
              <a:cxn ang="0">
                <a:pos x="9" y="440"/>
              </a:cxn>
              <a:cxn ang="0">
                <a:pos x="108" y="440"/>
              </a:cxn>
              <a:cxn ang="0">
                <a:pos x="118" y="430"/>
              </a:cxn>
              <a:cxn ang="0">
                <a:pos x="118" y="198"/>
              </a:cxn>
              <a:cxn ang="0">
                <a:pos x="108" y="188"/>
              </a:cxn>
              <a:cxn ang="0">
                <a:pos x="9" y="188"/>
              </a:cxn>
              <a:cxn ang="0">
                <a:pos x="0" y="198"/>
              </a:cxn>
              <a:cxn ang="0">
                <a:pos x="0" y="430"/>
              </a:cxn>
            </a:cxnLst>
            <a:rect l="0" t="0" r="r" b="b"/>
            <a:pathLst>
              <a:path w="457" h="441">
                <a:moveTo>
                  <a:pt x="206" y="139"/>
                </a:moveTo>
                <a:cubicBezTo>
                  <a:pt x="214" y="121"/>
                  <a:pt x="253" y="83"/>
                  <a:pt x="261" y="69"/>
                </a:cubicBezTo>
                <a:cubicBezTo>
                  <a:pt x="277" y="40"/>
                  <a:pt x="264" y="0"/>
                  <a:pt x="304" y="0"/>
                </a:cubicBezTo>
                <a:cubicBezTo>
                  <a:pt x="321" y="0"/>
                  <a:pt x="375" y="44"/>
                  <a:pt x="290" y="159"/>
                </a:cubicBezTo>
                <a:cubicBezTo>
                  <a:pt x="340" y="153"/>
                  <a:pt x="397" y="154"/>
                  <a:pt x="420" y="159"/>
                </a:cubicBezTo>
                <a:cubicBezTo>
                  <a:pt x="434" y="162"/>
                  <a:pt x="452" y="176"/>
                  <a:pt x="452" y="193"/>
                </a:cubicBezTo>
                <a:cubicBezTo>
                  <a:pt x="452" y="211"/>
                  <a:pt x="444" y="221"/>
                  <a:pt x="433" y="228"/>
                </a:cubicBezTo>
                <a:cubicBezTo>
                  <a:pt x="448" y="232"/>
                  <a:pt x="457" y="245"/>
                  <a:pt x="457" y="262"/>
                </a:cubicBezTo>
                <a:cubicBezTo>
                  <a:pt x="457" y="280"/>
                  <a:pt x="446" y="290"/>
                  <a:pt x="431" y="296"/>
                </a:cubicBezTo>
                <a:cubicBezTo>
                  <a:pt x="442" y="301"/>
                  <a:pt x="453" y="313"/>
                  <a:pt x="453" y="330"/>
                </a:cubicBezTo>
                <a:cubicBezTo>
                  <a:pt x="453" y="347"/>
                  <a:pt x="439" y="361"/>
                  <a:pt x="420" y="364"/>
                </a:cubicBezTo>
                <a:cubicBezTo>
                  <a:pt x="433" y="370"/>
                  <a:pt x="439" y="378"/>
                  <a:pt x="439" y="388"/>
                </a:cubicBezTo>
                <a:cubicBezTo>
                  <a:pt x="439" y="420"/>
                  <a:pt x="412" y="428"/>
                  <a:pt x="389" y="434"/>
                </a:cubicBezTo>
                <a:cubicBezTo>
                  <a:pt x="367" y="440"/>
                  <a:pt x="336" y="441"/>
                  <a:pt x="294" y="438"/>
                </a:cubicBezTo>
                <a:cubicBezTo>
                  <a:pt x="252" y="435"/>
                  <a:pt x="198" y="416"/>
                  <a:pt x="138" y="409"/>
                </a:cubicBezTo>
                <a:cubicBezTo>
                  <a:pt x="138" y="357"/>
                  <a:pt x="138" y="218"/>
                  <a:pt x="138" y="218"/>
                </a:cubicBezTo>
                <a:cubicBezTo>
                  <a:pt x="138" y="218"/>
                  <a:pt x="181" y="193"/>
                  <a:pt x="206" y="139"/>
                </a:cubicBezTo>
                <a:close/>
                <a:moveTo>
                  <a:pt x="0" y="430"/>
                </a:moveTo>
                <a:cubicBezTo>
                  <a:pt x="0" y="435"/>
                  <a:pt x="4" y="440"/>
                  <a:pt x="9" y="440"/>
                </a:cubicBezTo>
                <a:cubicBezTo>
                  <a:pt x="108" y="440"/>
                  <a:pt x="108" y="440"/>
                  <a:pt x="108" y="440"/>
                </a:cubicBezTo>
                <a:cubicBezTo>
                  <a:pt x="113" y="440"/>
                  <a:pt x="118" y="435"/>
                  <a:pt x="118" y="430"/>
                </a:cubicBezTo>
                <a:cubicBezTo>
                  <a:pt x="118" y="198"/>
                  <a:pt x="118" y="198"/>
                  <a:pt x="118" y="198"/>
                </a:cubicBezTo>
                <a:cubicBezTo>
                  <a:pt x="118" y="193"/>
                  <a:pt x="113" y="188"/>
                  <a:pt x="108" y="188"/>
                </a:cubicBezTo>
                <a:cubicBezTo>
                  <a:pt x="9" y="188"/>
                  <a:pt x="9" y="188"/>
                  <a:pt x="9" y="188"/>
                </a:cubicBezTo>
                <a:cubicBezTo>
                  <a:pt x="4" y="188"/>
                  <a:pt x="0" y="193"/>
                  <a:pt x="0" y="198"/>
                </a:cubicBezTo>
                <a:lnTo>
                  <a:pt x="0" y="430"/>
                </a:lnTo>
                <a:close/>
              </a:path>
            </a:pathLst>
          </a:custGeom>
          <a:solidFill>
            <a:srgbClr val="A8D7E4"/>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sp>
        <p:nvSpPr>
          <p:cNvPr id="32" name="ZoneTexte 31">
            <a:extLst>
              <a:ext uri="{FF2B5EF4-FFF2-40B4-BE49-F238E27FC236}">
                <a16:creationId xmlns:a16="http://schemas.microsoft.com/office/drawing/2014/main" id="{D0B20942-CF0F-43FB-B423-5EF447586F6E}"/>
              </a:ext>
            </a:extLst>
          </p:cNvPr>
          <p:cNvSpPr txBox="1"/>
          <p:nvPr>
            <p:custDataLst>
              <p:tags r:id="rId8"/>
            </p:custDataLst>
          </p:nvPr>
        </p:nvSpPr>
        <p:spPr>
          <a:xfrm>
            <a:off x="6131225" y="2512182"/>
            <a:ext cx="2199752" cy="523220"/>
          </a:xfrm>
          <a:prstGeom prst="rect">
            <a:avLst/>
          </a:prstGeom>
          <a:noFill/>
        </p:spPr>
        <p:txBody>
          <a:bodyPr wrap="square" rtlCol="0">
            <a:spAutoFit/>
          </a:bodyPr>
          <a:lstStyle/>
          <a:p>
            <a:pPr algn="ctr"/>
            <a:r>
              <a:rPr lang="fr-FR" sz="1400" dirty="0">
                <a:solidFill>
                  <a:srgbClr val="000000"/>
                </a:solidFill>
                <a:cs typeface="Segoe UI" panose="020B0502040204020203" pitchFamily="34" charset="0"/>
              </a:rPr>
              <a:t>Meilleure définition du projet professionnel</a:t>
            </a:r>
          </a:p>
        </p:txBody>
      </p:sp>
      <p:sp>
        <p:nvSpPr>
          <p:cNvPr id="33" name="ZoneTexte 32">
            <a:extLst>
              <a:ext uri="{FF2B5EF4-FFF2-40B4-BE49-F238E27FC236}">
                <a16:creationId xmlns:a16="http://schemas.microsoft.com/office/drawing/2014/main" id="{E4C235D4-B011-4256-B868-FD51C05428F4}"/>
              </a:ext>
            </a:extLst>
          </p:cNvPr>
          <p:cNvSpPr txBox="1"/>
          <p:nvPr>
            <p:custDataLst>
              <p:tags r:id="rId9"/>
            </p:custDataLst>
          </p:nvPr>
        </p:nvSpPr>
        <p:spPr>
          <a:xfrm>
            <a:off x="6096000" y="4536353"/>
            <a:ext cx="2270202" cy="523220"/>
          </a:xfrm>
          <a:prstGeom prst="rect">
            <a:avLst/>
          </a:prstGeom>
          <a:noFill/>
        </p:spPr>
        <p:txBody>
          <a:bodyPr wrap="square" rtlCol="0">
            <a:spAutoFit/>
          </a:bodyPr>
          <a:lstStyle/>
          <a:p>
            <a:pPr algn="ctr"/>
            <a:r>
              <a:rPr lang="fr-FR" sz="1400">
                <a:solidFill>
                  <a:srgbClr val="000000"/>
                </a:solidFill>
                <a:cs typeface="Segoe UI" panose="020B0502040204020203" pitchFamily="34" charset="0"/>
              </a:rPr>
              <a:t>Reprendre confiance en ses capacités professionnelles</a:t>
            </a:r>
          </a:p>
        </p:txBody>
      </p:sp>
      <p:sp>
        <p:nvSpPr>
          <p:cNvPr id="68" name="ZoneTexte 67">
            <a:extLst>
              <a:ext uri="{FF2B5EF4-FFF2-40B4-BE49-F238E27FC236}">
                <a16:creationId xmlns:a16="http://schemas.microsoft.com/office/drawing/2014/main" id="{A05E7577-0CA0-4886-8D68-0B56336B4BAB}"/>
              </a:ext>
            </a:extLst>
          </p:cNvPr>
          <p:cNvSpPr txBox="1"/>
          <p:nvPr>
            <p:custDataLst>
              <p:tags r:id="rId10"/>
            </p:custDataLst>
          </p:nvPr>
        </p:nvSpPr>
        <p:spPr>
          <a:xfrm>
            <a:off x="1864908" y="5205935"/>
            <a:ext cx="9588675" cy="525785"/>
          </a:xfrm>
          <a:custGeom>
            <a:avLst/>
            <a:gdLst>
              <a:gd name="connsiteX0" fmla="*/ 0 w 9588675"/>
              <a:gd name="connsiteY0" fmla="*/ 0 h 525785"/>
              <a:gd name="connsiteX1" fmla="*/ 397245 w 9588675"/>
              <a:gd name="connsiteY1" fmla="*/ 0 h 525785"/>
              <a:gd name="connsiteX2" fmla="*/ 986264 w 9588675"/>
              <a:gd name="connsiteY2" fmla="*/ 0 h 525785"/>
              <a:gd name="connsiteX3" fmla="*/ 1862943 w 9588675"/>
              <a:gd name="connsiteY3" fmla="*/ 0 h 525785"/>
              <a:gd name="connsiteX4" fmla="*/ 2547848 w 9588675"/>
              <a:gd name="connsiteY4" fmla="*/ 0 h 525785"/>
              <a:gd name="connsiteX5" fmla="*/ 3232753 w 9588675"/>
              <a:gd name="connsiteY5" fmla="*/ 0 h 525785"/>
              <a:gd name="connsiteX6" fmla="*/ 3821772 w 9588675"/>
              <a:gd name="connsiteY6" fmla="*/ 0 h 525785"/>
              <a:gd name="connsiteX7" fmla="*/ 4219017 w 9588675"/>
              <a:gd name="connsiteY7" fmla="*/ 0 h 525785"/>
              <a:gd name="connsiteX8" fmla="*/ 4999809 w 9588675"/>
              <a:gd name="connsiteY8" fmla="*/ 0 h 525785"/>
              <a:gd name="connsiteX9" fmla="*/ 5492941 w 9588675"/>
              <a:gd name="connsiteY9" fmla="*/ 0 h 525785"/>
              <a:gd name="connsiteX10" fmla="*/ 6177846 w 9588675"/>
              <a:gd name="connsiteY10" fmla="*/ 0 h 525785"/>
              <a:gd name="connsiteX11" fmla="*/ 6862752 w 9588675"/>
              <a:gd name="connsiteY11" fmla="*/ 0 h 525785"/>
              <a:gd name="connsiteX12" fmla="*/ 7355884 w 9588675"/>
              <a:gd name="connsiteY12" fmla="*/ 0 h 525785"/>
              <a:gd name="connsiteX13" fmla="*/ 7753129 w 9588675"/>
              <a:gd name="connsiteY13" fmla="*/ 0 h 525785"/>
              <a:gd name="connsiteX14" fmla="*/ 8438034 w 9588675"/>
              <a:gd name="connsiteY14" fmla="*/ 0 h 525785"/>
              <a:gd name="connsiteX15" fmla="*/ 9588675 w 9588675"/>
              <a:gd name="connsiteY15" fmla="*/ 0 h 525785"/>
              <a:gd name="connsiteX16" fmla="*/ 9588675 w 9588675"/>
              <a:gd name="connsiteY16" fmla="*/ 525785 h 525785"/>
              <a:gd name="connsiteX17" fmla="*/ 8711996 w 9588675"/>
              <a:gd name="connsiteY17" fmla="*/ 525785 h 525785"/>
              <a:gd name="connsiteX18" fmla="*/ 8122978 w 9588675"/>
              <a:gd name="connsiteY18" fmla="*/ 525785 h 525785"/>
              <a:gd name="connsiteX19" fmla="*/ 7342185 w 9588675"/>
              <a:gd name="connsiteY19" fmla="*/ 525785 h 525785"/>
              <a:gd name="connsiteX20" fmla="*/ 6753167 w 9588675"/>
              <a:gd name="connsiteY20" fmla="*/ 525785 h 525785"/>
              <a:gd name="connsiteX21" fmla="*/ 6355922 w 9588675"/>
              <a:gd name="connsiteY21" fmla="*/ 525785 h 525785"/>
              <a:gd name="connsiteX22" fmla="*/ 5479243 w 9588675"/>
              <a:gd name="connsiteY22" fmla="*/ 525785 h 525785"/>
              <a:gd name="connsiteX23" fmla="*/ 4890224 w 9588675"/>
              <a:gd name="connsiteY23" fmla="*/ 525785 h 525785"/>
              <a:gd name="connsiteX24" fmla="*/ 4013545 w 9588675"/>
              <a:gd name="connsiteY24" fmla="*/ 525785 h 525785"/>
              <a:gd name="connsiteX25" fmla="*/ 3424527 w 9588675"/>
              <a:gd name="connsiteY25" fmla="*/ 525785 h 525785"/>
              <a:gd name="connsiteX26" fmla="*/ 3027282 w 9588675"/>
              <a:gd name="connsiteY26" fmla="*/ 525785 h 525785"/>
              <a:gd name="connsiteX27" fmla="*/ 2534150 w 9588675"/>
              <a:gd name="connsiteY27" fmla="*/ 525785 h 525785"/>
              <a:gd name="connsiteX28" fmla="*/ 1753358 w 9588675"/>
              <a:gd name="connsiteY28" fmla="*/ 525785 h 525785"/>
              <a:gd name="connsiteX29" fmla="*/ 1356113 w 9588675"/>
              <a:gd name="connsiteY29" fmla="*/ 525785 h 525785"/>
              <a:gd name="connsiteX30" fmla="*/ 0 w 9588675"/>
              <a:gd name="connsiteY30" fmla="*/ 525785 h 525785"/>
              <a:gd name="connsiteX31" fmla="*/ 0 w 9588675"/>
              <a:gd name="connsiteY31" fmla="*/ 0 h 52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88675" h="525785" fill="none" extrusionOk="0">
                <a:moveTo>
                  <a:pt x="0" y="0"/>
                </a:moveTo>
                <a:cubicBezTo>
                  <a:pt x="81848" y="16405"/>
                  <a:pt x="240818" y="9334"/>
                  <a:pt x="397245" y="0"/>
                </a:cubicBezTo>
                <a:cubicBezTo>
                  <a:pt x="553673" y="-9334"/>
                  <a:pt x="696557" y="23824"/>
                  <a:pt x="986264" y="0"/>
                </a:cubicBezTo>
                <a:cubicBezTo>
                  <a:pt x="1275971" y="-23824"/>
                  <a:pt x="1579678" y="-2657"/>
                  <a:pt x="1862943" y="0"/>
                </a:cubicBezTo>
                <a:cubicBezTo>
                  <a:pt x="2146208" y="2657"/>
                  <a:pt x="2344202" y="-25790"/>
                  <a:pt x="2547848" y="0"/>
                </a:cubicBezTo>
                <a:cubicBezTo>
                  <a:pt x="2751495" y="25790"/>
                  <a:pt x="3012442" y="20875"/>
                  <a:pt x="3232753" y="0"/>
                </a:cubicBezTo>
                <a:cubicBezTo>
                  <a:pt x="3453065" y="-20875"/>
                  <a:pt x="3527739" y="27763"/>
                  <a:pt x="3821772" y="0"/>
                </a:cubicBezTo>
                <a:cubicBezTo>
                  <a:pt x="4115805" y="-27763"/>
                  <a:pt x="4138179" y="7063"/>
                  <a:pt x="4219017" y="0"/>
                </a:cubicBezTo>
                <a:cubicBezTo>
                  <a:pt x="4299855" y="-7063"/>
                  <a:pt x="4822841" y="32980"/>
                  <a:pt x="4999809" y="0"/>
                </a:cubicBezTo>
                <a:cubicBezTo>
                  <a:pt x="5176777" y="-32980"/>
                  <a:pt x="5297273" y="14208"/>
                  <a:pt x="5492941" y="0"/>
                </a:cubicBezTo>
                <a:cubicBezTo>
                  <a:pt x="5688609" y="-14208"/>
                  <a:pt x="6033375" y="-26268"/>
                  <a:pt x="6177846" y="0"/>
                </a:cubicBezTo>
                <a:cubicBezTo>
                  <a:pt x="6322317" y="26268"/>
                  <a:pt x="6681850" y="-9143"/>
                  <a:pt x="6862752" y="0"/>
                </a:cubicBezTo>
                <a:cubicBezTo>
                  <a:pt x="7043654" y="9143"/>
                  <a:pt x="7136440" y="9959"/>
                  <a:pt x="7355884" y="0"/>
                </a:cubicBezTo>
                <a:cubicBezTo>
                  <a:pt x="7575328" y="-9959"/>
                  <a:pt x="7661175" y="15761"/>
                  <a:pt x="7753129" y="0"/>
                </a:cubicBezTo>
                <a:cubicBezTo>
                  <a:pt x="7845084" y="-15761"/>
                  <a:pt x="8288686" y="10899"/>
                  <a:pt x="8438034" y="0"/>
                </a:cubicBezTo>
                <a:cubicBezTo>
                  <a:pt x="8587383" y="-10899"/>
                  <a:pt x="9023237" y="-32310"/>
                  <a:pt x="9588675" y="0"/>
                </a:cubicBezTo>
                <a:cubicBezTo>
                  <a:pt x="9594987" y="190460"/>
                  <a:pt x="9568217" y="402569"/>
                  <a:pt x="9588675" y="525785"/>
                </a:cubicBezTo>
                <a:cubicBezTo>
                  <a:pt x="9204551" y="522928"/>
                  <a:pt x="9065226" y="555321"/>
                  <a:pt x="8711996" y="525785"/>
                </a:cubicBezTo>
                <a:cubicBezTo>
                  <a:pt x="8358766" y="496249"/>
                  <a:pt x="8398399" y="533179"/>
                  <a:pt x="8122978" y="525785"/>
                </a:cubicBezTo>
                <a:cubicBezTo>
                  <a:pt x="7847557" y="518391"/>
                  <a:pt x="7700370" y="507246"/>
                  <a:pt x="7342185" y="525785"/>
                </a:cubicBezTo>
                <a:cubicBezTo>
                  <a:pt x="6984000" y="544324"/>
                  <a:pt x="6916344" y="537442"/>
                  <a:pt x="6753167" y="525785"/>
                </a:cubicBezTo>
                <a:cubicBezTo>
                  <a:pt x="6589990" y="514128"/>
                  <a:pt x="6539955" y="515742"/>
                  <a:pt x="6355922" y="525785"/>
                </a:cubicBezTo>
                <a:cubicBezTo>
                  <a:pt x="6171889" y="535828"/>
                  <a:pt x="5734602" y="484685"/>
                  <a:pt x="5479243" y="525785"/>
                </a:cubicBezTo>
                <a:cubicBezTo>
                  <a:pt x="5223884" y="566885"/>
                  <a:pt x="5102007" y="539170"/>
                  <a:pt x="4890224" y="525785"/>
                </a:cubicBezTo>
                <a:cubicBezTo>
                  <a:pt x="4678441" y="512400"/>
                  <a:pt x="4343178" y="530522"/>
                  <a:pt x="4013545" y="525785"/>
                </a:cubicBezTo>
                <a:cubicBezTo>
                  <a:pt x="3683912" y="521048"/>
                  <a:pt x="3683386" y="538156"/>
                  <a:pt x="3424527" y="525785"/>
                </a:cubicBezTo>
                <a:cubicBezTo>
                  <a:pt x="3165668" y="513414"/>
                  <a:pt x="3225811" y="533267"/>
                  <a:pt x="3027282" y="525785"/>
                </a:cubicBezTo>
                <a:cubicBezTo>
                  <a:pt x="2828753" y="518303"/>
                  <a:pt x="2730146" y="541761"/>
                  <a:pt x="2534150" y="525785"/>
                </a:cubicBezTo>
                <a:cubicBezTo>
                  <a:pt x="2338154" y="509809"/>
                  <a:pt x="2031222" y="494282"/>
                  <a:pt x="1753358" y="525785"/>
                </a:cubicBezTo>
                <a:cubicBezTo>
                  <a:pt x="1475494" y="557288"/>
                  <a:pt x="1525293" y="511053"/>
                  <a:pt x="1356113" y="525785"/>
                </a:cubicBezTo>
                <a:cubicBezTo>
                  <a:pt x="1186933" y="540517"/>
                  <a:pt x="488853" y="547176"/>
                  <a:pt x="0" y="525785"/>
                </a:cubicBezTo>
                <a:cubicBezTo>
                  <a:pt x="14251" y="283950"/>
                  <a:pt x="-23528" y="128862"/>
                  <a:pt x="0" y="0"/>
                </a:cubicBezTo>
                <a:close/>
              </a:path>
              <a:path w="9588675" h="525785" stroke="0" extrusionOk="0">
                <a:moveTo>
                  <a:pt x="0" y="0"/>
                </a:moveTo>
                <a:cubicBezTo>
                  <a:pt x="133507" y="5186"/>
                  <a:pt x="288863" y="-233"/>
                  <a:pt x="397245" y="0"/>
                </a:cubicBezTo>
                <a:cubicBezTo>
                  <a:pt x="505628" y="233"/>
                  <a:pt x="852203" y="8985"/>
                  <a:pt x="986264" y="0"/>
                </a:cubicBezTo>
                <a:cubicBezTo>
                  <a:pt x="1120325" y="-8985"/>
                  <a:pt x="1248677" y="15205"/>
                  <a:pt x="1383509" y="0"/>
                </a:cubicBezTo>
                <a:cubicBezTo>
                  <a:pt x="1518341" y="-15205"/>
                  <a:pt x="1630434" y="9995"/>
                  <a:pt x="1876641" y="0"/>
                </a:cubicBezTo>
                <a:cubicBezTo>
                  <a:pt x="2122848" y="-9995"/>
                  <a:pt x="2442447" y="-3802"/>
                  <a:pt x="2753320" y="0"/>
                </a:cubicBezTo>
                <a:cubicBezTo>
                  <a:pt x="3064193" y="3802"/>
                  <a:pt x="3012384" y="-3515"/>
                  <a:pt x="3150565" y="0"/>
                </a:cubicBezTo>
                <a:cubicBezTo>
                  <a:pt x="3288747" y="3515"/>
                  <a:pt x="3505182" y="24559"/>
                  <a:pt x="3643696" y="0"/>
                </a:cubicBezTo>
                <a:cubicBezTo>
                  <a:pt x="3782210" y="-24559"/>
                  <a:pt x="4012336" y="-6504"/>
                  <a:pt x="4232715" y="0"/>
                </a:cubicBezTo>
                <a:cubicBezTo>
                  <a:pt x="4453094" y="6504"/>
                  <a:pt x="4685570" y="15685"/>
                  <a:pt x="5109394" y="0"/>
                </a:cubicBezTo>
                <a:cubicBezTo>
                  <a:pt x="5533218" y="-15685"/>
                  <a:pt x="5394106" y="-1440"/>
                  <a:pt x="5506639" y="0"/>
                </a:cubicBezTo>
                <a:cubicBezTo>
                  <a:pt x="5619172" y="1440"/>
                  <a:pt x="6044685" y="30766"/>
                  <a:pt x="6287431" y="0"/>
                </a:cubicBezTo>
                <a:cubicBezTo>
                  <a:pt x="6530177" y="-30766"/>
                  <a:pt x="6826986" y="-8546"/>
                  <a:pt x="7068223" y="0"/>
                </a:cubicBezTo>
                <a:cubicBezTo>
                  <a:pt x="7309460" y="8546"/>
                  <a:pt x="7514521" y="24527"/>
                  <a:pt x="7657242" y="0"/>
                </a:cubicBezTo>
                <a:cubicBezTo>
                  <a:pt x="7799963" y="-24527"/>
                  <a:pt x="8062586" y="6847"/>
                  <a:pt x="8438034" y="0"/>
                </a:cubicBezTo>
                <a:cubicBezTo>
                  <a:pt x="8813482" y="-6847"/>
                  <a:pt x="9071956" y="-12092"/>
                  <a:pt x="9588675" y="0"/>
                </a:cubicBezTo>
                <a:cubicBezTo>
                  <a:pt x="9611414" y="249824"/>
                  <a:pt x="9602011" y="414332"/>
                  <a:pt x="9588675" y="525785"/>
                </a:cubicBezTo>
                <a:cubicBezTo>
                  <a:pt x="9244093" y="521520"/>
                  <a:pt x="9107865" y="530357"/>
                  <a:pt x="8807883" y="525785"/>
                </a:cubicBezTo>
                <a:cubicBezTo>
                  <a:pt x="8507901" y="521213"/>
                  <a:pt x="8486341" y="535495"/>
                  <a:pt x="8314751" y="525785"/>
                </a:cubicBezTo>
                <a:cubicBezTo>
                  <a:pt x="8143161" y="516075"/>
                  <a:pt x="8021142" y="545112"/>
                  <a:pt x="7821619" y="525785"/>
                </a:cubicBezTo>
                <a:cubicBezTo>
                  <a:pt x="7622096" y="506458"/>
                  <a:pt x="7371443" y="520856"/>
                  <a:pt x="7136714" y="525785"/>
                </a:cubicBezTo>
                <a:cubicBezTo>
                  <a:pt x="6901985" y="530714"/>
                  <a:pt x="6758051" y="536619"/>
                  <a:pt x="6451808" y="525785"/>
                </a:cubicBezTo>
                <a:cubicBezTo>
                  <a:pt x="6145565" y="514951"/>
                  <a:pt x="6019273" y="526436"/>
                  <a:pt x="5671016" y="525785"/>
                </a:cubicBezTo>
                <a:cubicBezTo>
                  <a:pt x="5322759" y="525134"/>
                  <a:pt x="5249687" y="531707"/>
                  <a:pt x="4986111" y="525785"/>
                </a:cubicBezTo>
                <a:cubicBezTo>
                  <a:pt x="4722536" y="519863"/>
                  <a:pt x="4534608" y="530485"/>
                  <a:pt x="4205319" y="525785"/>
                </a:cubicBezTo>
                <a:cubicBezTo>
                  <a:pt x="3876030" y="521085"/>
                  <a:pt x="3966614" y="524136"/>
                  <a:pt x="3808074" y="525785"/>
                </a:cubicBezTo>
                <a:cubicBezTo>
                  <a:pt x="3649534" y="527434"/>
                  <a:pt x="3383108" y="503554"/>
                  <a:pt x="3219055" y="525785"/>
                </a:cubicBezTo>
                <a:cubicBezTo>
                  <a:pt x="3055002" y="548016"/>
                  <a:pt x="2675915" y="500371"/>
                  <a:pt x="2438263" y="525785"/>
                </a:cubicBezTo>
                <a:cubicBezTo>
                  <a:pt x="2200611" y="551199"/>
                  <a:pt x="2080401" y="542567"/>
                  <a:pt x="1753358" y="525785"/>
                </a:cubicBezTo>
                <a:cubicBezTo>
                  <a:pt x="1426316" y="509003"/>
                  <a:pt x="1213102" y="483756"/>
                  <a:pt x="876679" y="525785"/>
                </a:cubicBezTo>
                <a:cubicBezTo>
                  <a:pt x="540256" y="567814"/>
                  <a:pt x="415029" y="508292"/>
                  <a:pt x="0" y="525785"/>
                </a:cubicBezTo>
                <a:cubicBezTo>
                  <a:pt x="15290" y="276319"/>
                  <a:pt x="-24337" y="191922"/>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solidFill>
                  <a:srgbClr val="000000"/>
                </a:solidFill>
                <a:cs typeface="Segoe UI" panose="020B0502040204020203" pitchFamily="34" charset="0"/>
              </a:rPr>
              <a:t>Près de deux participants sur cinq ignorent que l’opération dont ils ont bénéficié a été financée par l’Europe. </a:t>
            </a:r>
          </a:p>
          <a:p>
            <a:pPr>
              <a:spcAft>
                <a:spcPts val="500"/>
              </a:spcAft>
            </a:pPr>
            <a:r>
              <a:rPr lang="fr-FR" sz="1200" dirty="0">
                <a:solidFill>
                  <a:srgbClr val="000000"/>
                </a:solidFill>
                <a:cs typeface="Segoe UI" panose="020B0502040204020203" pitchFamily="34" charset="0"/>
              </a:rPr>
              <a:t>Globalement, plus de 6 participants sur 10 sont d’accord avec l’ensemble des affirmations positives proposées.</a:t>
            </a:r>
          </a:p>
        </p:txBody>
      </p:sp>
      <p:grpSp>
        <p:nvGrpSpPr>
          <p:cNvPr id="46" name="Groupe 45">
            <a:extLst>
              <a:ext uri="{FF2B5EF4-FFF2-40B4-BE49-F238E27FC236}">
                <a16:creationId xmlns:a16="http://schemas.microsoft.com/office/drawing/2014/main" id="{44664EFC-CA9A-4A26-B60A-27F780181B07}"/>
              </a:ext>
            </a:extLst>
          </p:cNvPr>
          <p:cNvGrpSpPr/>
          <p:nvPr>
            <p:custDataLst>
              <p:tags r:id="rId11"/>
            </p:custDataLst>
          </p:nvPr>
        </p:nvGrpSpPr>
        <p:grpSpPr>
          <a:xfrm>
            <a:off x="10593256" y="3279151"/>
            <a:ext cx="649911" cy="1015663"/>
            <a:chOff x="11595072" y="3568173"/>
            <a:chExt cx="649911" cy="1015663"/>
          </a:xfrm>
        </p:grpSpPr>
        <p:sp>
          <p:nvSpPr>
            <p:cNvPr id="4" name="Ellipse 3">
              <a:extLst>
                <a:ext uri="{FF2B5EF4-FFF2-40B4-BE49-F238E27FC236}">
                  <a16:creationId xmlns:a16="http://schemas.microsoft.com/office/drawing/2014/main" id="{2C3A9F24-8312-432F-B7A5-C05ED3BA1826}"/>
                </a:ext>
              </a:extLst>
            </p:cNvPr>
            <p:cNvSpPr/>
            <p:nvPr/>
          </p:nvSpPr>
          <p:spPr>
            <a:xfrm>
              <a:off x="11595072" y="3789754"/>
              <a:ext cx="649911" cy="648701"/>
            </a:xfrm>
            <a:prstGeom prst="ellipse">
              <a:avLst/>
            </a:prstGeom>
            <a:solidFill>
              <a:srgbClr val="A8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600" b="1"/>
            </a:p>
          </p:txBody>
        </p:sp>
        <p:sp>
          <p:nvSpPr>
            <p:cNvPr id="43" name="ZoneTexte 42">
              <a:extLst>
                <a:ext uri="{FF2B5EF4-FFF2-40B4-BE49-F238E27FC236}">
                  <a16:creationId xmlns:a16="http://schemas.microsoft.com/office/drawing/2014/main" id="{6591F21E-BD60-433A-8B03-C546DA34938A}"/>
                </a:ext>
              </a:extLst>
            </p:cNvPr>
            <p:cNvSpPr txBox="1"/>
            <p:nvPr/>
          </p:nvSpPr>
          <p:spPr>
            <a:xfrm>
              <a:off x="11638012" y="3568173"/>
              <a:ext cx="564030" cy="1015663"/>
            </a:xfrm>
            <a:prstGeom prst="rect">
              <a:avLst/>
            </a:prstGeom>
            <a:noFill/>
          </p:spPr>
          <p:txBody>
            <a:bodyPr wrap="square" rtlCol="0" anchor="ctr">
              <a:spAutoFit/>
            </a:bodyPr>
            <a:lstStyle/>
            <a:p>
              <a:pPr algn="ctr"/>
              <a:r>
                <a:rPr lang="fr-FR" sz="6000" b="1">
                  <a:solidFill>
                    <a:schemeClr val="bg1"/>
                  </a:solidFill>
                </a:rPr>
                <a:t>+</a:t>
              </a:r>
            </a:p>
          </p:txBody>
        </p:sp>
      </p:grpSp>
      <p:pic>
        <p:nvPicPr>
          <p:cNvPr id="83" name="Image 82">
            <a:extLst>
              <a:ext uri="{FF2B5EF4-FFF2-40B4-BE49-F238E27FC236}">
                <a16:creationId xmlns:a16="http://schemas.microsoft.com/office/drawing/2014/main" id="{0800B9E9-7E01-4FE3-BE7C-10B5B4EE9C51}"/>
              </a:ext>
            </a:extLst>
          </p:cNvPr>
          <p:cNvPicPr>
            <a:picLocks noChangeAspect="1"/>
          </p:cNvPicPr>
          <p:nvPr>
            <p:custDataLst>
              <p:tags r:id="rId12"/>
            </p:custDataLst>
          </p:nvPr>
        </p:nvPicPr>
        <p:blipFill>
          <a:blip r:embed="rId29"/>
          <a:stretch>
            <a:fillRect/>
          </a:stretch>
        </p:blipFill>
        <p:spPr>
          <a:xfrm>
            <a:off x="1475508" y="5170743"/>
            <a:ext cx="361950" cy="466359"/>
          </a:xfrm>
          <a:prstGeom prst="rect">
            <a:avLst/>
          </a:prstGeom>
        </p:spPr>
      </p:pic>
      <p:sp>
        <p:nvSpPr>
          <p:cNvPr id="47" name="TextBox 6">
            <a:extLst>
              <a:ext uri="{FF2B5EF4-FFF2-40B4-BE49-F238E27FC236}">
                <a16:creationId xmlns:a16="http://schemas.microsoft.com/office/drawing/2014/main" id="{BF00E1AC-18B2-CE0D-3038-1569DD619402}"/>
              </a:ext>
            </a:extLst>
          </p:cNvPr>
          <p:cNvSpPr txBox="1"/>
          <p:nvPr>
            <p:custDataLst>
              <p:tags r:id="rId13"/>
            </p:custDataLst>
          </p:nvPr>
        </p:nvSpPr>
        <p:spPr>
          <a:xfrm>
            <a:off x="135586" y="175485"/>
            <a:ext cx="11875439" cy="1077218"/>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Perception de l’opération par les participants</a:t>
            </a:r>
          </a:p>
          <a:p>
            <a:r>
              <a:rPr lang="fr-FR" sz="3200" dirty="0">
                <a:solidFill>
                  <a:srgbClr val="464D50"/>
                </a:solidFill>
                <a:latin typeface="Myriad Pro Light" panose="020B0603030403020204" pitchFamily="34" charset="0"/>
                <a:cs typeface="Aharoni" panose="020B0604020202020204" pitchFamily="2" charset="-79"/>
              </a:rPr>
              <a:t>Total FSE</a:t>
            </a:r>
          </a:p>
        </p:txBody>
      </p:sp>
      <p:sp>
        <p:nvSpPr>
          <p:cNvPr id="49" name="Rectangle 48">
            <a:extLst>
              <a:ext uri="{FF2B5EF4-FFF2-40B4-BE49-F238E27FC236}">
                <a16:creationId xmlns:a16="http://schemas.microsoft.com/office/drawing/2014/main" id="{3E587285-13A2-B92D-F84C-D6376C213AA1}"/>
              </a:ext>
            </a:extLst>
          </p:cNvPr>
          <p:cNvSpPr/>
          <p:nvPr>
            <p:custDataLst>
              <p:tags r:id="rId14"/>
            </p:custDataLst>
          </p:nvPr>
        </p:nvSpPr>
        <p:spPr>
          <a:xfrm>
            <a:off x="635000" y="2039139"/>
            <a:ext cx="4563605" cy="2582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light"/>
              <a:ea typeface="+mn-ea"/>
              <a:cs typeface="+mn-cs"/>
            </a:endParaRPr>
          </a:p>
        </p:txBody>
      </p:sp>
      <p:pic>
        <p:nvPicPr>
          <p:cNvPr id="50" name="Image 49">
            <a:extLst>
              <a:ext uri="{FF2B5EF4-FFF2-40B4-BE49-F238E27FC236}">
                <a16:creationId xmlns:a16="http://schemas.microsoft.com/office/drawing/2014/main" id="{FB653588-B33D-3B63-0DBB-B370C4406BB6}"/>
              </a:ext>
            </a:extLst>
          </p:cNvPr>
          <p:cNvPicPr/>
          <p:nvPr>
            <p:custDataLst>
              <p:tags r:id="rId15"/>
            </p:custDataLst>
          </p:nvPr>
        </p:nvPicPr>
        <p:blipFill rotWithShape="1">
          <a:blip r:embed="rId30" cstate="print">
            <a:clrChange>
              <a:clrFrom>
                <a:srgbClr val="FCFCFC"/>
              </a:clrFrom>
              <a:clrTo>
                <a:srgbClr val="FCFCFC">
                  <a:alpha val="0"/>
                </a:srgbClr>
              </a:clrTo>
            </a:clrChange>
            <a:extLst>
              <a:ext uri="{28A0092B-C50C-407E-A947-70E740481C1C}">
                <a14:useLocalDpi xmlns:a14="http://schemas.microsoft.com/office/drawing/2010/main" val="0"/>
              </a:ext>
            </a:extLst>
          </a:blip>
          <a:srcRect b="30392"/>
          <a:stretch/>
        </p:blipFill>
        <p:spPr bwMode="auto">
          <a:xfrm>
            <a:off x="1035138" y="2600113"/>
            <a:ext cx="1140880" cy="740810"/>
          </a:xfrm>
          <a:prstGeom prst="rect">
            <a:avLst/>
          </a:prstGeom>
          <a:noFill/>
          <a:ln>
            <a:noFill/>
          </a:ln>
        </p:spPr>
      </p:pic>
      <p:sp>
        <p:nvSpPr>
          <p:cNvPr id="51" name="TextBox 18">
            <a:extLst>
              <a:ext uri="{FF2B5EF4-FFF2-40B4-BE49-F238E27FC236}">
                <a16:creationId xmlns:a16="http://schemas.microsoft.com/office/drawing/2014/main" id="{AC17E4D7-6AE4-892E-1BC7-0C31163C1B5A}"/>
              </a:ext>
            </a:extLst>
          </p:cNvPr>
          <p:cNvSpPr txBox="1"/>
          <p:nvPr>
            <p:custDataLst>
              <p:tags r:id="rId16"/>
            </p:custDataLst>
          </p:nvPr>
        </p:nvSpPr>
        <p:spPr>
          <a:xfrm>
            <a:off x="2109999" y="2852451"/>
            <a:ext cx="2405295" cy="113877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B4DA3"/>
                </a:solidFill>
                <a:effectLst/>
                <a:uLnTx/>
                <a:uFillTx/>
                <a:latin typeface="Myriad pro light"/>
                <a:ea typeface="+mn-ea"/>
                <a:cs typeface="Segoe UI" panose="020B0502040204020203" pitchFamily="34" charset="0"/>
              </a:rPr>
              <a:t>37% </a:t>
            </a:r>
            <a:r>
              <a:rPr kumimoji="0" lang="fr-FR" sz="1600" b="0" i="0" u="none" strike="noStrike" kern="1200" cap="none" spc="0" normalizeH="0" baseline="0" noProof="0" dirty="0">
                <a:ln>
                  <a:noFill/>
                </a:ln>
                <a:solidFill>
                  <a:srgbClr val="000000"/>
                </a:solidFill>
                <a:effectLst/>
                <a:uLnTx/>
                <a:uFillTx/>
                <a:latin typeface="Myriad pro light"/>
                <a:ea typeface="+mn-ea"/>
                <a:cs typeface="Segoe UI" panose="020B0502040204020203" pitchFamily="34" charset="0"/>
              </a:rPr>
              <a:t>savaient que l’opération était financée par l’Europe</a:t>
            </a:r>
            <a:endParaRPr kumimoji="0" lang="fr-FR" sz="2800" b="0" i="0" u="none" strike="noStrike" kern="1200" cap="none" spc="0" normalizeH="0" baseline="0" noProof="0" dirty="0">
              <a:ln>
                <a:noFill/>
              </a:ln>
              <a:solidFill>
                <a:srgbClr val="000000"/>
              </a:solidFill>
              <a:effectLst/>
              <a:uLnTx/>
              <a:uFillTx/>
              <a:latin typeface="Myriad pro light"/>
              <a:ea typeface="+mn-ea"/>
              <a:cs typeface="Segoe UI" panose="020B0502040204020203" pitchFamily="34" charset="0"/>
            </a:endParaRPr>
          </a:p>
        </p:txBody>
      </p:sp>
      <p:pic>
        <p:nvPicPr>
          <p:cNvPr id="52" name="Picture 2" descr="Icône Euro, pièce, finance">
            <a:extLst>
              <a:ext uri="{FF2B5EF4-FFF2-40B4-BE49-F238E27FC236}">
                <a16:creationId xmlns:a16="http://schemas.microsoft.com/office/drawing/2014/main" id="{2E078F0B-908F-BA54-DA2B-EBB820CE1D04}"/>
              </a:ext>
            </a:extLst>
          </p:cNvPr>
          <p:cNvPicPr>
            <a:picLocks noChangeAspect="1" noChangeArrowheads="1"/>
          </p:cNvPicPr>
          <p:nvPr>
            <p:custDataLst>
              <p:tags r:id="rId17"/>
            </p:custDataLst>
          </p:nvPr>
        </p:nvPicPr>
        <p:blipFill>
          <a:blip r:embed="rId31">
            <a:extLst>
              <a:ext uri="{28A0092B-C50C-407E-A947-70E740481C1C}">
                <a14:useLocalDpi xmlns:a14="http://schemas.microsoft.com/office/drawing/2010/main" val="0"/>
              </a:ext>
            </a:extLst>
          </a:blip>
          <a:srcRect/>
          <a:stretch>
            <a:fillRect/>
          </a:stretch>
        </p:blipFill>
        <p:spPr bwMode="auto">
          <a:xfrm>
            <a:off x="1855232" y="2354340"/>
            <a:ext cx="634754" cy="63475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 coins arrondis 44">
            <a:extLst>
              <a:ext uri="{FF2B5EF4-FFF2-40B4-BE49-F238E27FC236}">
                <a16:creationId xmlns:a16="http://schemas.microsoft.com/office/drawing/2014/main" id="{9FFEE3F1-B99C-EE35-73DE-95DCDFA10F3E}"/>
              </a:ext>
            </a:extLst>
          </p:cNvPr>
          <p:cNvSpPr/>
          <p:nvPr>
            <p:custDataLst>
              <p:tags r:id="rId18"/>
            </p:custDataLst>
          </p:nvPr>
        </p:nvSpPr>
        <p:spPr>
          <a:xfrm>
            <a:off x="2213499" y="782471"/>
            <a:ext cx="3080395" cy="625223"/>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Chômeurs / inactifs à l’entrée</a:t>
            </a:r>
          </a:p>
        </p:txBody>
      </p:sp>
      <p:sp>
        <p:nvSpPr>
          <p:cNvPr id="54" name="Rectangle : coins arrondis 53">
            <a:extLst>
              <a:ext uri="{FF2B5EF4-FFF2-40B4-BE49-F238E27FC236}">
                <a16:creationId xmlns:a16="http://schemas.microsoft.com/office/drawing/2014/main" id="{D26416B0-D28D-3766-A4AD-E479DAB85786}"/>
              </a:ext>
            </a:extLst>
          </p:cNvPr>
          <p:cNvSpPr/>
          <p:nvPr>
            <p:custDataLst>
              <p:tags r:id="rId19"/>
            </p:custDataLst>
          </p:nvPr>
        </p:nvSpPr>
        <p:spPr>
          <a:xfrm>
            <a:off x="5835316" y="903451"/>
            <a:ext cx="2255546" cy="383262"/>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solidFill>
                  <a:schemeClr val="bg1"/>
                </a:solidFill>
              </a:rPr>
              <a:t>En emploi à l’entrée</a:t>
            </a:r>
          </a:p>
        </p:txBody>
      </p:sp>
      <p:sp>
        <p:nvSpPr>
          <p:cNvPr id="55" name="ZoneTexte 54">
            <a:extLst>
              <a:ext uri="{FF2B5EF4-FFF2-40B4-BE49-F238E27FC236}">
                <a16:creationId xmlns:a16="http://schemas.microsoft.com/office/drawing/2014/main" id="{675A9163-4043-9DB0-B6F0-624CBC9AE2F2}"/>
              </a:ext>
            </a:extLst>
          </p:cNvPr>
          <p:cNvSpPr txBox="1"/>
          <p:nvPr>
            <p:custDataLst>
              <p:tags r:id="rId20"/>
            </p:custDataLst>
          </p:nvPr>
        </p:nvSpPr>
        <p:spPr>
          <a:xfrm flipH="1">
            <a:off x="5402179" y="910416"/>
            <a:ext cx="324852" cy="369332"/>
          </a:xfrm>
          <a:prstGeom prst="rect">
            <a:avLst/>
          </a:prstGeom>
          <a:noFill/>
        </p:spPr>
        <p:txBody>
          <a:bodyPr wrap="square" rtlCol="0">
            <a:spAutoFit/>
          </a:bodyPr>
          <a:lstStyle/>
          <a:p>
            <a:r>
              <a:rPr lang="fr-FR"/>
              <a:t>+</a:t>
            </a:r>
          </a:p>
        </p:txBody>
      </p:sp>
      <p:grpSp>
        <p:nvGrpSpPr>
          <p:cNvPr id="3" name="Groupe 2">
            <a:extLst>
              <a:ext uri="{FF2B5EF4-FFF2-40B4-BE49-F238E27FC236}">
                <a16:creationId xmlns:a16="http://schemas.microsoft.com/office/drawing/2014/main" id="{6F662999-AFD4-DBCD-AE24-4BD36B478EDA}"/>
              </a:ext>
            </a:extLst>
          </p:cNvPr>
          <p:cNvGrpSpPr/>
          <p:nvPr>
            <p:custDataLst>
              <p:tags r:id="rId21"/>
            </p:custDataLst>
          </p:nvPr>
        </p:nvGrpSpPr>
        <p:grpSpPr>
          <a:xfrm>
            <a:off x="9394250" y="1319799"/>
            <a:ext cx="1595184" cy="1251576"/>
            <a:chOff x="4250511" y="4714466"/>
            <a:chExt cx="1595184" cy="1251576"/>
          </a:xfrm>
        </p:grpSpPr>
        <p:sp>
          <p:nvSpPr>
            <p:cNvPr id="5" name="Oval 4">
              <a:extLst>
                <a:ext uri="{FF2B5EF4-FFF2-40B4-BE49-F238E27FC236}">
                  <a16:creationId xmlns:a16="http://schemas.microsoft.com/office/drawing/2014/main" id="{7ACC0905-D15A-4FF6-351A-916BC6677CD5}"/>
                </a:ext>
              </a:extLst>
            </p:cNvPr>
            <p:cNvSpPr/>
            <p:nvPr/>
          </p:nvSpPr>
          <p:spPr>
            <a:xfrm>
              <a:off x="4790423" y="4930881"/>
              <a:ext cx="931191" cy="984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Segoe UI" panose="020B0502040204020203" pitchFamily="34" charset="0"/>
                <a:cs typeface="Segoe UI" panose="020B0502040204020203" pitchFamily="34" charset="0"/>
              </a:endParaRPr>
            </a:p>
          </p:txBody>
        </p:sp>
        <p:graphicFrame>
          <p:nvGraphicFramePr>
            <p:cNvPr id="11" name="Chart 6">
              <a:extLst>
                <a:ext uri="{FF2B5EF4-FFF2-40B4-BE49-F238E27FC236}">
                  <a16:creationId xmlns:a16="http://schemas.microsoft.com/office/drawing/2014/main" id="{E816C4A6-4C38-730F-4183-94DD81E2FAE3}"/>
                </a:ext>
              </a:extLst>
            </p:cNvPr>
            <p:cNvGraphicFramePr/>
            <p:nvPr>
              <p:extLst>
                <p:ext uri="{D42A27DB-BD31-4B8C-83A1-F6EECF244321}">
                  <p14:modId xmlns:p14="http://schemas.microsoft.com/office/powerpoint/2010/main" val="1380806637"/>
                </p:ext>
              </p:extLst>
            </p:nvPr>
          </p:nvGraphicFramePr>
          <p:xfrm>
            <a:off x="4277105" y="4714466"/>
            <a:ext cx="1568590" cy="1251576"/>
          </p:xfrm>
          <a:graphic>
            <a:graphicData uri="http://schemas.openxmlformats.org/drawingml/2006/chart">
              <c:chart xmlns:c="http://schemas.openxmlformats.org/drawingml/2006/chart" xmlns:r="http://schemas.openxmlformats.org/officeDocument/2006/relationships" r:id="rId32"/>
            </a:graphicData>
          </a:graphic>
        </p:graphicFrame>
        <p:sp>
          <p:nvSpPr>
            <p:cNvPr id="22" name="TextBox 18">
              <a:extLst>
                <a:ext uri="{FF2B5EF4-FFF2-40B4-BE49-F238E27FC236}">
                  <a16:creationId xmlns:a16="http://schemas.microsoft.com/office/drawing/2014/main" id="{1A3D40C1-D8C0-7938-5BD8-873B892690F1}"/>
                </a:ext>
              </a:extLst>
            </p:cNvPr>
            <p:cNvSpPr txBox="1"/>
            <p:nvPr/>
          </p:nvSpPr>
          <p:spPr>
            <a:xfrm>
              <a:off x="4250511" y="5084527"/>
              <a:ext cx="838691" cy="523220"/>
            </a:xfrm>
            <a:prstGeom prst="rect">
              <a:avLst/>
            </a:prstGeom>
            <a:noFill/>
          </p:spPr>
          <p:txBody>
            <a:bodyPr wrap="none" rtlCol="0" anchor="ctr">
              <a:spAutoFit/>
            </a:bodyPr>
            <a:lstStyle/>
            <a:p>
              <a:pPr algn="ctr"/>
              <a:r>
                <a:rPr lang="en-US" sz="2800" b="1" dirty="0">
                  <a:solidFill>
                    <a:srgbClr val="000000"/>
                  </a:solidFill>
                  <a:latin typeface="+mj-lt"/>
                  <a:cs typeface="Segoe UI" panose="020B0502040204020203" pitchFamily="34" charset="0"/>
                </a:rPr>
                <a:t>60%</a:t>
              </a:r>
            </a:p>
          </p:txBody>
        </p:sp>
      </p:grpSp>
      <p:pic>
        <p:nvPicPr>
          <p:cNvPr id="16" name="Image 15">
            <a:extLst>
              <a:ext uri="{FF2B5EF4-FFF2-40B4-BE49-F238E27FC236}">
                <a16:creationId xmlns:a16="http://schemas.microsoft.com/office/drawing/2014/main" id="{948A026B-7BF6-44BF-BE63-BAD4C4E803EB}"/>
              </a:ext>
            </a:extLst>
          </p:cNvPr>
          <p:cNvPicPr>
            <a:picLocks noChangeAspect="1"/>
          </p:cNvPicPr>
          <p:nvPr>
            <p:custDataLst>
              <p:tags r:id="rId22"/>
            </p:custDataLst>
          </p:nvPr>
        </p:nvPicPr>
        <p:blipFill>
          <a:blip r:embed="rId33">
            <a:extLst>
              <a:ext uri="{28A0092B-C50C-407E-A947-70E740481C1C}">
                <a14:useLocalDpi xmlns:a14="http://schemas.microsoft.com/office/drawing/2010/main" val="0"/>
              </a:ext>
            </a:extLst>
          </a:blip>
          <a:stretch>
            <a:fillRect/>
          </a:stretch>
        </p:blipFill>
        <p:spPr>
          <a:xfrm>
            <a:off x="10595046" y="1451604"/>
            <a:ext cx="646331" cy="646331"/>
          </a:xfrm>
          <a:prstGeom prst="rect">
            <a:avLst/>
          </a:prstGeom>
        </p:spPr>
      </p:pic>
    </p:spTree>
    <p:extLst>
      <p:ext uri="{BB962C8B-B14F-4D97-AF65-F5344CB8AC3E}">
        <p14:creationId xmlns:p14="http://schemas.microsoft.com/office/powerpoint/2010/main" val="250918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a:extLst>
              <a:ext uri="{FF2B5EF4-FFF2-40B4-BE49-F238E27FC236}">
                <a16:creationId xmlns:a16="http://schemas.microsoft.com/office/drawing/2014/main" id="{D37F17D7-A8A3-66F5-D1B2-FF638E975F6C}"/>
              </a:ext>
            </a:extLst>
          </p:cNvPr>
          <p:cNvSpPr txBox="1"/>
          <p:nvPr>
            <p:custDataLst>
              <p:tags r:id="rId1"/>
            </p:custDataLst>
          </p:nvPr>
        </p:nvSpPr>
        <p:spPr>
          <a:xfrm>
            <a:off x="135586" y="175485"/>
            <a:ext cx="11875439" cy="1569660"/>
          </a:xfrm>
          <a:prstGeom prst="rect">
            <a:avLst/>
          </a:prstGeom>
          <a:noFill/>
        </p:spPr>
        <p:txBody>
          <a:bodyPr wrap="square" rtlCol="0">
            <a:spAutoFit/>
          </a:bodyPr>
          <a:lstStyle/>
          <a:p>
            <a:r>
              <a:rPr lang="fr-FR" sz="3200" dirty="0">
                <a:solidFill>
                  <a:srgbClr val="464D50"/>
                </a:solidFill>
                <a:latin typeface="Myriad Pro Light" panose="020B0603030403020204" pitchFamily="34" charset="0"/>
                <a:cs typeface="Aharoni" panose="020B0604020202020204" pitchFamily="2" charset="-79"/>
              </a:rPr>
              <a:t>Perception de l’opération par les participants et par priorité d’investissement</a:t>
            </a:r>
          </a:p>
          <a:p>
            <a:pPr algn="l"/>
            <a:r>
              <a:rPr lang="fr-FR" sz="3200" dirty="0">
                <a:solidFill>
                  <a:schemeClr val="bg1"/>
                </a:solidFill>
                <a:latin typeface="Myriad Pro Light" panose="020B0603030403020204" pitchFamily="34" charset="0"/>
                <a:cs typeface="Aharoni" panose="020B0604020202020204" pitchFamily="2" charset="-79"/>
              </a:rPr>
              <a:t>Total FSE</a:t>
            </a:r>
            <a:endParaRPr kumimoji="0" lang="fr-FR" sz="3200" b="0" u="none" strike="noStrike" kern="1200" cap="none" spc="0" normalizeH="0" baseline="0" noProof="0" dirty="0">
              <a:ln>
                <a:noFill/>
              </a:ln>
              <a:solidFill>
                <a:schemeClr val="bg1"/>
              </a:solidFill>
              <a:effectLst/>
              <a:uLnTx/>
              <a:uFillTx/>
              <a:latin typeface="Myriad Pro Light" panose="020B0603030403020204" pitchFamily="34" charset="0"/>
              <a:ea typeface="+mn-ea"/>
              <a:cs typeface="Aharoni" panose="020B0604020202020204" pitchFamily="2" charset="-79"/>
            </a:endParaRPr>
          </a:p>
        </p:txBody>
      </p:sp>
      <p:graphicFrame>
        <p:nvGraphicFramePr>
          <p:cNvPr id="11" name="Graphique 10">
            <a:extLst>
              <a:ext uri="{FF2B5EF4-FFF2-40B4-BE49-F238E27FC236}">
                <a16:creationId xmlns:a16="http://schemas.microsoft.com/office/drawing/2014/main" id="{F0B7CCE7-9C47-4107-A1DD-5C77CB9E5158}"/>
              </a:ext>
            </a:extLst>
          </p:cNvPr>
          <p:cNvGraphicFramePr/>
          <p:nvPr>
            <p:custDataLst>
              <p:tags r:id="rId2"/>
            </p:custDataLst>
            <p:extLst>
              <p:ext uri="{D42A27DB-BD31-4B8C-83A1-F6EECF244321}">
                <p14:modId xmlns:p14="http://schemas.microsoft.com/office/powerpoint/2010/main" val="3330982366"/>
              </p:ext>
            </p:extLst>
          </p:nvPr>
        </p:nvGraphicFramePr>
        <p:xfrm>
          <a:off x="830561" y="2916257"/>
          <a:ext cx="4898491" cy="154243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2" name="Graphique 11">
            <a:extLst>
              <a:ext uri="{FF2B5EF4-FFF2-40B4-BE49-F238E27FC236}">
                <a16:creationId xmlns:a16="http://schemas.microsoft.com/office/drawing/2014/main" id="{F4EF312A-B71E-42B7-A3D5-1E933ADB750A}"/>
              </a:ext>
            </a:extLst>
          </p:cNvPr>
          <p:cNvGraphicFramePr/>
          <p:nvPr>
            <p:custDataLst>
              <p:tags r:id="rId3"/>
            </p:custDataLst>
            <p:extLst>
              <p:ext uri="{D42A27DB-BD31-4B8C-83A1-F6EECF244321}">
                <p14:modId xmlns:p14="http://schemas.microsoft.com/office/powerpoint/2010/main" val="2784935105"/>
              </p:ext>
            </p:extLst>
          </p:nvPr>
        </p:nvGraphicFramePr>
        <p:xfrm>
          <a:off x="6697274" y="2916257"/>
          <a:ext cx="4898491" cy="154243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3" name="Graphique 12">
            <a:extLst>
              <a:ext uri="{FF2B5EF4-FFF2-40B4-BE49-F238E27FC236}">
                <a16:creationId xmlns:a16="http://schemas.microsoft.com/office/drawing/2014/main" id="{0E260F9E-E58A-4D8B-9F92-858FD7E81663}"/>
              </a:ext>
            </a:extLst>
          </p:cNvPr>
          <p:cNvGraphicFramePr/>
          <p:nvPr>
            <p:custDataLst>
              <p:tags r:id="rId4"/>
            </p:custDataLst>
            <p:extLst>
              <p:ext uri="{D42A27DB-BD31-4B8C-83A1-F6EECF244321}">
                <p14:modId xmlns:p14="http://schemas.microsoft.com/office/powerpoint/2010/main" val="3784087836"/>
              </p:ext>
            </p:extLst>
          </p:nvPr>
        </p:nvGraphicFramePr>
        <p:xfrm>
          <a:off x="802210" y="4776124"/>
          <a:ext cx="4898491" cy="154243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4" name="Graphique 13">
            <a:extLst>
              <a:ext uri="{FF2B5EF4-FFF2-40B4-BE49-F238E27FC236}">
                <a16:creationId xmlns:a16="http://schemas.microsoft.com/office/drawing/2014/main" id="{8B375921-4DCA-4CE0-BC44-AF85B42EA084}"/>
              </a:ext>
            </a:extLst>
          </p:cNvPr>
          <p:cNvGraphicFramePr/>
          <p:nvPr>
            <p:custDataLst>
              <p:tags r:id="rId5"/>
            </p:custDataLst>
            <p:extLst>
              <p:ext uri="{D42A27DB-BD31-4B8C-83A1-F6EECF244321}">
                <p14:modId xmlns:p14="http://schemas.microsoft.com/office/powerpoint/2010/main" val="4113123853"/>
              </p:ext>
            </p:extLst>
          </p:nvPr>
        </p:nvGraphicFramePr>
        <p:xfrm>
          <a:off x="6697273" y="4776124"/>
          <a:ext cx="4898491" cy="154243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9" name="Graphique 18">
            <a:extLst>
              <a:ext uri="{FF2B5EF4-FFF2-40B4-BE49-F238E27FC236}">
                <a16:creationId xmlns:a16="http://schemas.microsoft.com/office/drawing/2014/main" id="{7016A71B-85BE-44B4-AF85-4C0F9DE81A5D}"/>
              </a:ext>
            </a:extLst>
          </p:cNvPr>
          <p:cNvGraphicFramePr/>
          <p:nvPr>
            <p:custDataLst>
              <p:tags r:id="rId6"/>
            </p:custDataLst>
            <p:extLst>
              <p:ext uri="{D42A27DB-BD31-4B8C-83A1-F6EECF244321}">
                <p14:modId xmlns:p14="http://schemas.microsoft.com/office/powerpoint/2010/main" val="3580316411"/>
              </p:ext>
            </p:extLst>
          </p:nvPr>
        </p:nvGraphicFramePr>
        <p:xfrm>
          <a:off x="2758010" y="1179482"/>
          <a:ext cx="4898491" cy="1542430"/>
        </p:xfrm>
        <a:graphic>
          <a:graphicData uri="http://schemas.openxmlformats.org/drawingml/2006/chart">
            <c:chart xmlns:c="http://schemas.openxmlformats.org/drawingml/2006/chart" xmlns:r="http://schemas.openxmlformats.org/officeDocument/2006/relationships" r:id="rId21"/>
          </a:graphicData>
        </a:graphic>
      </p:graphicFrame>
      <p:pic>
        <p:nvPicPr>
          <p:cNvPr id="20" name="Picture 10" descr="Icône Curriculum, vitae">
            <a:extLst>
              <a:ext uri="{FF2B5EF4-FFF2-40B4-BE49-F238E27FC236}">
                <a16:creationId xmlns:a16="http://schemas.microsoft.com/office/drawing/2014/main" id="{7478F319-4CD6-4F13-B227-0779480EB278}"/>
              </a:ext>
            </a:extLst>
          </p:cNvPr>
          <p:cNvPicPr>
            <a:picLocks noChangeAspect="1" noChangeArrowheads="1"/>
          </p:cNvPicPr>
          <p:nvPr>
            <p:custDataLst>
              <p:tags r:id="rId7"/>
            </p:custDataLst>
          </p:nvPr>
        </p:nvPicPr>
        <p:blipFill>
          <a:blip r:embed="rId22">
            <a:extLst>
              <a:ext uri="{28A0092B-C50C-407E-A947-70E740481C1C}">
                <a14:useLocalDpi xmlns:a14="http://schemas.microsoft.com/office/drawing/2010/main" val="0"/>
              </a:ext>
            </a:extLst>
          </a:blip>
          <a:srcRect/>
          <a:stretch>
            <a:fillRect/>
          </a:stretch>
        </p:blipFill>
        <p:spPr bwMode="auto">
          <a:xfrm>
            <a:off x="239705" y="2790396"/>
            <a:ext cx="796115" cy="79611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3E427768-EBD3-43A8-B8D0-C8073C41A227}"/>
              </a:ext>
            </a:extLst>
          </p:cNvPr>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6275373" y="2865288"/>
            <a:ext cx="646331" cy="646331"/>
          </a:xfrm>
          <a:prstGeom prst="rect">
            <a:avLst/>
          </a:prstGeom>
        </p:spPr>
      </p:pic>
      <p:sp>
        <p:nvSpPr>
          <p:cNvPr id="23" name="Freeform 25">
            <a:extLst>
              <a:ext uri="{FF2B5EF4-FFF2-40B4-BE49-F238E27FC236}">
                <a16:creationId xmlns:a16="http://schemas.microsoft.com/office/drawing/2014/main" id="{9FE8C52B-DDE7-47B3-BC89-EB59DEC5FECB}"/>
              </a:ext>
            </a:extLst>
          </p:cNvPr>
          <p:cNvSpPr>
            <a:spLocks noChangeAspect="1" noEditPoints="1"/>
          </p:cNvSpPr>
          <p:nvPr>
            <p:custDataLst>
              <p:tags r:id="rId9"/>
            </p:custDataLst>
          </p:nvPr>
        </p:nvSpPr>
        <p:spPr bwMode="auto">
          <a:xfrm>
            <a:off x="325032" y="4712388"/>
            <a:ext cx="625460" cy="603836"/>
          </a:xfrm>
          <a:custGeom>
            <a:avLst/>
            <a:gdLst/>
            <a:ahLst/>
            <a:cxnLst>
              <a:cxn ang="0">
                <a:pos x="206" y="139"/>
              </a:cxn>
              <a:cxn ang="0">
                <a:pos x="261" y="69"/>
              </a:cxn>
              <a:cxn ang="0">
                <a:pos x="304" y="0"/>
              </a:cxn>
              <a:cxn ang="0">
                <a:pos x="290" y="159"/>
              </a:cxn>
              <a:cxn ang="0">
                <a:pos x="420" y="159"/>
              </a:cxn>
              <a:cxn ang="0">
                <a:pos x="452" y="193"/>
              </a:cxn>
              <a:cxn ang="0">
                <a:pos x="433" y="228"/>
              </a:cxn>
              <a:cxn ang="0">
                <a:pos x="457" y="262"/>
              </a:cxn>
              <a:cxn ang="0">
                <a:pos x="431" y="296"/>
              </a:cxn>
              <a:cxn ang="0">
                <a:pos x="453" y="330"/>
              </a:cxn>
              <a:cxn ang="0">
                <a:pos x="420" y="364"/>
              </a:cxn>
              <a:cxn ang="0">
                <a:pos x="439" y="388"/>
              </a:cxn>
              <a:cxn ang="0">
                <a:pos x="389" y="434"/>
              </a:cxn>
              <a:cxn ang="0">
                <a:pos x="294" y="438"/>
              </a:cxn>
              <a:cxn ang="0">
                <a:pos x="138" y="409"/>
              </a:cxn>
              <a:cxn ang="0">
                <a:pos x="138" y="218"/>
              </a:cxn>
              <a:cxn ang="0">
                <a:pos x="206" y="139"/>
              </a:cxn>
              <a:cxn ang="0">
                <a:pos x="0" y="430"/>
              </a:cxn>
              <a:cxn ang="0">
                <a:pos x="9" y="440"/>
              </a:cxn>
              <a:cxn ang="0">
                <a:pos x="108" y="440"/>
              </a:cxn>
              <a:cxn ang="0">
                <a:pos x="118" y="430"/>
              </a:cxn>
              <a:cxn ang="0">
                <a:pos x="118" y="198"/>
              </a:cxn>
              <a:cxn ang="0">
                <a:pos x="108" y="188"/>
              </a:cxn>
              <a:cxn ang="0">
                <a:pos x="9" y="188"/>
              </a:cxn>
              <a:cxn ang="0">
                <a:pos x="0" y="198"/>
              </a:cxn>
              <a:cxn ang="0">
                <a:pos x="0" y="430"/>
              </a:cxn>
            </a:cxnLst>
            <a:rect l="0" t="0" r="r" b="b"/>
            <a:pathLst>
              <a:path w="457" h="441">
                <a:moveTo>
                  <a:pt x="206" y="139"/>
                </a:moveTo>
                <a:cubicBezTo>
                  <a:pt x="214" y="121"/>
                  <a:pt x="253" y="83"/>
                  <a:pt x="261" y="69"/>
                </a:cubicBezTo>
                <a:cubicBezTo>
                  <a:pt x="277" y="40"/>
                  <a:pt x="264" y="0"/>
                  <a:pt x="304" y="0"/>
                </a:cubicBezTo>
                <a:cubicBezTo>
                  <a:pt x="321" y="0"/>
                  <a:pt x="375" y="44"/>
                  <a:pt x="290" y="159"/>
                </a:cubicBezTo>
                <a:cubicBezTo>
                  <a:pt x="340" y="153"/>
                  <a:pt x="397" y="154"/>
                  <a:pt x="420" y="159"/>
                </a:cubicBezTo>
                <a:cubicBezTo>
                  <a:pt x="434" y="162"/>
                  <a:pt x="452" y="176"/>
                  <a:pt x="452" y="193"/>
                </a:cubicBezTo>
                <a:cubicBezTo>
                  <a:pt x="452" y="211"/>
                  <a:pt x="444" y="221"/>
                  <a:pt x="433" y="228"/>
                </a:cubicBezTo>
                <a:cubicBezTo>
                  <a:pt x="448" y="232"/>
                  <a:pt x="457" y="245"/>
                  <a:pt x="457" y="262"/>
                </a:cubicBezTo>
                <a:cubicBezTo>
                  <a:pt x="457" y="280"/>
                  <a:pt x="446" y="290"/>
                  <a:pt x="431" y="296"/>
                </a:cubicBezTo>
                <a:cubicBezTo>
                  <a:pt x="442" y="301"/>
                  <a:pt x="453" y="313"/>
                  <a:pt x="453" y="330"/>
                </a:cubicBezTo>
                <a:cubicBezTo>
                  <a:pt x="453" y="347"/>
                  <a:pt x="439" y="361"/>
                  <a:pt x="420" y="364"/>
                </a:cubicBezTo>
                <a:cubicBezTo>
                  <a:pt x="433" y="370"/>
                  <a:pt x="439" y="378"/>
                  <a:pt x="439" y="388"/>
                </a:cubicBezTo>
                <a:cubicBezTo>
                  <a:pt x="439" y="420"/>
                  <a:pt x="412" y="428"/>
                  <a:pt x="389" y="434"/>
                </a:cubicBezTo>
                <a:cubicBezTo>
                  <a:pt x="367" y="440"/>
                  <a:pt x="336" y="441"/>
                  <a:pt x="294" y="438"/>
                </a:cubicBezTo>
                <a:cubicBezTo>
                  <a:pt x="252" y="435"/>
                  <a:pt x="198" y="416"/>
                  <a:pt x="138" y="409"/>
                </a:cubicBezTo>
                <a:cubicBezTo>
                  <a:pt x="138" y="357"/>
                  <a:pt x="138" y="218"/>
                  <a:pt x="138" y="218"/>
                </a:cubicBezTo>
                <a:cubicBezTo>
                  <a:pt x="138" y="218"/>
                  <a:pt x="181" y="193"/>
                  <a:pt x="206" y="139"/>
                </a:cubicBezTo>
                <a:close/>
                <a:moveTo>
                  <a:pt x="0" y="430"/>
                </a:moveTo>
                <a:cubicBezTo>
                  <a:pt x="0" y="435"/>
                  <a:pt x="4" y="440"/>
                  <a:pt x="9" y="440"/>
                </a:cubicBezTo>
                <a:cubicBezTo>
                  <a:pt x="108" y="440"/>
                  <a:pt x="108" y="440"/>
                  <a:pt x="108" y="440"/>
                </a:cubicBezTo>
                <a:cubicBezTo>
                  <a:pt x="113" y="440"/>
                  <a:pt x="118" y="435"/>
                  <a:pt x="118" y="430"/>
                </a:cubicBezTo>
                <a:cubicBezTo>
                  <a:pt x="118" y="198"/>
                  <a:pt x="118" y="198"/>
                  <a:pt x="118" y="198"/>
                </a:cubicBezTo>
                <a:cubicBezTo>
                  <a:pt x="118" y="193"/>
                  <a:pt x="113" y="188"/>
                  <a:pt x="108" y="188"/>
                </a:cubicBezTo>
                <a:cubicBezTo>
                  <a:pt x="9" y="188"/>
                  <a:pt x="9" y="188"/>
                  <a:pt x="9" y="188"/>
                </a:cubicBezTo>
                <a:cubicBezTo>
                  <a:pt x="4" y="188"/>
                  <a:pt x="0" y="193"/>
                  <a:pt x="0" y="198"/>
                </a:cubicBezTo>
                <a:lnTo>
                  <a:pt x="0" y="430"/>
                </a:lnTo>
                <a:close/>
              </a:path>
            </a:pathLst>
          </a:custGeom>
          <a:solidFill>
            <a:srgbClr val="A8D7E4"/>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Segoe UI" panose="020B0502040204020203" pitchFamily="34" charset="0"/>
              <a:cs typeface="Segoe UI" panose="020B0502040204020203" pitchFamily="34" charset="0"/>
            </a:endParaRPr>
          </a:p>
        </p:txBody>
      </p:sp>
      <p:pic>
        <p:nvPicPr>
          <p:cNvPr id="24" name="Image 23">
            <a:extLst>
              <a:ext uri="{FF2B5EF4-FFF2-40B4-BE49-F238E27FC236}">
                <a16:creationId xmlns:a16="http://schemas.microsoft.com/office/drawing/2014/main" id="{202ECD67-C5D3-4A94-8683-90CC188D2DFC}"/>
              </a:ext>
            </a:extLst>
          </p:cNvPr>
          <p:cNvPicPr/>
          <p:nvPr>
            <p:custDataLst>
              <p:tags r:id="rId10"/>
            </p:custDataLst>
          </p:nvPr>
        </p:nvPicPr>
        <p:blipFill>
          <a:blip r:embed="rId24" cstate="hq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021442" y="1534973"/>
            <a:ext cx="646331" cy="557341"/>
          </a:xfrm>
          <a:prstGeom prst="rect">
            <a:avLst/>
          </a:prstGeom>
          <a:noFill/>
          <a:ln>
            <a:noFill/>
          </a:ln>
        </p:spPr>
      </p:pic>
      <p:pic>
        <p:nvPicPr>
          <p:cNvPr id="25" name="Picture 2" descr="Icône Euro, pièce, finance">
            <a:extLst>
              <a:ext uri="{FF2B5EF4-FFF2-40B4-BE49-F238E27FC236}">
                <a16:creationId xmlns:a16="http://schemas.microsoft.com/office/drawing/2014/main" id="{F111B702-665E-4833-9ECC-DF27E3D8B68C}"/>
              </a:ext>
            </a:extLst>
          </p:cNvPr>
          <p:cNvPicPr>
            <a:picLocks noChangeAspect="1" noChangeArrowheads="1"/>
          </p:cNvPicPr>
          <p:nvPr>
            <p:custDataLst>
              <p:tags r:id="rId11"/>
            </p:custDataLst>
          </p:nvPr>
        </p:nvPicPr>
        <p:blipFill>
          <a:blip r:embed="rId25">
            <a:extLst>
              <a:ext uri="{28A0092B-C50C-407E-A947-70E740481C1C}">
                <a14:useLocalDpi xmlns:a14="http://schemas.microsoft.com/office/drawing/2010/main" val="0"/>
              </a:ext>
            </a:extLst>
          </a:blip>
          <a:srcRect/>
          <a:stretch>
            <a:fillRect/>
          </a:stretch>
        </p:blipFill>
        <p:spPr bwMode="auto">
          <a:xfrm>
            <a:off x="2445243" y="1245472"/>
            <a:ext cx="625534" cy="625534"/>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D50B9F8B-5794-4B4C-8377-6E3D61AACFCE}"/>
              </a:ext>
            </a:extLst>
          </p:cNvPr>
          <p:cNvSpPr txBox="1"/>
          <p:nvPr>
            <p:custDataLst>
              <p:tags r:id="rId12"/>
            </p:custDataLst>
          </p:nvPr>
        </p:nvSpPr>
        <p:spPr>
          <a:xfrm>
            <a:off x="7793475" y="1056865"/>
            <a:ext cx="4310523" cy="1633781"/>
          </a:xfrm>
          <a:custGeom>
            <a:avLst/>
            <a:gdLst>
              <a:gd name="connsiteX0" fmla="*/ 0 w 4310523"/>
              <a:gd name="connsiteY0" fmla="*/ 0 h 1633781"/>
              <a:gd name="connsiteX1" fmla="*/ 486473 w 4310523"/>
              <a:gd name="connsiteY1" fmla="*/ 0 h 1633781"/>
              <a:gd name="connsiteX2" fmla="*/ 1016052 w 4310523"/>
              <a:gd name="connsiteY2" fmla="*/ 0 h 1633781"/>
              <a:gd name="connsiteX3" fmla="*/ 1718051 w 4310523"/>
              <a:gd name="connsiteY3" fmla="*/ 0 h 1633781"/>
              <a:gd name="connsiteX4" fmla="*/ 2290735 w 4310523"/>
              <a:gd name="connsiteY4" fmla="*/ 0 h 1633781"/>
              <a:gd name="connsiteX5" fmla="*/ 2820314 w 4310523"/>
              <a:gd name="connsiteY5" fmla="*/ 0 h 1633781"/>
              <a:gd name="connsiteX6" fmla="*/ 3479208 w 4310523"/>
              <a:gd name="connsiteY6" fmla="*/ 0 h 1633781"/>
              <a:gd name="connsiteX7" fmla="*/ 4310523 w 4310523"/>
              <a:gd name="connsiteY7" fmla="*/ 0 h 1633781"/>
              <a:gd name="connsiteX8" fmla="*/ 4310523 w 4310523"/>
              <a:gd name="connsiteY8" fmla="*/ 528256 h 1633781"/>
              <a:gd name="connsiteX9" fmla="*/ 4310523 w 4310523"/>
              <a:gd name="connsiteY9" fmla="*/ 1040174 h 1633781"/>
              <a:gd name="connsiteX10" fmla="*/ 4310523 w 4310523"/>
              <a:gd name="connsiteY10" fmla="*/ 1633781 h 1633781"/>
              <a:gd name="connsiteX11" fmla="*/ 3651629 w 4310523"/>
              <a:gd name="connsiteY11" fmla="*/ 1633781 h 1633781"/>
              <a:gd name="connsiteX12" fmla="*/ 3035840 w 4310523"/>
              <a:gd name="connsiteY12" fmla="*/ 1633781 h 1633781"/>
              <a:gd name="connsiteX13" fmla="*/ 2420051 w 4310523"/>
              <a:gd name="connsiteY13" fmla="*/ 1633781 h 1633781"/>
              <a:gd name="connsiteX14" fmla="*/ 1718051 w 4310523"/>
              <a:gd name="connsiteY14" fmla="*/ 1633781 h 1633781"/>
              <a:gd name="connsiteX15" fmla="*/ 1102262 w 4310523"/>
              <a:gd name="connsiteY15" fmla="*/ 1633781 h 1633781"/>
              <a:gd name="connsiteX16" fmla="*/ 529579 w 4310523"/>
              <a:gd name="connsiteY16" fmla="*/ 1633781 h 1633781"/>
              <a:gd name="connsiteX17" fmla="*/ 0 w 4310523"/>
              <a:gd name="connsiteY17" fmla="*/ 1633781 h 1633781"/>
              <a:gd name="connsiteX18" fmla="*/ 0 w 4310523"/>
              <a:gd name="connsiteY18" fmla="*/ 1056512 h 1633781"/>
              <a:gd name="connsiteX19" fmla="*/ 0 w 4310523"/>
              <a:gd name="connsiteY19" fmla="*/ 511918 h 1633781"/>
              <a:gd name="connsiteX20" fmla="*/ 0 w 4310523"/>
              <a:gd name="connsiteY20" fmla="*/ 0 h 163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10523" h="1633781" fill="none" extrusionOk="0">
                <a:moveTo>
                  <a:pt x="0" y="0"/>
                </a:moveTo>
                <a:cubicBezTo>
                  <a:pt x="171369" y="-11803"/>
                  <a:pt x="317019" y="-23935"/>
                  <a:pt x="486473" y="0"/>
                </a:cubicBezTo>
                <a:cubicBezTo>
                  <a:pt x="655927" y="23935"/>
                  <a:pt x="816139" y="6772"/>
                  <a:pt x="1016052" y="0"/>
                </a:cubicBezTo>
                <a:cubicBezTo>
                  <a:pt x="1215965" y="-6772"/>
                  <a:pt x="1545851" y="-21054"/>
                  <a:pt x="1718051" y="0"/>
                </a:cubicBezTo>
                <a:cubicBezTo>
                  <a:pt x="1890251" y="21054"/>
                  <a:pt x="2054877" y="-22667"/>
                  <a:pt x="2290735" y="0"/>
                </a:cubicBezTo>
                <a:cubicBezTo>
                  <a:pt x="2526593" y="22667"/>
                  <a:pt x="2670929" y="-7107"/>
                  <a:pt x="2820314" y="0"/>
                </a:cubicBezTo>
                <a:cubicBezTo>
                  <a:pt x="2969699" y="7107"/>
                  <a:pt x="3226503" y="32333"/>
                  <a:pt x="3479208" y="0"/>
                </a:cubicBezTo>
                <a:cubicBezTo>
                  <a:pt x="3731913" y="-32333"/>
                  <a:pt x="4143446" y="-40838"/>
                  <a:pt x="4310523" y="0"/>
                </a:cubicBezTo>
                <a:cubicBezTo>
                  <a:pt x="4291284" y="261312"/>
                  <a:pt x="4298380" y="395632"/>
                  <a:pt x="4310523" y="528256"/>
                </a:cubicBezTo>
                <a:cubicBezTo>
                  <a:pt x="4322666" y="660880"/>
                  <a:pt x="4333818" y="791503"/>
                  <a:pt x="4310523" y="1040174"/>
                </a:cubicBezTo>
                <a:cubicBezTo>
                  <a:pt x="4287228" y="1288845"/>
                  <a:pt x="4335364" y="1377900"/>
                  <a:pt x="4310523" y="1633781"/>
                </a:cubicBezTo>
                <a:cubicBezTo>
                  <a:pt x="4049475" y="1658656"/>
                  <a:pt x="3801923" y="1624544"/>
                  <a:pt x="3651629" y="1633781"/>
                </a:cubicBezTo>
                <a:cubicBezTo>
                  <a:pt x="3501335" y="1643018"/>
                  <a:pt x="3318331" y="1623664"/>
                  <a:pt x="3035840" y="1633781"/>
                </a:cubicBezTo>
                <a:cubicBezTo>
                  <a:pt x="2753349" y="1643898"/>
                  <a:pt x="2578250" y="1649412"/>
                  <a:pt x="2420051" y="1633781"/>
                </a:cubicBezTo>
                <a:cubicBezTo>
                  <a:pt x="2261852" y="1618150"/>
                  <a:pt x="1972102" y="1656932"/>
                  <a:pt x="1718051" y="1633781"/>
                </a:cubicBezTo>
                <a:cubicBezTo>
                  <a:pt x="1464000" y="1610630"/>
                  <a:pt x="1395788" y="1648978"/>
                  <a:pt x="1102262" y="1633781"/>
                </a:cubicBezTo>
                <a:cubicBezTo>
                  <a:pt x="808736" y="1618584"/>
                  <a:pt x="749175" y="1648803"/>
                  <a:pt x="529579" y="1633781"/>
                </a:cubicBezTo>
                <a:cubicBezTo>
                  <a:pt x="309983" y="1618759"/>
                  <a:pt x="188499" y="1630105"/>
                  <a:pt x="0" y="1633781"/>
                </a:cubicBezTo>
                <a:cubicBezTo>
                  <a:pt x="-20365" y="1492652"/>
                  <a:pt x="28498" y="1177535"/>
                  <a:pt x="0" y="1056512"/>
                </a:cubicBezTo>
                <a:cubicBezTo>
                  <a:pt x="-28498" y="935489"/>
                  <a:pt x="25892" y="707177"/>
                  <a:pt x="0" y="511918"/>
                </a:cubicBezTo>
                <a:cubicBezTo>
                  <a:pt x="-25892" y="316659"/>
                  <a:pt x="-19935" y="230085"/>
                  <a:pt x="0" y="0"/>
                </a:cubicBezTo>
                <a:close/>
              </a:path>
              <a:path w="4310523" h="1633781" stroke="0" extrusionOk="0">
                <a:moveTo>
                  <a:pt x="0" y="0"/>
                </a:moveTo>
                <a:cubicBezTo>
                  <a:pt x="148330" y="9405"/>
                  <a:pt x="265740" y="9091"/>
                  <a:pt x="486473" y="0"/>
                </a:cubicBezTo>
                <a:cubicBezTo>
                  <a:pt x="707206" y="-9091"/>
                  <a:pt x="885043" y="-1127"/>
                  <a:pt x="1059157" y="0"/>
                </a:cubicBezTo>
                <a:cubicBezTo>
                  <a:pt x="1233271" y="1127"/>
                  <a:pt x="1447050" y="17884"/>
                  <a:pt x="1545630" y="0"/>
                </a:cubicBezTo>
                <a:cubicBezTo>
                  <a:pt x="1644210" y="-17884"/>
                  <a:pt x="1956700" y="-1235"/>
                  <a:pt x="2075209" y="0"/>
                </a:cubicBezTo>
                <a:cubicBezTo>
                  <a:pt x="2193718" y="1235"/>
                  <a:pt x="2429336" y="11276"/>
                  <a:pt x="2777208" y="0"/>
                </a:cubicBezTo>
                <a:cubicBezTo>
                  <a:pt x="3125080" y="-11276"/>
                  <a:pt x="3154053" y="9021"/>
                  <a:pt x="3263682" y="0"/>
                </a:cubicBezTo>
                <a:cubicBezTo>
                  <a:pt x="3373311" y="-9021"/>
                  <a:pt x="4021864" y="50152"/>
                  <a:pt x="4310523" y="0"/>
                </a:cubicBezTo>
                <a:cubicBezTo>
                  <a:pt x="4294057" y="114228"/>
                  <a:pt x="4304325" y="363511"/>
                  <a:pt x="4310523" y="528256"/>
                </a:cubicBezTo>
                <a:cubicBezTo>
                  <a:pt x="4316721" y="693001"/>
                  <a:pt x="4287282" y="915645"/>
                  <a:pt x="4310523" y="1056512"/>
                </a:cubicBezTo>
                <a:cubicBezTo>
                  <a:pt x="4333764" y="1197379"/>
                  <a:pt x="4309551" y="1468321"/>
                  <a:pt x="4310523" y="1633781"/>
                </a:cubicBezTo>
                <a:cubicBezTo>
                  <a:pt x="3963340" y="1606629"/>
                  <a:pt x="3830536" y="1623004"/>
                  <a:pt x="3608524" y="1633781"/>
                </a:cubicBezTo>
                <a:cubicBezTo>
                  <a:pt x="3386512" y="1644558"/>
                  <a:pt x="3256748" y="1642070"/>
                  <a:pt x="3122050" y="1633781"/>
                </a:cubicBezTo>
                <a:cubicBezTo>
                  <a:pt x="2987352" y="1625492"/>
                  <a:pt x="2873317" y="1631777"/>
                  <a:pt x="2635577" y="1633781"/>
                </a:cubicBezTo>
                <a:cubicBezTo>
                  <a:pt x="2397837" y="1635785"/>
                  <a:pt x="2357974" y="1643878"/>
                  <a:pt x="2149104" y="1633781"/>
                </a:cubicBezTo>
                <a:cubicBezTo>
                  <a:pt x="1940234" y="1623684"/>
                  <a:pt x="1610810" y="1633846"/>
                  <a:pt x="1447104" y="1633781"/>
                </a:cubicBezTo>
                <a:cubicBezTo>
                  <a:pt x="1283398" y="1633716"/>
                  <a:pt x="1114520" y="1651989"/>
                  <a:pt x="831315" y="1633781"/>
                </a:cubicBezTo>
                <a:cubicBezTo>
                  <a:pt x="548110" y="1615573"/>
                  <a:pt x="191559" y="1664207"/>
                  <a:pt x="0" y="1633781"/>
                </a:cubicBezTo>
                <a:cubicBezTo>
                  <a:pt x="2869" y="1482368"/>
                  <a:pt x="25339" y="1231623"/>
                  <a:pt x="0" y="1121863"/>
                </a:cubicBezTo>
                <a:cubicBezTo>
                  <a:pt x="-25339" y="1012103"/>
                  <a:pt x="22089" y="845543"/>
                  <a:pt x="0" y="577269"/>
                </a:cubicBezTo>
                <a:cubicBezTo>
                  <a:pt x="-22089" y="308995"/>
                  <a:pt x="-4265" y="116572"/>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lgn="just">
              <a:spcAft>
                <a:spcPts val="500"/>
              </a:spcAft>
            </a:pPr>
            <a:r>
              <a:rPr lang="fr-FR" sz="1200" dirty="0">
                <a:cs typeface="Segoe UI" panose="020B0502040204020203" pitchFamily="34" charset="0"/>
              </a:rPr>
              <a:t>Les priorités 8.3 (</a:t>
            </a:r>
            <a:r>
              <a:rPr lang="fr-FR" sz="1200" dirty="0">
                <a:solidFill>
                  <a:prstClr val="black"/>
                </a:solidFill>
                <a:latin typeface="Myriad Pro Light" panose="020B0603030403020204"/>
              </a:rPr>
              <a:t>emploi indépendant, entrepreneuriat, création d'entreprises) </a:t>
            </a:r>
            <a:r>
              <a:rPr lang="fr-FR" sz="1200" dirty="0">
                <a:cs typeface="Segoe UI" panose="020B0502040204020203" pitchFamily="34" charset="0"/>
              </a:rPr>
              <a:t>et 9.1 (</a:t>
            </a:r>
            <a:r>
              <a:rPr lang="fr-FR" sz="1200" dirty="0">
                <a:solidFill>
                  <a:prstClr val="black"/>
                </a:solidFill>
                <a:latin typeface="Myriad Pro Light" panose="020B0603030403020204"/>
              </a:rPr>
              <a:t>inclusion active) </a:t>
            </a:r>
            <a:r>
              <a:rPr lang="fr-FR" sz="1200" dirty="0">
                <a:cs typeface="Segoe UI" panose="020B0502040204020203" pitchFamily="34" charset="0"/>
              </a:rPr>
              <a:t>sont celles qui affichent les meilleurs scores de notoriété du financement par l’Europe.</a:t>
            </a:r>
          </a:p>
          <a:p>
            <a:pPr algn="just">
              <a:spcAft>
                <a:spcPts val="500"/>
              </a:spcAft>
            </a:pPr>
            <a:r>
              <a:rPr lang="fr-FR" sz="1200" b="1" dirty="0">
                <a:cs typeface="Segoe UI" panose="020B0502040204020203" pitchFamily="34" charset="0"/>
              </a:rPr>
              <a:t>L’utilité des actions est reconnue</a:t>
            </a:r>
            <a:r>
              <a:rPr lang="fr-FR" sz="1200" dirty="0">
                <a:cs typeface="Segoe UI" panose="020B0502040204020203" pitchFamily="34" charset="0"/>
              </a:rPr>
              <a:t> par une majorité des participants, quelle que soit la priorité d’investissement. Les résultats sont particulièrement bons sur les PI 10.1 (décrochage scolaire) et 8.3 (</a:t>
            </a:r>
            <a:r>
              <a:rPr lang="fr-FR" sz="1200" dirty="0">
                <a:solidFill>
                  <a:prstClr val="black"/>
                </a:solidFill>
                <a:latin typeface="Myriad Pro Light" panose="020B0603030403020204"/>
              </a:rPr>
              <a:t>emploi indépendant, entrepreneuriat, création d'entreprises)</a:t>
            </a:r>
            <a:r>
              <a:rPr lang="fr-FR" sz="1200" dirty="0">
                <a:cs typeface="Segoe UI" panose="020B0502040204020203" pitchFamily="34" charset="0"/>
              </a:rPr>
              <a:t>.</a:t>
            </a:r>
          </a:p>
        </p:txBody>
      </p:sp>
      <p:pic>
        <p:nvPicPr>
          <p:cNvPr id="28" name="Image 27">
            <a:extLst>
              <a:ext uri="{FF2B5EF4-FFF2-40B4-BE49-F238E27FC236}">
                <a16:creationId xmlns:a16="http://schemas.microsoft.com/office/drawing/2014/main" id="{7080F702-4186-4737-8FEB-312DA13C2044}"/>
              </a:ext>
            </a:extLst>
          </p:cNvPr>
          <p:cNvPicPr>
            <a:picLocks noChangeAspect="1"/>
          </p:cNvPicPr>
          <p:nvPr>
            <p:custDataLst>
              <p:tags r:id="rId13"/>
            </p:custDataLst>
          </p:nvPr>
        </p:nvPicPr>
        <p:blipFill>
          <a:blip r:embed="rId26"/>
          <a:stretch>
            <a:fillRect/>
          </a:stretch>
        </p:blipFill>
        <p:spPr>
          <a:xfrm>
            <a:off x="7431525" y="783312"/>
            <a:ext cx="361950" cy="466359"/>
          </a:xfrm>
          <a:prstGeom prst="rect">
            <a:avLst/>
          </a:prstGeom>
        </p:spPr>
      </p:pic>
      <p:grpSp>
        <p:nvGrpSpPr>
          <p:cNvPr id="37" name="Groupe 36">
            <a:extLst>
              <a:ext uri="{FF2B5EF4-FFF2-40B4-BE49-F238E27FC236}">
                <a16:creationId xmlns:a16="http://schemas.microsoft.com/office/drawing/2014/main" id="{22F64D08-EF69-47C5-80E3-EE7C764651DB}"/>
              </a:ext>
            </a:extLst>
          </p:cNvPr>
          <p:cNvGrpSpPr/>
          <p:nvPr>
            <p:custDataLst>
              <p:tags r:id="rId14"/>
            </p:custDataLst>
          </p:nvPr>
        </p:nvGrpSpPr>
        <p:grpSpPr>
          <a:xfrm>
            <a:off x="6271793" y="4506474"/>
            <a:ext cx="649911" cy="1015663"/>
            <a:chOff x="11595072" y="3568173"/>
            <a:chExt cx="649911" cy="1015663"/>
          </a:xfrm>
        </p:grpSpPr>
        <p:sp>
          <p:nvSpPr>
            <p:cNvPr id="38" name="Ellipse 37">
              <a:extLst>
                <a:ext uri="{FF2B5EF4-FFF2-40B4-BE49-F238E27FC236}">
                  <a16:creationId xmlns:a16="http://schemas.microsoft.com/office/drawing/2014/main" id="{C164525E-DE6E-4477-9B35-9E233F9B09A5}"/>
                </a:ext>
              </a:extLst>
            </p:cNvPr>
            <p:cNvSpPr/>
            <p:nvPr/>
          </p:nvSpPr>
          <p:spPr>
            <a:xfrm>
              <a:off x="11595072" y="3789754"/>
              <a:ext cx="649911" cy="648701"/>
            </a:xfrm>
            <a:prstGeom prst="ellipse">
              <a:avLst/>
            </a:prstGeom>
            <a:solidFill>
              <a:srgbClr val="A8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600" b="1"/>
            </a:p>
          </p:txBody>
        </p:sp>
        <p:sp>
          <p:nvSpPr>
            <p:cNvPr id="39" name="ZoneTexte 38">
              <a:extLst>
                <a:ext uri="{FF2B5EF4-FFF2-40B4-BE49-F238E27FC236}">
                  <a16:creationId xmlns:a16="http://schemas.microsoft.com/office/drawing/2014/main" id="{A0F3AAB4-CACA-442A-BD4A-A361554CE885}"/>
                </a:ext>
              </a:extLst>
            </p:cNvPr>
            <p:cNvSpPr txBox="1"/>
            <p:nvPr/>
          </p:nvSpPr>
          <p:spPr>
            <a:xfrm>
              <a:off x="11638012" y="3568173"/>
              <a:ext cx="564030" cy="1015663"/>
            </a:xfrm>
            <a:prstGeom prst="rect">
              <a:avLst/>
            </a:prstGeom>
            <a:noFill/>
          </p:spPr>
          <p:txBody>
            <a:bodyPr wrap="square" rtlCol="0" anchor="ctr">
              <a:spAutoFit/>
            </a:bodyPr>
            <a:lstStyle/>
            <a:p>
              <a:pPr algn="ctr"/>
              <a:r>
                <a:rPr lang="fr-FR" sz="6000" b="1">
                  <a:solidFill>
                    <a:schemeClr val="bg1"/>
                  </a:solidFill>
                </a:rPr>
                <a:t>+</a:t>
              </a:r>
            </a:p>
          </p:txBody>
        </p:sp>
      </p:grpSp>
    </p:spTree>
    <p:extLst>
      <p:ext uri="{BB962C8B-B14F-4D97-AF65-F5344CB8AC3E}">
        <p14:creationId xmlns:p14="http://schemas.microsoft.com/office/powerpoint/2010/main" val="1106120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51D72-4F05-DCEF-E100-F59A39C80BF7}"/>
            </a:ext>
          </a:extLst>
        </p:cNvPr>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3C4A4A33-E687-03FF-3F80-0D599E137F33}"/>
              </a:ext>
            </a:extLst>
          </p:cNvPr>
          <p:cNvSpPr>
            <a:spLocks noGrp="1"/>
          </p:cNvSpPr>
          <p:nvPr>
            <p:ph type="body" sz="quarter" idx="10"/>
            <p:custDataLst>
              <p:tags r:id="rId1"/>
            </p:custDataLst>
          </p:nvPr>
        </p:nvSpPr>
        <p:spPr>
          <a:xfrm>
            <a:off x="2225675" y="2828925"/>
            <a:ext cx="3666167" cy="854075"/>
          </a:xfrm>
        </p:spPr>
        <p:txBody>
          <a:bodyPr/>
          <a:lstStyle/>
          <a:p>
            <a:r>
              <a:rPr lang="fr-FR" dirty="0"/>
              <a:t>4</a:t>
            </a:r>
          </a:p>
        </p:txBody>
      </p:sp>
      <p:sp>
        <p:nvSpPr>
          <p:cNvPr id="11" name="Espace réservé du texte 2">
            <a:extLst>
              <a:ext uri="{FF2B5EF4-FFF2-40B4-BE49-F238E27FC236}">
                <a16:creationId xmlns:a16="http://schemas.microsoft.com/office/drawing/2014/main" id="{F1876624-486D-BA07-8F8F-310ADECB0056}"/>
              </a:ext>
            </a:extLst>
          </p:cNvPr>
          <p:cNvSpPr>
            <a:spLocks noGrp="1"/>
          </p:cNvSpPr>
          <p:nvPr>
            <p:ph type="body" sz="quarter" idx="11"/>
            <p:custDataLst>
              <p:tags r:id="rId2"/>
            </p:custDataLst>
          </p:nvPr>
        </p:nvSpPr>
        <p:spPr>
          <a:xfrm>
            <a:off x="2225675" y="3872721"/>
            <a:ext cx="5060950" cy="661179"/>
          </a:xfrm>
        </p:spPr>
        <p:txBody>
          <a:bodyPr/>
          <a:lstStyle/>
          <a:p>
            <a:pPr defTabSz="914460"/>
            <a:r>
              <a:rPr lang="fr-FR" sz="4000" dirty="0"/>
              <a:t>Résultats par type de dispositif</a:t>
            </a:r>
          </a:p>
        </p:txBody>
      </p:sp>
    </p:spTree>
    <p:extLst>
      <p:ext uri="{BB962C8B-B14F-4D97-AF65-F5344CB8AC3E}">
        <p14:creationId xmlns:p14="http://schemas.microsoft.com/office/powerpoint/2010/main" val="2546087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4">
            <a:extLst>
              <a:ext uri="{FF2B5EF4-FFF2-40B4-BE49-F238E27FC236}">
                <a16:creationId xmlns:a16="http://schemas.microsoft.com/office/drawing/2014/main" id="{48EF04C7-5269-408A-A911-41A7A7D427B1}"/>
              </a:ext>
            </a:extLst>
          </p:cNvPr>
          <p:cNvSpPr txBox="1"/>
          <p:nvPr>
            <p:custDataLst>
              <p:tags r:id="rId1"/>
            </p:custDataLst>
          </p:nvPr>
        </p:nvSpPr>
        <p:spPr>
          <a:xfrm>
            <a:off x="9288512" y="233698"/>
            <a:ext cx="2672825" cy="1107996"/>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endParaRPr lang="fr-FR" sz="800" b="1" dirty="0">
              <a:solidFill>
                <a:srgbClr val="595959"/>
              </a:solidFill>
              <a:cs typeface="Segoe UI" panose="020B0502040204020203" pitchFamily="34" charset="0"/>
            </a:endParaRPr>
          </a:p>
          <a:p>
            <a:pPr algn="ctr"/>
            <a:r>
              <a:rPr lang="fr-FR" sz="4000" b="1" dirty="0">
                <a:solidFill>
                  <a:schemeClr val="accent3"/>
                </a:solidFill>
                <a:latin typeface="Myriad Pro"/>
                <a:cs typeface="Segoe UI" panose="020B0502040204020203" pitchFamily="34" charset="0"/>
              </a:rPr>
              <a:t>38%</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2"/>
            </p:custDataLst>
            <p:extLst>
              <p:ext uri="{D42A27DB-BD31-4B8C-83A1-F6EECF244321}">
                <p14:modId xmlns:p14="http://schemas.microsoft.com/office/powerpoint/2010/main" val="2839547656"/>
              </p:ext>
            </p:extLst>
          </p:nvPr>
        </p:nvGraphicFramePr>
        <p:xfrm>
          <a:off x="529423" y="1190533"/>
          <a:ext cx="5544321" cy="2151980"/>
        </p:xfrm>
        <a:graphic>
          <a:graphicData uri="http://schemas.openxmlformats.org/drawingml/2006/chart">
            <c:chart xmlns:c="http://schemas.openxmlformats.org/drawingml/2006/chart" xmlns:r="http://schemas.openxmlformats.org/officeDocument/2006/relationships" r:id="rId13"/>
          </a:graphicData>
        </a:graphic>
      </p:graphicFrame>
      <p:sp>
        <p:nvSpPr>
          <p:cNvPr id="75" name="ZoneTexte 74">
            <a:extLst>
              <a:ext uri="{FF2B5EF4-FFF2-40B4-BE49-F238E27FC236}">
                <a16:creationId xmlns:a16="http://schemas.microsoft.com/office/drawing/2014/main" id="{309B3E9A-5D99-4023-BDF7-79FE00E1301F}"/>
              </a:ext>
            </a:extLst>
          </p:cNvPr>
          <p:cNvSpPr txBox="1"/>
          <p:nvPr>
            <p:custDataLst>
              <p:tags r:id="rId3"/>
            </p:custDataLst>
          </p:nvPr>
        </p:nvSpPr>
        <p:spPr>
          <a:xfrm>
            <a:off x="3952317" y="2347337"/>
            <a:ext cx="3113157" cy="1384995"/>
          </a:xfrm>
          <a:custGeom>
            <a:avLst/>
            <a:gdLst>
              <a:gd name="connsiteX0" fmla="*/ 0 w 3113157"/>
              <a:gd name="connsiteY0" fmla="*/ 0 h 1384995"/>
              <a:gd name="connsiteX1" fmla="*/ 560368 w 3113157"/>
              <a:gd name="connsiteY1" fmla="*/ 0 h 1384995"/>
              <a:gd name="connsiteX2" fmla="*/ 1089605 w 3113157"/>
              <a:gd name="connsiteY2" fmla="*/ 0 h 1384995"/>
              <a:gd name="connsiteX3" fmla="*/ 1743368 w 3113157"/>
              <a:gd name="connsiteY3" fmla="*/ 0 h 1384995"/>
              <a:gd name="connsiteX4" fmla="*/ 2397131 w 3113157"/>
              <a:gd name="connsiteY4" fmla="*/ 0 h 1384995"/>
              <a:gd name="connsiteX5" fmla="*/ 3113157 w 3113157"/>
              <a:gd name="connsiteY5" fmla="*/ 0 h 1384995"/>
              <a:gd name="connsiteX6" fmla="*/ 3113157 w 3113157"/>
              <a:gd name="connsiteY6" fmla="*/ 678648 h 1384995"/>
              <a:gd name="connsiteX7" fmla="*/ 3113157 w 3113157"/>
              <a:gd name="connsiteY7" fmla="*/ 1384995 h 1384995"/>
              <a:gd name="connsiteX8" fmla="*/ 2459394 w 3113157"/>
              <a:gd name="connsiteY8" fmla="*/ 1384995 h 1384995"/>
              <a:gd name="connsiteX9" fmla="*/ 1805631 w 3113157"/>
              <a:gd name="connsiteY9" fmla="*/ 1384995 h 1384995"/>
              <a:gd name="connsiteX10" fmla="*/ 1183000 w 3113157"/>
              <a:gd name="connsiteY10" fmla="*/ 1384995 h 1384995"/>
              <a:gd name="connsiteX11" fmla="*/ 653763 w 3113157"/>
              <a:gd name="connsiteY11" fmla="*/ 1384995 h 1384995"/>
              <a:gd name="connsiteX12" fmla="*/ 0 w 3113157"/>
              <a:gd name="connsiteY12" fmla="*/ 1384995 h 1384995"/>
              <a:gd name="connsiteX13" fmla="*/ 0 w 3113157"/>
              <a:gd name="connsiteY13" fmla="*/ 692498 h 1384995"/>
              <a:gd name="connsiteX14" fmla="*/ 0 w 3113157"/>
              <a:gd name="connsiteY14"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3157" h="1384995" fill="none" extrusionOk="0">
                <a:moveTo>
                  <a:pt x="0" y="0"/>
                </a:moveTo>
                <a:cubicBezTo>
                  <a:pt x="186965" y="-18236"/>
                  <a:pt x="447946" y="12870"/>
                  <a:pt x="560368" y="0"/>
                </a:cubicBezTo>
                <a:cubicBezTo>
                  <a:pt x="672790" y="-12870"/>
                  <a:pt x="944066" y="-23152"/>
                  <a:pt x="1089605" y="0"/>
                </a:cubicBezTo>
                <a:cubicBezTo>
                  <a:pt x="1235144" y="23152"/>
                  <a:pt x="1523957" y="15647"/>
                  <a:pt x="1743368" y="0"/>
                </a:cubicBezTo>
                <a:cubicBezTo>
                  <a:pt x="1962779" y="-15647"/>
                  <a:pt x="2209506" y="22892"/>
                  <a:pt x="2397131" y="0"/>
                </a:cubicBezTo>
                <a:cubicBezTo>
                  <a:pt x="2584756" y="-22892"/>
                  <a:pt x="2966569" y="-6922"/>
                  <a:pt x="3113157" y="0"/>
                </a:cubicBezTo>
                <a:cubicBezTo>
                  <a:pt x="3112065" y="278203"/>
                  <a:pt x="3091934" y="374717"/>
                  <a:pt x="3113157" y="678648"/>
                </a:cubicBezTo>
                <a:cubicBezTo>
                  <a:pt x="3134380" y="982579"/>
                  <a:pt x="3097081" y="1035860"/>
                  <a:pt x="3113157" y="1384995"/>
                </a:cubicBezTo>
                <a:cubicBezTo>
                  <a:pt x="2826656" y="1407841"/>
                  <a:pt x="2661014" y="1354628"/>
                  <a:pt x="2459394" y="1384995"/>
                </a:cubicBezTo>
                <a:cubicBezTo>
                  <a:pt x="2257774" y="1415362"/>
                  <a:pt x="1992575" y="1412292"/>
                  <a:pt x="1805631" y="1384995"/>
                </a:cubicBezTo>
                <a:cubicBezTo>
                  <a:pt x="1618687" y="1357698"/>
                  <a:pt x="1381221" y="1381490"/>
                  <a:pt x="1183000" y="1384995"/>
                </a:cubicBezTo>
                <a:cubicBezTo>
                  <a:pt x="984779" y="1388500"/>
                  <a:pt x="885737" y="1367543"/>
                  <a:pt x="653763" y="1384995"/>
                </a:cubicBezTo>
                <a:cubicBezTo>
                  <a:pt x="421789" y="1402447"/>
                  <a:pt x="217976" y="1369446"/>
                  <a:pt x="0" y="1384995"/>
                </a:cubicBezTo>
                <a:cubicBezTo>
                  <a:pt x="433" y="1091462"/>
                  <a:pt x="4350" y="1032714"/>
                  <a:pt x="0" y="692498"/>
                </a:cubicBezTo>
                <a:cubicBezTo>
                  <a:pt x="-4350" y="352282"/>
                  <a:pt x="-33782" y="209979"/>
                  <a:pt x="0" y="0"/>
                </a:cubicBezTo>
                <a:close/>
              </a:path>
              <a:path w="3113157" h="1384995" stroke="0" extrusionOk="0">
                <a:moveTo>
                  <a:pt x="0" y="0"/>
                </a:moveTo>
                <a:cubicBezTo>
                  <a:pt x="258457" y="-10433"/>
                  <a:pt x="301052" y="-12736"/>
                  <a:pt x="529237" y="0"/>
                </a:cubicBezTo>
                <a:cubicBezTo>
                  <a:pt x="757422" y="12736"/>
                  <a:pt x="982576" y="28690"/>
                  <a:pt x="1120737" y="0"/>
                </a:cubicBezTo>
                <a:cubicBezTo>
                  <a:pt x="1258898" y="-28690"/>
                  <a:pt x="1540123" y="-20245"/>
                  <a:pt x="1649973" y="0"/>
                </a:cubicBezTo>
                <a:cubicBezTo>
                  <a:pt x="1759823" y="20245"/>
                  <a:pt x="1989520" y="-22884"/>
                  <a:pt x="2210341" y="0"/>
                </a:cubicBezTo>
                <a:cubicBezTo>
                  <a:pt x="2431162" y="22884"/>
                  <a:pt x="2710449" y="-30691"/>
                  <a:pt x="3113157" y="0"/>
                </a:cubicBezTo>
                <a:cubicBezTo>
                  <a:pt x="3103360" y="280016"/>
                  <a:pt x="3132674" y="484238"/>
                  <a:pt x="3113157" y="650948"/>
                </a:cubicBezTo>
                <a:cubicBezTo>
                  <a:pt x="3093640" y="817658"/>
                  <a:pt x="3078030" y="1109531"/>
                  <a:pt x="3113157" y="1384995"/>
                </a:cubicBezTo>
                <a:cubicBezTo>
                  <a:pt x="2839624" y="1412996"/>
                  <a:pt x="2787800" y="1409170"/>
                  <a:pt x="2521657" y="1384995"/>
                </a:cubicBezTo>
                <a:cubicBezTo>
                  <a:pt x="2255514" y="1360820"/>
                  <a:pt x="2085350" y="1361978"/>
                  <a:pt x="1961289" y="1384995"/>
                </a:cubicBezTo>
                <a:cubicBezTo>
                  <a:pt x="1837228" y="1408012"/>
                  <a:pt x="1638445" y="1375165"/>
                  <a:pt x="1338658" y="1384995"/>
                </a:cubicBezTo>
                <a:cubicBezTo>
                  <a:pt x="1038871" y="1394825"/>
                  <a:pt x="958330" y="1358644"/>
                  <a:pt x="653763" y="1384995"/>
                </a:cubicBezTo>
                <a:cubicBezTo>
                  <a:pt x="349196" y="1411346"/>
                  <a:pt x="240513" y="1370903"/>
                  <a:pt x="0" y="1384995"/>
                </a:cubicBezTo>
                <a:cubicBezTo>
                  <a:pt x="19746" y="1141322"/>
                  <a:pt x="24972" y="1007968"/>
                  <a:pt x="0" y="734047"/>
                </a:cubicBezTo>
                <a:cubicBezTo>
                  <a:pt x="-24972" y="460126"/>
                  <a:pt x="28260" y="173384"/>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L'accompagnement de parcours représente 92% des actions. Les autres dispositifs, tels que l'IAE, les actions envers les entreprises, les actions innovantes, et les autres OS2 et OS3, ainsi que les étapes de parcours, sont répartis de manière équitable avec environ 2% chacun.</a:t>
            </a:r>
          </a:p>
        </p:txBody>
      </p:sp>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4"/>
            </p:custDataLst>
          </p:nvPr>
        </p:nvPicPr>
        <p:blipFill>
          <a:blip r:embed="rId14"/>
          <a:stretch>
            <a:fillRect/>
          </a:stretch>
        </p:blipFill>
        <p:spPr>
          <a:xfrm>
            <a:off x="49688" y="5833427"/>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5"/>
            </p:custDataLst>
          </p:nvPr>
        </p:nvSpPr>
        <p:spPr>
          <a:xfrm>
            <a:off x="4857603" y="1095616"/>
            <a:ext cx="3050918" cy="538392"/>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Chômeurs / inactifs à l’entrée</a:t>
            </a:r>
          </a:p>
        </p:txBody>
      </p:sp>
      <p:sp>
        <p:nvSpPr>
          <p:cNvPr id="25" name="TextBox 6">
            <a:extLst>
              <a:ext uri="{FF2B5EF4-FFF2-40B4-BE49-F238E27FC236}">
                <a16:creationId xmlns:a16="http://schemas.microsoft.com/office/drawing/2014/main" id="{43FF5D47-D7E4-73A3-5157-6ABF7B98CEED}"/>
              </a:ext>
            </a:extLst>
          </p:cNvPr>
          <p:cNvSpPr txBox="1"/>
          <p:nvPr>
            <p:custDataLst>
              <p:tags r:id="rId6"/>
            </p:custDataLst>
          </p:nvPr>
        </p:nvSpPr>
        <p:spPr>
          <a:xfrm>
            <a:off x="230663" y="333071"/>
            <a:ext cx="11875439"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Résultats par type de dispositif* PI 9.1 </a:t>
            </a:r>
            <a:endParaRPr kumimoji="0" lang="fr-FR" sz="2000" b="0" u="none" strike="noStrike" kern="1200" cap="none" spc="0" normalizeH="0" baseline="0" noProof="0" dirty="0">
              <a:ln>
                <a:noFill/>
              </a:ln>
              <a:solidFill>
                <a:schemeClr val="accent6"/>
              </a:solidFill>
              <a:effectLst/>
              <a:uLnTx/>
              <a:uFillTx/>
              <a:latin typeface="Myriad Pro Light" panose="020B0603030403020204" pitchFamily="34" charset="0"/>
              <a:ea typeface="+mn-ea"/>
              <a:cs typeface="Aharoni" panose="020B0604020202020204" pitchFamily="2" charset="-79"/>
            </a:endParaRPr>
          </a:p>
        </p:txBody>
      </p:sp>
      <p:graphicFrame>
        <p:nvGraphicFramePr>
          <p:cNvPr id="18" name="Graphique 17">
            <a:extLst>
              <a:ext uri="{FF2B5EF4-FFF2-40B4-BE49-F238E27FC236}">
                <a16:creationId xmlns:a16="http://schemas.microsoft.com/office/drawing/2014/main" id="{7C2D59E5-FDDA-94F8-1CE6-41CF06FCE2B7}"/>
              </a:ext>
            </a:extLst>
          </p:cNvPr>
          <p:cNvGraphicFramePr/>
          <p:nvPr>
            <p:custDataLst>
              <p:tags r:id="rId7"/>
            </p:custDataLst>
            <p:extLst>
              <p:ext uri="{D42A27DB-BD31-4B8C-83A1-F6EECF244321}">
                <p14:modId xmlns:p14="http://schemas.microsoft.com/office/powerpoint/2010/main" val="3609303508"/>
              </p:ext>
            </p:extLst>
          </p:nvPr>
        </p:nvGraphicFramePr>
        <p:xfrm>
          <a:off x="7250987" y="1395686"/>
          <a:ext cx="6185535" cy="215198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9" name="Graphique 28">
            <a:extLst>
              <a:ext uri="{FF2B5EF4-FFF2-40B4-BE49-F238E27FC236}">
                <a16:creationId xmlns:a16="http://schemas.microsoft.com/office/drawing/2014/main" id="{467677A0-46C5-1DFF-94AE-8FE1D4745C72}"/>
              </a:ext>
            </a:extLst>
          </p:cNvPr>
          <p:cNvGraphicFramePr/>
          <p:nvPr>
            <p:custDataLst>
              <p:tags r:id="rId8"/>
            </p:custDataLst>
            <p:extLst>
              <p:ext uri="{D42A27DB-BD31-4B8C-83A1-F6EECF244321}">
                <p14:modId xmlns:p14="http://schemas.microsoft.com/office/powerpoint/2010/main" val="1504396887"/>
              </p:ext>
            </p:extLst>
          </p:nvPr>
        </p:nvGraphicFramePr>
        <p:xfrm>
          <a:off x="-132999" y="4147806"/>
          <a:ext cx="5544321" cy="21519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1" name="Graphique 40">
            <a:extLst>
              <a:ext uri="{FF2B5EF4-FFF2-40B4-BE49-F238E27FC236}">
                <a16:creationId xmlns:a16="http://schemas.microsoft.com/office/drawing/2014/main" id="{7DE3F115-C6E5-54E8-D5A2-5D3B320C47FC}"/>
              </a:ext>
            </a:extLst>
          </p:cNvPr>
          <p:cNvGraphicFramePr/>
          <p:nvPr>
            <p:custDataLst>
              <p:tags r:id="rId9"/>
            </p:custDataLst>
            <p:extLst>
              <p:ext uri="{D42A27DB-BD31-4B8C-83A1-F6EECF244321}">
                <p14:modId xmlns:p14="http://schemas.microsoft.com/office/powerpoint/2010/main" val="1124187706"/>
              </p:ext>
            </p:extLst>
          </p:nvPr>
        </p:nvGraphicFramePr>
        <p:xfrm>
          <a:off x="7259220" y="4193620"/>
          <a:ext cx="6185535" cy="2151980"/>
        </p:xfrm>
        <a:graphic>
          <a:graphicData uri="http://schemas.openxmlformats.org/drawingml/2006/chart">
            <c:chart xmlns:c="http://schemas.openxmlformats.org/drawingml/2006/chart" xmlns:r="http://schemas.openxmlformats.org/officeDocument/2006/relationships" r:id="rId17"/>
          </a:graphicData>
        </a:graphic>
      </p:graphicFrame>
      <p:sp>
        <p:nvSpPr>
          <p:cNvPr id="50" name="Rectangle : coins arrondis 49">
            <a:extLst>
              <a:ext uri="{FF2B5EF4-FFF2-40B4-BE49-F238E27FC236}">
                <a16:creationId xmlns:a16="http://schemas.microsoft.com/office/drawing/2014/main" id="{FC99AA35-3AD9-9405-7B4A-CE8F0A89BBF9}"/>
              </a:ext>
            </a:extLst>
          </p:cNvPr>
          <p:cNvSpPr/>
          <p:nvPr>
            <p:custDataLst>
              <p:tags r:id="rId10"/>
            </p:custDataLst>
          </p:nvPr>
        </p:nvSpPr>
        <p:spPr>
          <a:xfrm>
            <a:off x="230663" y="3732332"/>
            <a:ext cx="3113157" cy="411126"/>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Zoom Accompagnement de parcours</a:t>
            </a:r>
          </a:p>
        </p:txBody>
      </p:sp>
      <p:sp>
        <p:nvSpPr>
          <p:cNvPr id="54" name="ZoneTexte 53">
            <a:extLst>
              <a:ext uri="{FF2B5EF4-FFF2-40B4-BE49-F238E27FC236}">
                <a16:creationId xmlns:a16="http://schemas.microsoft.com/office/drawing/2014/main" id="{2B46C7B7-525E-DD40-A42D-228ED9A76D40}"/>
              </a:ext>
            </a:extLst>
          </p:cNvPr>
          <p:cNvSpPr txBox="1"/>
          <p:nvPr>
            <p:custDataLst>
              <p:tags r:id="rId11"/>
            </p:custDataLst>
          </p:nvPr>
        </p:nvSpPr>
        <p:spPr>
          <a:xfrm>
            <a:off x="4042945" y="5269610"/>
            <a:ext cx="3113157" cy="1015663"/>
          </a:xfrm>
          <a:custGeom>
            <a:avLst/>
            <a:gdLst>
              <a:gd name="connsiteX0" fmla="*/ 0 w 3113157"/>
              <a:gd name="connsiteY0" fmla="*/ 0 h 1015663"/>
              <a:gd name="connsiteX1" fmla="*/ 560368 w 3113157"/>
              <a:gd name="connsiteY1" fmla="*/ 0 h 1015663"/>
              <a:gd name="connsiteX2" fmla="*/ 1089605 w 3113157"/>
              <a:gd name="connsiteY2" fmla="*/ 0 h 1015663"/>
              <a:gd name="connsiteX3" fmla="*/ 1743368 w 3113157"/>
              <a:gd name="connsiteY3" fmla="*/ 0 h 1015663"/>
              <a:gd name="connsiteX4" fmla="*/ 2397131 w 3113157"/>
              <a:gd name="connsiteY4" fmla="*/ 0 h 1015663"/>
              <a:gd name="connsiteX5" fmla="*/ 3113157 w 3113157"/>
              <a:gd name="connsiteY5" fmla="*/ 0 h 1015663"/>
              <a:gd name="connsiteX6" fmla="*/ 3113157 w 3113157"/>
              <a:gd name="connsiteY6" fmla="*/ 497675 h 1015663"/>
              <a:gd name="connsiteX7" fmla="*/ 3113157 w 3113157"/>
              <a:gd name="connsiteY7" fmla="*/ 1015663 h 1015663"/>
              <a:gd name="connsiteX8" fmla="*/ 2459394 w 3113157"/>
              <a:gd name="connsiteY8" fmla="*/ 1015663 h 1015663"/>
              <a:gd name="connsiteX9" fmla="*/ 1805631 w 3113157"/>
              <a:gd name="connsiteY9" fmla="*/ 1015663 h 1015663"/>
              <a:gd name="connsiteX10" fmla="*/ 1183000 w 3113157"/>
              <a:gd name="connsiteY10" fmla="*/ 1015663 h 1015663"/>
              <a:gd name="connsiteX11" fmla="*/ 653763 w 3113157"/>
              <a:gd name="connsiteY11" fmla="*/ 1015663 h 1015663"/>
              <a:gd name="connsiteX12" fmla="*/ 0 w 3113157"/>
              <a:gd name="connsiteY12" fmla="*/ 1015663 h 1015663"/>
              <a:gd name="connsiteX13" fmla="*/ 0 w 3113157"/>
              <a:gd name="connsiteY13" fmla="*/ 507832 h 1015663"/>
              <a:gd name="connsiteX14" fmla="*/ 0 w 3113157"/>
              <a:gd name="connsiteY1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3157" h="1015663" fill="none" extrusionOk="0">
                <a:moveTo>
                  <a:pt x="0" y="0"/>
                </a:moveTo>
                <a:cubicBezTo>
                  <a:pt x="186965" y="-18236"/>
                  <a:pt x="447946" y="12870"/>
                  <a:pt x="560368" y="0"/>
                </a:cubicBezTo>
                <a:cubicBezTo>
                  <a:pt x="672790" y="-12870"/>
                  <a:pt x="944066" y="-23152"/>
                  <a:pt x="1089605" y="0"/>
                </a:cubicBezTo>
                <a:cubicBezTo>
                  <a:pt x="1235144" y="23152"/>
                  <a:pt x="1523957" y="15647"/>
                  <a:pt x="1743368" y="0"/>
                </a:cubicBezTo>
                <a:cubicBezTo>
                  <a:pt x="1962779" y="-15647"/>
                  <a:pt x="2209506" y="22892"/>
                  <a:pt x="2397131" y="0"/>
                </a:cubicBezTo>
                <a:cubicBezTo>
                  <a:pt x="2584756" y="-22892"/>
                  <a:pt x="2966569" y="-6922"/>
                  <a:pt x="3113157" y="0"/>
                </a:cubicBezTo>
                <a:cubicBezTo>
                  <a:pt x="3101300" y="155265"/>
                  <a:pt x="3127355" y="256947"/>
                  <a:pt x="3113157" y="497675"/>
                </a:cubicBezTo>
                <a:cubicBezTo>
                  <a:pt x="3098959" y="738403"/>
                  <a:pt x="3103165" y="841110"/>
                  <a:pt x="3113157" y="1015663"/>
                </a:cubicBezTo>
                <a:cubicBezTo>
                  <a:pt x="2826656" y="1038509"/>
                  <a:pt x="2661014" y="985296"/>
                  <a:pt x="2459394" y="1015663"/>
                </a:cubicBezTo>
                <a:cubicBezTo>
                  <a:pt x="2257774" y="1046030"/>
                  <a:pt x="1992575" y="1042960"/>
                  <a:pt x="1805631" y="1015663"/>
                </a:cubicBezTo>
                <a:cubicBezTo>
                  <a:pt x="1618687" y="988366"/>
                  <a:pt x="1381221" y="1012158"/>
                  <a:pt x="1183000" y="1015663"/>
                </a:cubicBezTo>
                <a:cubicBezTo>
                  <a:pt x="984779" y="1019168"/>
                  <a:pt x="885737" y="998211"/>
                  <a:pt x="653763" y="1015663"/>
                </a:cubicBezTo>
                <a:cubicBezTo>
                  <a:pt x="421789" y="1033115"/>
                  <a:pt x="217976" y="1000114"/>
                  <a:pt x="0" y="1015663"/>
                </a:cubicBezTo>
                <a:cubicBezTo>
                  <a:pt x="14954" y="777363"/>
                  <a:pt x="14067" y="759798"/>
                  <a:pt x="0" y="507832"/>
                </a:cubicBezTo>
                <a:cubicBezTo>
                  <a:pt x="-14067" y="255866"/>
                  <a:pt x="-1611" y="124394"/>
                  <a:pt x="0" y="0"/>
                </a:cubicBezTo>
                <a:close/>
              </a:path>
              <a:path w="3113157" h="1015663" stroke="0" extrusionOk="0">
                <a:moveTo>
                  <a:pt x="0" y="0"/>
                </a:moveTo>
                <a:cubicBezTo>
                  <a:pt x="258457" y="-10433"/>
                  <a:pt x="301052" y="-12736"/>
                  <a:pt x="529237" y="0"/>
                </a:cubicBezTo>
                <a:cubicBezTo>
                  <a:pt x="757422" y="12736"/>
                  <a:pt x="982576" y="28690"/>
                  <a:pt x="1120737" y="0"/>
                </a:cubicBezTo>
                <a:cubicBezTo>
                  <a:pt x="1258898" y="-28690"/>
                  <a:pt x="1540123" y="-20245"/>
                  <a:pt x="1649973" y="0"/>
                </a:cubicBezTo>
                <a:cubicBezTo>
                  <a:pt x="1759823" y="20245"/>
                  <a:pt x="1989520" y="-22884"/>
                  <a:pt x="2210341" y="0"/>
                </a:cubicBezTo>
                <a:cubicBezTo>
                  <a:pt x="2431162" y="22884"/>
                  <a:pt x="2710449" y="-30691"/>
                  <a:pt x="3113157" y="0"/>
                </a:cubicBezTo>
                <a:cubicBezTo>
                  <a:pt x="3121327" y="219065"/>
                  <a:pt x="3119862" y="338056"/>
                  <a:pt x="3113157" y="477362"/>
                </a:cubicBezTo>
                <a:cubicBezTo>
                  <a:pt x="3106452" y="616668"/>
                  <a:pt x="3102443" y="863087"/>
                  <a:pt x="3113157" y="1015663"/>
                </a:cubicBezTo>
                <a:cubicBezTo>
                  <a:pt x="2839624" y="1043664"/>
                  <a:pt x="2787800" y="1039838"/>
                  <a:pt x="2521657" y="1015663"/>
                </a:cubicBezTo>
                <a:cubicBezTo>
                  <a:pt x="2255514" y="991488"/>
                  <a:pt x="2085350" y="992646"/>
                  <a:pt x="1961289" y="1015663"/>
                </a:cubicBezTo>
                <a:cubicBezTo>
                  <a:pt x="1837228" y="1038680"/>
                  <a:pt x="1638445" y="1005833"/>
                  <a:pt x="1338658" y="1015663"/>
                </a:cubicBezTo>
                <a:cubicBezTo>
                  <a:pt x="1038871" y="1025493"/>
                  <a:pt x="958330" y="989312"/>
                  <a:pt x="653763" y="1015663"/>
                </a:cubicBezTo>
                <a:cubicBezTo>
                  <a:pt x="349196" y="1042014"/>
                  <a:pt x="240513" y="1001571"/>
                  <a:pt x="0" y="1015663"/>
                </a:cubicBezTo>
                <a:cubicBezTo>
                  <a:pt x="-7135" y="891783"/>
                  <a:pt x="3216" y="656168"/>
                  <a:pt x="0" y="538301"/>
                </a:cubicBezTo>
                <a:cubicBezTo>
                  <a:pt x="-3216" y="420434"/>
                  <a:pt x="19022" y="195991"/>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L'accompagnement PLIE et l'accompagnement Pôle Emploi constituent les principaux dispositifs d'accompagnement de parcours, représentant ensemble 97% des actions.</a:t>
            </a:r>
          </a:p>
        </p:txBody>
      </p:sp>
      <p:sp>
        <p:nvSpPr>
          <p:cNvPr id="3" name="ZoneTexte 2">
            <a:extLst>
              <a:ext uri="{FF2B5EF4-FFF2-40B4-BE49-F238E27FC236}">
                <a16:creationId xmlns:a16="http://schemas.microsoft.com/office/drawing/2014/main" id="{8EBEC37E-3E98-6B1D-4A91-0738C44AB029}"/>
              </a:ext>
            </a:extLst>
          </p:cNvPr>
          <p:cNvSpPr txBox="1"/>
          <p:nvPr/>
        </p:nvSpPr>
        <p:spPr>
          <a:xfrm>
            <a:off x="8322646" y="6455025"/>
            <a:ext cx="2302278" cy="338554"/>
          </a:xfrm>
          <a:prstGeom prst="rect">
            <a:avLst/>
          </a:prstGeom>
          <a:noFill/>
        </p:spPr>
        <p:txBody>
          <a:bodyPr wrap="square" rtlCol="0">
            <a:spAutoFit/>
          </a:bodyPr>
          <a:lstStyle/>
          <a:p>
            <a:r>
              <a:rPr lang="fr-FR" sz="800" i="1" dirty="0"/>
              <a:t>* Pour plus de détail sur les dispositifs, se référer à la note 190416_Note </a:t>
            </a:r>
            <a:r>
              <a:rPr lang="fr-FR" sz="800" i="1" dirty="0" err="1"/>
              <a:t>méthodo_typo_ope</a:t>
            </a:r>
            <a:r>
              <a:rPr lang="fr-FR" sz="800" i="1" dirty="0"/>
              <a:t> axe 3</a:t>
            </a:r>
          </a:p>
        </p:txBody>
      </p:sp>
    </p:spTree>
    <p:extLst>
      <p:ext uri="{BB962C8B-B14F-4D97-AF65-F5344CB8AC3E}">
        <p14:creationId xmlns:p14="http://schemas.microsoft.com/office/powerpoint/2010/main" val="285865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4">
            <a:extLst>
              <a:ext uri="{FF2B5EF4-FFF2-40B4-BE49-F238E27FC236}">
                <a16:creationId xmlns:a16="http://schemas.microsoft.com/office/drawing/2014/main" id="{48EF04C7-5269-408A-A911-41A7A7D427B1}"/>
              </a:ext>
            </a:extLst>
          </p:cNvPr>
          <p:cNvSpPr txBox="1"/>
          <p:nvPr>
            <p:custDataLst>
              <p:tags r:id="rId1"/>
            </p:custDataLst>
          </p:nvPr>
        </p:nvSpPr>
        <p:spPr>
          <a:xfrm>
            <a:off x="7306628" y="626362"/>
            <a:ext cx="2672825" cy="984885"/>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r>
              <a:rPr lang="fr-FR" sz="4000" b="1" dirty="0">
                <a:solidFill>
                  <a:schemeClr val="accent3"/>
                </a:solidFill>
                <a:latin typeface="Myriad Pro"/>
                <a:cs typeface="Segoe UI" panose="020B0502040204020203" pitchFamily="34" charset="0"/>
              </a:rPr>
              <a:t>55%</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2"/>
            </p:custDataLst>
            <p:extLst>
              <p:ext uri="{D42A27DB-BD31-4B8C-83A1-F6EECF244321}">
                <p14:modId xmlns:p14="http://schemas.microsoft.com/office/powerpoint/2010/main" val="1341593239"/>
              </p:ext>
            </p:extLst>
          </p:nvPr>
        </p:nvGraphicFramePr>
        <p:xfrm>
          <a:off x="-647069" y="1664106"/>
          <a:ext cx="5990250" cy="3460233"/>
        </p:xfrm>
        <a:graphic>
          <a:graphicData uri="http://schemas.openxmlformats.org/drawingml/2006/chart">
            <c:chart xmlns:c="http://schemas.openxmlformats.org/drawingml/2006/chart" xmlns:r="http://schemas.openxmlformats.org/officeDocument/2006/relationships" r:id="rId10"/>
          </a:graphicData>
        </a:graphic>
      </p:graphicFrame>
      <p:sp>
        <p:nvSpPr>
          <p:cNvPr id="75" name="ZoneTexte 74">
            <a:extLst>
              <a:ext uri="{FF2B5EF4-FFF2-40B4-BE49-F238E27FC236}">
                <a16:creationId xmlns:a16="http://schemas.microsoft.com/office/drawing/2014/main" id="{309B3E9A-5D99-4023-BDF7-79FE00E1301F}"/>
              </a:ext>
            </a:extLst>
          </p:cNvPr>
          <p:cNvSpPr txBox="1"/>
          <p:nvPr>
            <p:custDataLst>
              <p:tags r:id="rId3"/>
            </p:custDataLst>
          </p:nvPr>
        </p:nvSpPr>
        <p:spPr>
          <a:xfrm>
            <a:off x="1462950" y="5291410"/>
            <a:ext cx="2672825" cy="276999"/>
          </a:xfrm>
          <a:custGeom>
            <a:avLst/>
            <a:gdLst>
              <a:gd name="connsiteX0" fmla="*/ 0 w 2672825"/>
              <a:gd name="connsiteY0" fmla="*/ 0 h 276999"/>
              <a:gd name="connsiteX1" fmla="*/ 641478 w 2672825"/>
              <a:gd name="connsiteY1" fmla="*/ 0 h 276999"/>
              <a:gd name="connsiteX2" fmla="*/ 1256228 w 2672825"/>
              <a:gd name="connsiteY2" fmla="*/ 0 h 276999"/>
              <a:gd name="connsiteX3" fmla="*/ 1870977 w 2672825"/>
              <a:gd name="connsiteY3" fmla="*/ 0 h 276999"/>
              <a:gd name="connsiteX4" fmla="*/ 2672825 w 2672825"/>
              <a:gd name="connsiteY4" fmla="*/ 0 h 276999"/>
              <a:gd name="connsiteX5" fmla="*/ 2672825 w 2672825"/>
              <a:gd name="connsiteY5" fmla="*/ 276999 h 276999"/>
              <a:gd name="connsiteX6" fmla="*/ 2058075 w 2672825"/>
              <a:gd name="connsiteY6" fmla="*/ 276999 h 276999"/>
              <a:gd name="connsiteX7" fmla="*/ 1389869 w 2672825"/>
              <a:gd name="connsiteY7" fmla="*/ 276999 h 276999"/>
              <a:gd name="connsiteX8" fmla="*/ 668206 w 2672825"/>
              <a:gd name="connsiteY8" fmla="*/ 276999 h 276999"/>
              <a:gd name="connsiteX9" fmla="*/ 0 w 2672825"/>
              <a:gd name="connsiteY9" fmla="*/ 276999 h 276999"/>
              <a:gd name="connsiteX10" fmla="*/ 0 w 2672825"/>
              <a:gd name="connsiteY10" fmla="*/ 0 h 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2825" h="276999" fill="none" extrusionOk="0">
                <a:moveTo>
                  <a:pt x="0" y="0"/>
                </a:moveTo>
                <a:cubicBezTo>
                  <a:pt x="283932" y="-7088"/>
                  <a:pt x="329340" y="-13361"/>
                  <a:pt x="641478" y="0"/>
                </a:cubicBezTo>
                <a:cubicBezTo>
                  <a:pt x="953616" y="13361"/>
                  <a:pt x="1065956" y="29844"/>
                  <a:pt x="1256228" y="0"/>
                </a:cubicBezTo>
                <a:cubicBezTo>
                  <a:pt x="1446500" y="-29844"/>
                  <a:pt x="1693909" y="-852"/>
                  <a:pt x="1870977" y="0"/>
                </a:cubicBezTo>
                <a:cubicBezTo>
                  <a:pt x="2048045" y="852"/>
                  <a:pt x="2318583" y="-12125"/>
                  <a:pt x="2672825" y="0"/>
                </a:cubicBezTo>
                <a:cubicBezTo>
                  <a:pt x="2676310" y="72504"/>
                  <a:pt x="2685579" y="212680"/>
                  <a:pt x="2672825" y="276999"/>
                </a:cubicBezTo>
                <a:cubicBezTo>
                  <a:pt x="2428463" y="246844"/>
                  <a:pt x="2222671" y="250734"/>
                  <a:pt x="2058075" y="276999"/>
                </a:cubicBezTo>
                <a:cubicBezTo>
                  <a:pt x="1893479" y="303265"/>
                  <a:pt x="1684507" y="273081"/>
                  <a:pt x="1389869" y="276999"/>
                </a:cubicBezTo>
                <a:cubicBezTo>
                  <a:pt x="1095231" y="280917"/>
                  <a:pt x="971123" y="281309"/>
                  <a:pt x="668206" y="276999"/>
                </a:cubicBezTo>
                <a:cubicBezTo>
                  <a:pt x="365289" y="272689"/>
                  <a:pt x="248627" y="279559"/>
                  <a:pt x="0" y="276999"/>
                </a:cubicBezTo>
                <a:cubicBezTo>
                  <a:pt x="-4117" y="192260"/>
                  <a:pt x="6072" y="123927"/>
                  <a:pt x="0" y="0"/>
                </a:cubicBezTo>
                <a:close/>
              </a:path>
              <a:path w="2672825" h="276999" stroke="0" extrusionOk="0">
                <a:moveTo>
                  <a:pt x="0" y="0"/>
                </a:moveTo>
                <a:cubicBezTo>
                  <a:pt x="212841" y="18892"/>
                  <a:pt x="469825" y="2192"/>
                  <a:pt x="588022" y="0"/>
                </a:cubicBezTo>
                <a:cubicBezTo>
                  <a:pt x="706219" y="-2192"/>
                  <a:pt x="928438" y="-7225"/>
                  <a:pt x="1229500" y="0"/>
                </a:cubicBezTo>
                <a:cubicBezTo>
                  <a:pt x="1530562" y="7225"/>
                  <a:pt x="1534412" y="1245"/>
                  <a:pt x="1817521" y="0"/>
                </a:cubicBezTo>
                <a:cubicBezTo>
                  <a:pt x="2100630" y="-1245"/>
                  <a:pt x="2397616" y="-877"/>
                  <a:pt x="2672825" y="0"/>
                </a:cubicBezTo>
                <a:cubicBezTo>
                  <a:pt x="2676955" y="92875"/>
                  <a:pt x="2665137" y="162821"/>
                  <a:pt x="2672825" y="276999"/>
                </a:cubicBezTo>
                <a:cubicBezTo>
                  <a:pt x="2471831" y="301444"/>
                  <a:pt x="2210547" y="275083"/>
                  <a:pt x="2084804" y="276999"/>
                </a:cubicBezTo>
                <a:cubicBezTo>
                  <a:pt x="1959061" y="278915"/>
                  <a:pt x="1626831" y="282503"/>
                  <a:pt x="1389869" y="276999"/>
                </a:cubicBezTo>
                <a:cubicBezTo>
                  <a:pt x="1152908" y="271495"/>
                  <a:pt x="969150" y="275122"/>
                  <a:pt x="748391" y="276999"/>
                </a:cubicBezTo>
                <a:cubicBezTo>
                  <a:pt x="527632" y="278876"/>
                  <a:pt x="259781" y="301162"/>
                  <a:pt x="0" y="276999"/>
                </a:cubicBezTo>
                <a:cubicBezTo>
                  <a:pt x="-9317" y="161704"/>
                  <a:pt x="-1400" y="106117"/>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L’AIJ représente 50% des actions. </a:t>
            </a:r>
          </a:p>
        </p:txBody>
      </p:sp>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4"/>
            </p:custDataLst>
          </p:nvPr>
        </p:nvPicPr>
        <p:blipFill>
          <a:blip r:embed="rId11"/>
          <a:stretch>
            <a:fillRect/>
          </a:stretch>
        </p:blipFill>
        <p:spPr>
          <a:xfrm>
            <a:off x="49688" y="5833427"/>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5"/>
            </p:custDataLst>
          </p:nvPr>
        </p:nvSpPr>
        <p:spPr>
          <a:xfrm>
            <a:off x="3450839" y="1419897"/>
            <a:ext cx="3050918" cy="538392"/>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Chômeurs / inactifs à l’entrée</a:t>
            </a:r>
          </a:p>
        </p:txBody>
      </p:sp>
      <p:sp>
        <p:nvSpPr>
          <p:cNvPr id="25" name="TextBox 6">
            <a:extLst>
              <a:ext uri="{FF2B5EF4-FFF2-40B4-BE49-F238E27FC236}">
                <a16:creationId xmlns:a16="http://schemas.microsoft.com/office/drawing/2014/main" id="{43FF5D47-D7E4-73A3-5157-6ABF7B98CEED}"/>
              </a:ext>
            </a:extLst>
          </p:cNvPr>
          <p:cNvSpPr txBox="1"/>
          <p:nvPr>
            <p:custDataLst>
              <p:tags r:id="rId6"/>
            </p:custDataLst>
          </p:nvPr>
        </p:nvSpPr>
        <p:spPr>
          <a:xfrm>
            <a:off x="152896" y="345037"/>
            <a:ext cx="6735267"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Résultats par type de dispositif* PI 8.1 </a:t>
            </a:r>
            <a:endParaRPr kumimoji="0" lang="fr-FR" sz="2000" b="0" u="none" strike="noStrike" kern="1200" cap="none" spc="0" normalizeH="0" baseline="0" noProof="0" dirty="0">
              <a:ln>
                <a:noFill/>
              </a:ln>
              <a:solidFill>
                <a:schemeClr val="accent6"/>
              </a:solidFill>
              <a:effectLst/>
              <a:uLnTx/>
              <a:uFillTx/>
              <a:latin typeface="Myriad Pro Light" panose="020B0603030403020204" pitchFamily="34" charset="0"/>
              <a:ea typeface="+mn-ea"/>
              <a:cs typeface="Aharoni" panose="020B0604020202020204" pitchFamily="2" charset="-79"/>
            </a:endParaRPr>
          </a:p>
        </p:txBody>
      </p:sp>
      <p:graphicFrame>
        <p:nvGraphicFramePr>
          <p:cNvPr id="18" name="Graphique 17">
            <a:extLst>
              <a:ext uri="{FF2B5EF4-FFF2-40B4-BE49-F238E27FC236}">
                <a16:creationId xmlns:a16="http://schemas.microsoft.com/office/drawing/2014/main" id="{7C2D59E5-FDDA-94F8-1CE6-41CF06FCE2B7}"/>
              </a:ext>
            </a:extLst>
          </p:cNvPr>
          <p:cNvGraphicFramePr/>
          <p:nvPr>
            <p:custDataLst>
              <p:tags r:id="rId7"/>
            </p:custDataLst>
            <p:extLst>
              <p:ext uri="{D42A27DB-BD31-4B8C-83A1-F6EECF244321}">
                <p14:modId xmlns:p14="http://schemas.microsoft.com/office/powerpoint/2010/main" val="3808794247"/>
              </p:ext>
            </p:extLst>
          </p:nvPr>
        </p:nvGraphicFramePr>
        <p:xfrm>
          <a:off x="5435301" y="1611247"/>
          <a:ext cx="6185535" cy="3379952"/>
        </p:xfrm>
        <a:graphic>
          <a:graphicData uri="http://schemas.openxmlformats.org/drawingml/2006/chart">
            <c:chart xmlns:c="http://schemas.openxmlformats.org/drawingml/2006/chart" xmlns:r="http://schemas.openxmlformats.org/officeDocument/2006/relationships" r:id="rId12"/>
          </a:graphicData>
        </a:graphic>
      </p:graphicFrame>
      <p:sp>
        <p:nvSpPr>
          <p:cNvPr id="2" name="ZoneTexte 1">
            <a:extLst>
              <a:ext uri="{FF2B5EF4-FFF2-40B4-BE49-F238E27FC236}">
                <a16:creationId xmlns:a16="http://schemas.microsoft.com/office/drawing/2014/main" id="{F17D3F46-F15A-192F-C584-93BC7944B12B}"/>
              </a:ext>
            </a:extLst>
          </p:cNvPr>
          <p:cNvSpPr txBox="1"/>
          <p:nvPr>
            <p:custDataLst>
              <p:tags r:id="rId8"/>
            </p:custDataLst>
          </p:nvPr>
        </p:nvSpPr>
        <p:spPr>
          <a:xfrm>
            <a:off x="6017419" y="5189930"/>
            <a:ext cx="4631214" cy="830997"/>
          </a:xfrm>
          <a:custGeom>
            <a:avLst/>
            <a:gdLst>
              <a:gd name="connsiteX0" fmla="*/ 0 w 4631214"/>
              <a:gd name="connsiteY0" fmla="*/ 0 h 830997"/>
              <a:gd name="connsiteX1" fmla="*/ 661602 w 4631214"/>
              <a:gd name="connsiteY1" fmla="*/ 0 h 830997"/>
              <a:gd name="connsiteX2" fmla="*/ 1276892 w 4631214"/>
              <a:gd name="connsiteY2" fmla="*/ 0 h 830997"/>
              <a:gd name="connsiteX3" fmla="*/ 1799557 w 4631214"/>
              <a:gd name="connsiteY3" fmla="*/ 0 h 830997"/>
              <a:gd name="connsiteX4" fmla="*/ 2368535 w 4631214"/>
              <a:gd name="connsiteY4" fmla="*/ 0 h 830997"/>
              <a:gd name="connsiteX5" fmla="*/ 3122761 w 4631214"/>
              <a:gd name="connsiteY5" fmla="*/ 0 h 830997"/>
              <a:gd name="connsiteX6" fmla="*/ 3738051 w 4631214"/>
              <a:gd name="connsiteY6" fmla="*/ 0 h 830997"/>
              <a:gd name="connsiteX7" fmla="*/ 4631214 w 4631214"/>
              <a:gd name="connsiteY7" fmla="*/ 0 h 830997"/>
              <a:gd name="connsiteX8" fmla="*/ 4631214 w 4631214"/>
              <a:gd name="connsiteY8" fmla="*/ 423808 h 830997"/>
              <a:gd name="connsiteX9" fmla="*/ 4631214 w 4631214"/>
              <a:gd name="connsiteY9" fmla="*/ 830997 h 830997"/>
              <a:gd name="connsiteX10" fmla="*/ 3876988 w 4631214"/>
              <a:gd name="connsiteY10" fmla="*/ 830997 h 830997"/>
              <a:gd name="connsiteX11" fmla="*/ 3215386 w 4631214"/>
              <a:gd name="connsiteY11" fmla="*/ 830997 h 830997"/>
              <a:gd name="connsiteX12" fmla="*/ 2692720 w 4631214"/>
              <a:gd name="connsiteY12" fmla="*/ 830997 h 830997"/>
              <a:gd name="connsiteX13" fmla="*/ 2123742 w 4631214"/>
              <a:gd name="connsiteY13" fmla="*/ 830997 h 830997"/>
              <a:gd name="connsiteX14" fmla="*/ 1462140 w 4631214"/>
              <a:gd name="connsiteY14" fmla="*/ 830997 h 830997"/>
              <a:gd name="connsiteX15" fmla="*/ 800538 w 4631214"/>
              <a:gd name="connsiteY15" fmla="*/ 830997 h 830997"/>
              <a:gd name="connsiteX16" fmla="*/ 0 w 4631214"/>
              <a:gd name="connsiteY16" fmla="*/ 830997 h 830997"/>
              <a:gd name="connsiteX17" fmla="*/ 0 w 4631214"/>
              <a:gd name="connsiteY17" fmla="*/ 415499 h 830997"/>
              <a:gd name="connsiteX18" fmla="*/ 0 w 4631214"/>
              <a:gd name="connsiteY1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1214" h="830997" fill="none" extrusionOk="0">
                <a:moveTo>
                  <a:pt x="0" y="0"/>
                </a:moveTo>
                <a:cubicBezTo>
                  <a:pt x="228447" y="-2876"/>
                  <a:pt x="394014" y="-4679"/>
                  <a:pt x="661602" y="0"/>
                </a:cubicBezTo>
                <a:cubicBezTo>
                  <a:pt x="929190" y="4679"/>
                  <a:pt x="1009893" y="-1760"/>
                  <a:pt x="1276892" y="0"/>
                </a:cubicBezTo>
                <a:cubicBezTo>
                  <a:pt x="1543891" y="1760"/>
                  <a:pt x="1580835" y="20959"/>
                  <a:pt x="1799557" y="0"/>
                </a:cubicBezTo>
                <a:cubicBezTo>
                  <a:pt x="2018279" y="-20959"/>
                  <a:pt x="2251472" y="-2160"/>
                  <a:pt x="2368535" y="0"/>
                </a:cubicBezTo>
                <a:cubicBezTo>
                  <a:pt x="2485598" y="2160"/>
                  <a:pt x="2788335" y="34772"/>
                  <a:pt x="3122761" y="0"/>
                </a:cubicBezTo>
                <a:cubicBezTo>
                  <a:pt x="3457187" y="-34772"/>
                  <a:pt x="3562838" y="-11650"/>
                  <a:pt x="3738051" y="0"/>
                </a:cubicBezTo>
                <a:cubicBezTo>
                  <a:pt x="3913264" y="11650"/>
                  <a:pt x="4206202" y="-21226"/>
                  <a:pt x="4631214" y="0"/>
                </a:cubicBezTo>
                <a:cubicBezTo>
                  <a:pt x="4627639" y="197151"/>
                  <a:pt x="4617012" y="312704"/>
                  <a:pt x="4631214" y="423808"/>
                </a:cubicBezTo>
                <a:cubicBezTo>
                  <a:pt x="4645416" y="534912"/>
                  <a:pt x="4649915" y="730730"/>
                  <a:pt x="4631214" y="830997"/>
                </a:cubicBezTo>
                <a:cubicBezTo>
                  <a:pt x="4283480" y="829096"/>
                  <a:pt x="4222578" y="825185"/>
                  <a:pt x="3876988" y="830997"/>
                </a:cubicBezTo>
                <a:cubicBezTo>
                  <a:pt x="3531398" y="836809"/>
                  <a:pt x="3472018" y="828213"/>
                  <a:pt x="3215386" y="830997"/>
                </a:cubicBezTo>
                <a:cubicBezTo>
                  <a:pt x="2958754" y="833781"/>
                  <a:pt x="2810579" y="819796"/>
                  <a:pt x="2692720" y="830997"/>
                </a:cubicBezTo>
                <a:cubicBezTo>
                  <a:pt x="2574861" y="842198"/>
                  <a:pt x="2282444" y="805482"/>
                  <a:pt x="2123742" y="830997"/>
                </a:cubicBezTo>
                <a:cubicBezTo>
                  <a:pt x="1965040" y="856512"/>
                  <a:pt x="1766603" y="849387"/>
                  <a:pt x="1462140" y="830997"/>
                </a:cubicBezTo>
                <a:cubicBezTo>
                  <a:pt x="1157677" y="812607"/>
                  <a:pt x="1011909" y="857073"/>
                  <a:pt x="800538" y="830997"/>
                </a:cubicBezTo>
                <a:cubicBezTo>
                  <a:pt x="589167" y="804921"/>
                  <a:pt x="334062" y="808262"/>
                  <a:pt x="0" y="830997"/>
                </a:cubicBezTo>
                <a:cubicBezTo>
                  <a:pt x="3148" y="707067"/>
                  <a:pt x="-5285" y="550262"/>
                  <a:pt x="0" y="415499"/>
                </a:cubicBezTo>
                <a:cubicBezTo>
                  <a:pt x="5285" y="280736"/>
                  <a:pt x="13814" y="96733"/>
                  <a:pt x="0" y="0"/>
                </a:cubicBezTo>
                <a:close/>
              </a:path>
              <a:path w="4631214" h="830997" stroke="0" extrusionOk="0">
                <a:moveTo>
                  <a:pt x="0" y="0"/>
                </a:moveTo>
                <a:cubicBezTo>
                  <a:pt x="179434" y="-13632"/>
                  <a:pt x="399060" y="10863"/>
                  <a:pt x="522666" y="0"/>
                </a:cubicBezTo>
                <a:cubicBezTo>
                  <a:pt x="646272" y="-10863"/>
                  <a:pt x="990855" y="-20904"/>
                  <a:pt x="1137955" y="0"/>
                </a:cubicBezTo>
                <a:cubicBezTo>
                  <a:pt x="1285055" y="20904"/>
                  <a:pt x="1523751" y="-11869"/>
                  <a:pt x="1660621" y="0"/>
                </a:cubicBezTo>
                <a:cubicBezTo>
                  <a:pt x="1797491" y="11869"/>
                  <a:pt x="1988210" y="-22809"/>
                  <a:pt x="2229599" y="0"/>
                </a:cubicBezTo>
                <a:cubicBezTo>
                  <a:pt x="2470988" y="22809"/>
                  <a:pt x="2720027" y="22187"/>
                  <a:pt x="2983825" y="0"/>
                </a:cubicBezTo>
                <a:cubicBezTo>
                  <a:pt x="3247623" y="-22187"/>
                  <a:pt x="3335200" y="12098"/>
                  <a:pt x="3506491" y="0"/>
                </a:cubicBezTo>
                <a:cubicBezTo>
                  <a:pt x="3677782" y="-12098"/>
                  <a:pt x="4115546" y="32948"/>
                  <a:pt x="4631214" y="0"/>
                </a:cubicBezTo>
                <a:cubicBezTo>
                  <a:pt x="4618103" y="193191"/>
                  <a:pt x="4638947" y="278964"/>
                  <a:pt x="4631214" y="407189"/>
                </a:cubicBezTo>
                <a:cubicBezTo>
                  <a:pt x="4623481" y="535414"/>
                  <a:pt x="4648114" y="645830"/>
                  <a:pt x="4631214" y="830997"/>
                </a:cubicBezTo>
                <a:cubicBezTo>
                  <a:pt x="4319709" y="852786"/>
                  <a:pt x="4197451" y="816540"/>
                  <a:pt x="3876988" y="830997"/>
                </a:cubicBezTo>
                <a:cubicBezTo>
                  <a:pt x="3556525" y="845454"/>
                  <a:pt x="3372977" y="796559"/>
                  <a:pt x="3122761" y="830997"/>
                </a:cubicBezTo>
                <a:cubicBezTo>
                  <a:pt x="2872545" y="865435"/>
                  <a:pt x="2778799" y="809327"/>
                  <a:pt x="2600096" y="830997"/>
                </a:cubicBezTo>
                <a:cubicBezTo>
                  <a:pt x="2421393" y="852667"/>
                  <a:pt x="2260212" y="829219"/>
                  <a:pt x="2077430" y="830997"/>
                </a:cubicBezTo>
                <a:cubicBezTo>
                  <a:pt x="1894648" y="832775"/>
                  <a:pt x="1707577" y="817237"/>
                  <a:pt x="1554765" y="830997"/>
                </a:cubicBezTo>
                <a:cubicBezTo>
                  <a:pt x="1401953" y="844757"/>
                  <a:pt x="1103617" y="818649"/>
                  <a:pt x="800538" y="830997"/>
                </a:cubicBezTo>
                <a:cubicBezTo>
                  <a:pt x="497459" y="843345"/>
                  <a:pt x="399411" y="867482"/>
                  <a:pt x="0" y="830997"/>
                </a:cubicBezTo>
                <a:cubicBezTo>
                  <a:pt x="15268" y="695469"/>
                  <a:pt x="-5682" y="508481"/>
                  <a:pt x="0" y="407189"/>
                </a:cubicBezTo>
                <a:cubicBezTo>
                  <a:pt x="5682" y="305897"/>
                  <a:pt x="-14200" y="143848"/>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taux d'insertion varie selon le dispositif. Il atteint 62% pour les opérations d'insertion socio-professionnelle des volontaires, 57% pour l'AIJ et 41% pour les opérations de mobilité géographique. Il est à son niveau le plus bas pour le dispositif d'insertion TH</a:t>
            </a:r>
          </a:p>
        </p:txBody>
      </p:sp>
      <p:sp>
        <p:nvSpPr>
          <p:cNvPr id="3" name="ZoneTexte 2">
            <a:extLst>
              <a:ext uri="{FF2B5EF4-FFF2-40B4-BE49-F238E27FC236}">
                <a16:creationId xmlns:a16="http://schemas.microsoft.com/office/drawing/2014/main" id="{B47DB98C-1AFC-2976-B788-C53FBDBE805E}"/>
              </a:ext>
            </a:extLst>
          </p:cNvPr>
          <p:cNvSpPr txBox="1"/>
          <p:nvPr/>
        </p:nvSpPr>
        <p:spPr>
          <a:xfrm>
            <a:off x="8322646" y="6455025"/>
            <a:ext cx="2302278" cy="338554"/>
          </a:xfrm>
          <a:prstGeom prst="rect">
            <a:avLst/>
          </a:prstGeom>
          <a:noFill/>
        </p:spPr>
        <p:txBody>
          <a:bodyPr wrap="square" rtlCol="0">
            <a:spAutoFit/>
          </a:bodyPr>
          <a:lstStyle/>
          <a:p>
            <a:r>
              <a:rPr lang="fr-FR" sz="800" i="1" dirty="0"/>
              <a:t>* Pour plus de détail sur les dispositifs, se référer à la note 190416_Note </a:t>
            </a:r>
            <a:r>
              <a:rPr lang="fr-FR" sz="800" i="1" dirty="0" err="1"/>
              <a:t>méthodo_typo_ope</a:t>
            </a:r>
            <a:r>
              <a:rPr lang="fr-FR" sz="800" i="1" dirty="0"/>
              <a:t> axe 3</a:t>
            </a:r>
          </a:p>
        </p:txBody>
      </p:sp>
    </p:spTree>
    <p:extLst>
      <p:ext uri="{BB962C8B-B14F-4D97-AF65-F5344CB8AC3E}">
        <p14:creationId xmlns:p14="http://schemas.microsoft.com/office/powerpoint/2010/main" val="66850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4">
            <a:extLst>
              <a:ext uri="{FF2B5EF4-FFF2-40B4-BE49-F238E27FC236}">
                <a16:creationId xmlns:a16="http://schemas.microsoft.com/office/drawing/2014/main" id="{48EF04C7-5269-408A-A911-41A7A7D427B1}"/>
              </a:ext>
            </a:extLst>
          </p:cNvPr>
          <p:cNvSpPr txBox="1"/>
          <p:nvPr>
            <p:custDataLst>
              <p:tags r:id="rId1"/>
            </p:custDataLst>
          </p:nvPr>
        </p:nvSpPr>
        <p:spPr>
          <a:xfrm>
            <a:off x="7478810" y="344170"/>
            <a:ext cx="2672825" cy="984885"/>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r>
              <a:rPr lang="fr-FR" sz="4000" b="1" dirty="0">
                <a:solidFill>
                  <a:schemeClr val="accent3"/>
                </a:solidFill>
                <a:latin typeface="Myriad Pro"/>
                <a:cs typeface="Segoe UI" panose="020B0502040204020203" pitchFamily="34" charset="0"/>
              </a:rPr>
              <a:t>58%</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2"/>
            </p:custDataLst>
            <p:extLst>
              <p:ext uri="{D42A27DB-BD31-4B8C-83A1-F6EECF244321}">
                <p14:modId xmlns:p14="http://schemas.microsoft.com/office/powerpoint/2010/main" val="3202269250"/>
              </p:ext>
            </p:extLst>
          </p:nvPr>
        </p:nvGraphicFramePr>
        <p:xfrm>
          <a:off x="-267510" y="1587260"/>
          <a:ext cx="7177446" cy="3219002"/>
        </p:xfrm>
        <a:graphic>
          <a:graphicData uri="http://schemas.openxmlformats.org/drawingml/2006/chart">
            <c:chart xmlns:c="http://schemas.openxmlformats.org/drawingml/2006/chart" xmlns:r="http://schemas.openxmlformats.org/officeDocument/2006/relationships" r:id="rId10"/>
          </a:graphicData>
        </a:graphic>
      </p:graphicFrame>
      <p:sp>
        <p:nvSpPr>
          <p:cNvPr id="75" name="ZoneTexte 74">
            <a:extLst>
              <a:ext uri="{FF2B5EF4-FFF2-40B4-BE49-F238E27FC236}">
                <a16:creationId xmlns:a16="http://schemas.microsoft.com/office/drawing/2014/main" id="{309B3E9A-5D99-4023-BDF7-79FE00E1301F}"/>
              </a:ext>
            </a:extLst>
          </p:cNvPr>
          <p:cNvSpPr txBox="1"/>
          <p:nvPr>
            <p:custDataLst>
              <p:tags r:id="rId3"/>
            </p:custDataLst>
          </p:nvPr>
        </p:nvSpPr>
        <p:spPr>
          <a:xfrm>
            <a:off x="509366" y="4661852"/>
            <a:ext cx="4772700" cy="1384995"/>
          </a:xfrm>
          <a:custGeom>
            <a:avLst/>
            <a:gdLst>
              <a:gd name="connsiteX0" fmla="*/ 0 w 4772700"/>
              <a:gd name="connsiteY0" fmla="*/ 0 h 1384995"/>
              <a:gd name="connsiteX1" fmla="*/ 681814 w 4772700"/>
              <a:gd name="connsiteY1" fmla="*/ 0 h 1384995"/>
              <a:gd name="connsiteX2" fmla="*/ 1315902 w 4772700"/>
              <a:gd name="connsiteY2" fmla="*/ 0 h 1384995"/>
              <a:gd name="connsiteX3" fmla="*/ 1854535 w 4772700"/>
              <a:gd name="connsiteY3" fmla="*/ 0 h 1384995"/>
              <a:gd name="connsiteX4" fmla="*/ 2440895 w 4772700"/>
              <a:gd name="connsiteY4" fmla="*/ 0 h 1384995"/>
              <a:gd name="connsiteX5" fmla="*/ 3218163 w 4772700"/>
              <a:gd name="connsiteY5" fmla="*/ 0 h 1384995"/>
              <a:gd name="connsiteX6" fmla="*/ 3852251 w 4772700"/>
              <a:gd name="connsiteY6" fmla="*/ 0 h 1384995"/>
              <a:gd name="connsiteX7" fmla="*/ 4772700 w 4772700"/>
              <a:gd name="connsiteY7" fmla="*/ 0 h 1384995"/>
              <a:gd name="connsiteX8" fmla="*/ 4772700 w 4772700"/>
              <a:gd name="connsiteY8" fmla="*/ 706347 h 1384995"/>
              <a:gd name="connsiteX9" fmla="*/ 4772700 w 4772700"/>
              <a:gd name="connsiteY9" fmla="*/ 1384995 h 1384995"/>
              <a:gd name="connsiteX10" fmla="*/ 3995432 w 4772700"/>
              <a:gd name="connsiteY10" fmla="*/ 1384995 h 1384995"/>
              <a:gd name="connsiteX11" fmla="*/ 3313617 w 4772700"/>
              <a:gd name="connsiteY11" fmla="*/ 1384995 h 1384995"/>
              <a:gd name="connsiteX12" fmla="*/ 2774984 w 4772700"/>
              <a:gd name="connsiteY12" fmla="*/ 1384995 h 1384995"/>
              <a:gd name="connsiteX13" fmla="*/ 2188624 w 4772700"/>
              <a:gd name="connsiteY13" fmla="*/ 1384995 h 1384995"/>
              <a:gd name="connsiteX14" fmla="*/ 1506810 w 4772700"/>
              <a:gd name="connsiteY14" fmla="*/ 1384995 h 1384995"/>
              <a:gd name="connsiteX15" fmla="*/ 824995 w 4772700"/>
              <a:gd name="connsiteY15" fmla="*/ 1384995 h 1384995"/>
              <a:gd name="connsiteX16" fmla="*/ 0 w 4772700"/>
              <a:gd name="connsiteY16" fmla="*/ 1384995 h 1384995"/>
              <a:gd name="connsiteX17" fmla="*/ 0 w 4772700"/>
              <a:gd name="connsiteY17" fmla="*/ 692498 h 1384995"/>
              <a:gd name="connsiteX18" fmla="*/ 0 w 4772700"/>
              <a:gd name="connsiteY18"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2700" h="1384995" fill="none" extrusionOk="0">
                <a:moveTo>
                  <a:pt x="0" y="0"/>
                </a:moveTo>
                <a:cubicBezTo>
                  <a:pt x="282888" y="28874"/>
                  <a:pt x="522082" y="-32418"/>
                  <a:pt x="681814" y="0"/>
                </a:cubicBezTo>
                <a:cubicBezTo>
                  <a:pt x="841546" y="32418"/>
                  <a:pt x="1123081" y="-4480"/>
                  <a:pt x="1315902" y="0"/>
                </a:cubicBezTo>
                <a:cubicBezTo>
                  <a:pt x="1508723" y="4480"/>
                  <a:pt x="1644757" y="18314"/>
                  <a:pt x="1854535" y="0"/>
                </a:cubicBezTo>
                <a:cubicBezTo>
                  <a:pt x="2064313" y="-18314"/>
                  <a:pt x="2219059" y="-20200"/>
                  <a:pt x="2440895" y="0"/>
                </a:cubicBezTo>
                <a:cubicBezTo>
                  <a:pt x="2662731" y="20200"/>
                  <a:pt x="3049971" y="-25722"/>
                  <a:pt x="3218163" y="0"/>
                </a:cubicBezTo>
                <a:cubicBezTo>
                  <a:pt x="3386355" y="25722"/>
                  <a:pt x="3667621" y="-8156"/>
                  <a:pt x="3852251" y="0"/>
                </a:cubicBezTo>
                <a:cubicBezTo>
                  <a:pt x="4036881" y="8156"/>
                  <a:pt x="4445465" y="-16477"/>
                  <a:pt x="4772700" y="0"/>
                </a:cubicBezTo>
                <a:cubicBezTo>
                  <a:pt x="4755073" y="216770"/>
                  <a:pt x="4801415" y="548169"/>
                  <a:pt x="4772700" y="706347"/>
                </a:cubicBezTo>
                <a:cubicBezTo>
                  <a:pt x="4743985" y="864525"/>
                  <a:pt x="4803176" y="1244089"/>
                  <a:pt x="4772700" y="1384995"/>
                </a:cubicBezTo>
                <a:cubicBezTo>
                  <a:pt x="4615587" y="1364562"/>
                  <a:pt x="4170470" y="1401941"/>
                  <a:pt x="3995432" y="1384995"/>
                </a:cubicBezTo>
                <a:cubicBezTo>
                  <a:pt x="3820394" y="1368049"/>
                  <a:pt x="3551680" y="1381590"/>
                  <a:pt x="3313617" y="1384995"/>
                </a:cubicBezTo>
                <a:cubicBezTo>
                  <a:pt x="3075555" y="1388400"/>
                  <a:pt x="2971772" y="1367746"/>
                  <a:pt x="2774984" y="1384995"/>
                </a:cubicBezTo>
                <a:cubicBezTo>
                  <a:pt x="2578196" y="1402244"/>
                  <a:pt x="2316895" y="1375355"/>
                  <a:pt x="2188624" y="1384995"/>
                </a:cubicBezTo>
                <a:cubicBezTo>
                  <a:pt x="2060353" y="1394635"/>
                  <a:pt x="1661840" y="1383570"/>
                  <a:pt x="1506810" y="1384995"/>
                </a:cubicBezTo>
                <a:cubicBezTo>
                  <a:pt x="1351780" y="1386420"/>
                  <a:pt x="1035491" y="1368270"/>
                  <a:pt x="824995" y="1384995"/>
                </a:cubicBezTo>
                <a:cubicBezTo>
                  <a:pt x="614499" y="1401720"/>
                  <a:pt x="280868" y="1349763"/>
                  <a:pt x="0" y="1384995"/>
                </a:cubicBezTo>
                <a:cubicBezTo>
                  <a:pt x="15178" y="1244681"/>
                  <a:pt x="21198" y="955759"/>
                  <a:pt x="0" y="692498"/>
                </a:cubicBezTo>
                <a:cubicBezTo>
                  <a:pt x="-21198" y="429237"/>
                  <a:pt x="1169" y="308932"/>
                  <a:pt x="0" y="0"/>
                </a:cubicBezTo>
                <a:close/>
              </a:path>
              <a:path w="4772700" h="1384995" stroke="0" extrusionOk="0">
                <a:moveTo>
                  <a:pt x="0" y="0"/>
                </a:moveTo>
                <a:cubicBezTo>
                  <a:pt x="137707" y="-13301"/>
                  <a:pt x="349723" y="24084"/>
                  <a:pt x="538633" y="0"/>
                </a:cubicBezTo>
                <a:cubicBezTo>
                  <a:pt x="727543" y="-24084"/>
                  <a:pt x="863218" y="7633"/>
                  <a:pt x="1172721" y="0"/>
                </a:cubicBezTo>
                <a:cubicBezTo>
                  <a:pt x="1482224" y="-7633"/>
                  <a:pt x="1446747" y="23623"/>
                  <a:pt x="1711354" y="0"/>
                </a:cubicBezTo>
                <a:cubicBezTo>
                  <a:pt x="1975961" y="-23623"/>
                  <a:pt x="2041639" y="20450"/>
                  <a:pt x="2297714" y="0"/>
                </a:cubicBezTo>
                <a:cubicBezTo>
                  <a:pt x="2553789" y="-20450"/>
                  <a:pt x="2755669" y="-29779"/>
                  <a:pt x="3074982" y="0"/>
                </a:cubicBezTo>
                <a:cubicBezTo>
                  <a:pt x="3394295" y="29779"/>
                  <a:pt x="3393379" y="20233"/>
                  <a:pt x="3613616" y="0"/>
                </a:cubicBezTo>
                <a:cubicBezTo>
                  <a:pt x="3833853" y="-20233"/>
                  <a:pt x="4521829" y="-26058"/>
                  <a:pt x="4772700" y="0"/>
                </a:cubicBezTo>
                <a:cubicBezTo>
                  <a:pt x="4744260" y="207600"/>
                  <a:pt x="4753265" y="379811"/>
                  <a:pt x="4772700" y="678648"/>
                </a:cubicBezTo>
                <a:cubicBezTo>
                  <a:pt x="4792135" y="977485"/>
                  <a:pt x="4747759" y="1102433"/>
                  <a:pt x="4772700" y="1384995"/>
                </a:cubicBezTo>
                <a:cubicBezTo>
                  <a:pt x="4481744" y="1359164"/>
                  <a:pt x="4254339" y="1422470"/>
                  <a:pt x="3995432" y="1384995"/>
                </a:cubicBezTo>
                <a:cubicBezTo>
                  <a:pt x="3736525" y="1347520"/>
                  <a:pt x="3394504" y="1391467"/>
                  <a:pt x="3218163" y="1384995"/>
                </a:cubicBezTo>
                <a:cubicBezTo>
                  <a:pt x="3041822" y="1378523"/>
                  <a:pt x="2850800" y="1399858"/>
                  <a:pt x="2679530" y="1384995"/>
                </a:cubicBezTo>
                <a:cubicBezTo>
                  <a:pt x="2508260" y="1370132"/>
                  <a:pt x="2266403" y="1399803"/>
                  <a:pt x="2140897" y="1384995"/>
                </a:cubicBezTo>
                <a:cubicBezTo>
                  <a:pt x="2015391" y="1370187"/>
                  <a:pt x="1835755" y="1390391"/>
                  <a:pt x="1602264" y="1384995"/>
                </a:cubicBezTo>
                <a:cubicBezTo>
                  <a:pt x="1368773" y="1379599"/>
                  <a:pt x="1068676" y="1377389"/>
                  <a:pt x="824995" y="1384995"/>
                </a:cubicBezTo>
                <a:cubicBezTo>
                  <a:pt x="581314" y="1392601"/>
                  <a:pt x="264057" y="1370589"/>
                  <a:pt x="0" y="1384995"/>
                </a:cubicBezTo>
                <a:cubicBezTo>
                  <a:pt x="14836" y="1140968"/>
                  <a:pt x="-7526" y="1005179"/>
                  <a:pt x="0" y="678648"/>
                </a:cubicBezTo>
                <a:cubicBezTo>
                  <a:pt x="7526" y="352117"/>
                  <a:pt x="-27729" y="142633"/>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Dispositif Local d'Accompagnement (DLA) représente la part la plus importante avec 24% de la répartition. Il est suivi par "Accompagner à la création ou la reprise" avec 15% et la "Création d'entreprise en coopérative" à 12%. Les dispositifs "Accompagnement créateurs-repreneurs / jeunes entrepreneurs" et "Aide aux chômeurs créateurs ou repreneurs d'entreprise (</a:t>
            </a:r>
            <a:r>
              <a:rPr lang="fr-FR" sz="1200" dirty="0" err="1">
                <a:cs typeface="Segoe UI" panose="020B0502040204020203" pitchFamily="34" charset="0"/>
              </a:rPr>
              <a:t>Accre</a:t>
            </a:r>
            <a:r>
              <a:rPr lang="fr-FR" sz="1200" dirty="0">
                <a:cs typeface="Segoe UI" panose="020B0502040204020203" pitchFamily="34" charset="0"/>
              </a:rPr>
              <a:t>)" ont les pourcentages les plus faibles, à 1% et 2% respectivement. Les autres catégories varient entre 5% et 10%.</a:t>
            </a:r>
          </a:p>
        </p:txBody>
      </p:sp>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4"/>
            </p:custDataLst>
          </p:nvPr>
        </p:nvPicPr>
        <p:blipFill>
          <a:blip r:embed="rId11"/>
          <a:stretch>
            <a:fillRect/>
          </a:stretch>
        </p:blipFill>
        <p:spPr>
          <a:xfrm>
            <a:off x="55296" y="4661852"/>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5"/>
            </p:custDataLst>
          </p:nvPr>
        </p:nvSpPr>
        <p:spPr>
          <a:xfrm>
            <a:off x="3532321" y="977058"/>
            <a:ext cx="3050918" cy="538392"/>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Chômeurs / inactifs à l’entrée</a:t>
            </a:r>
          </a:p>
        </p:txBody>
      </p:sp>
      <p:sp>
        <p:nvSpPr>
          <p:cNvPr id="25" name="TextBox 6">
            <a:extLst>
              <a:ext uri="{FF2B5EF4-FFF2-40B4-BE49-F238E27FC236}">
                <a16:creationId xmlns:a16="http://schemas.microsoft.com/office/drawing/2014/main" id="{43FF5D47-D7E4-73A3-5157-6ABF7B98CEED}"/>
              </a:ext>
            </a:extLst>
          </p:cNvPr>
          <p:cNvSpPr txBox="1"/>
          <p:nvPr>
            <p:custDataLst>
              <p:tags r:id="rId6"/>
            </p:custDataLst>
          </p:nvPr>
        </p:nvSpPr>
        <p:spPr>
          <a:xfrm>
            <a:off x="182336" y="333827"/>
            <a:ext cx="7115611"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Résultats par type de dispositif* PI 8.3 </a:t>
            </a:r>
            <a:endParaRPr kumimoji="0" lang="fr-FR" sz="2000" b="0" u="none" strike="noStrike" kern="1200" cap="none" spc="0" normalizeH="0" baseline="0" noProof="0" dirty="0">
              <a:ln>
                <a:noFill/>
              </a:ln>
              <a:solidFill>
                <a:schemeClr val="accent6"/>
              </a:solidFill>
              <a:effectLst/>
              <a:uLnTx/>
              <a:uFillTx/>
              <a:latin typeface="Myriad Pro Light" panose="020B0603030403020204" pitchFamily="34" charset="0"/>
              <a:ea typeface="+mn-ea"/>
              <a:cs typeface="Aharoni" panose="020B0604020202020204" pitchFamily="2" charset="-79"/>
            </a:endParaRPr>
          </a:p>
        </p:txBody>
      </p:sp>
      <p:graphicFrame>
        <p:nvGraphicFramePr>
          <p:cNvPr id="18" name="Graphique 17">
            <a:extLst>
              <a:ext uri="{FF2B5EF4-FFF2-40B4-BE49-F238E27FC236}">
                <a16:creationId xmlns:a16="http://schemas.microsoft.com/office/drawing/2014/main" id="{7C2D59E5-FDDA-94F8-1CE6-41CF06FCE2B7}"/>
              </a:ext>
            </a:extLst>
          </p:cNvPr>
          <p:cNvGraphicFramePr/>
          <p:nvPr>
            <p:custDataLst>
              <p:tags r:id="rId7"/>
            </p:custDataLst>
            <p:extLst>
              <p:ext uri="{D42A27DB-BD31-4B8C-83A1-F6EECF244321}">
                <p14:modId xmlns:p14="http://schemas.microsoft.com/office/powerpoint/2010/main" val="2946559506"/>
              </p:ext>
            </p:extLst>
          </p:nvPr>
        </p:nvGraphicFramePr>
        <p:xfrm>
          <a:off x="5814861" y="1528804"/>
          <a:ext cx="6937578" cy="3144318"/>
        </p:xfrm>
        <a:graphic>
          <a:graphicData uri="http://schemas.openxmlformats.org/drawingml/2006/chart">
            <c:chart xmlns:c="http://schemas.openxmlformats.org/drawingml/2006/chart" xmlns:r="http://schemas.openxmlformats.org/officeDocument/2006/relationships" r:id="rId12"/>
          </a:graphicData>
        </a:graphic>
      </p:graphicFrame>
      <p:sp>
        <p:nvSpPr>
          <p:cNvPr id="2" name="ZoneTexte 1">
            <a:extLst>
              <a:ext uri="{FF2B5EF4-FFF2-40B4-BE49-F238E27FC236}">
                <a16:creationId xmlns:a16="http://schemas.microsoft.com/office/drawing/2014/main" id="{F17D3F46-F15A-192F-C584-93BC7944B12B}"/>
              </a:ext>
            </a:extLst>
          </p:cNvPr>
          <p:cNvSpPr txBox="1"/>
          <p:nvPr>
            <p:custDataLst>
              <p:tags r:id="rId8"/>
            </p:custDataLst>
          </p:nvPr>
        </p:nvSpPr>
        <p:spPr>
          <a:xfrm>
            <a:off x="6499616" y="4718629"/>
            <a:ext cx="4631214" cy="1200329"/>
          </a:xfrm>
          <a:custGeom>
            <a:avLst/>
            <a:gdLst>
              <a:gd name="connsiteX0" fmla="*/ 0 w 4631214"/>
              <a:gd name="connsiteY0" fmla="*/ 0 h 1200329"/>
              <a:gd name="connsiteX1" fmla="*/ 661602 w 4631214"/>
              <a:gd name="connsiteY1" fmla="*/ 0 h 1200329"/>
              <a:gd name="connsiteX2" fmla="*/ 1276892 w 4631214"/>
              <a:gd name="connsiteY2" fmla="*/ 0 h 1200329"/>
              <a:gd name="connsiteX3" fmla="*/ 1799557 w 4631214"/>
              <a:gd name="connsiteY3" fmla="*/ 0 h 1200329"/>
              <a:gd name="connsiteX4" fmla="*/ 2368535 w 4631214"/>
              <a:gd name="connsiteY4" fmla="*/ 0 h 1200329"/>
              <a:gd name="connsiteX5" fmla="*/ 3122761 w 4631214"/>
              <a:gd name="connsiteY5" fmla="*/ 0 h 1200329"/>
              <a:gd name="connsiteX6" fmla="*/ 3738051 w 4631214"/>
              <a:gd name="connsiteY6" fmla="*/ 0 h 1200329"/>
              <a:gd name="connsiteX7" fmla="*/ 4631214 w 4631214"/>
              <a:gd name="connsiteY7" fmla="*/ 0 h 1200329"/>
              <a:gd name="connsiteX8" fmla="*/ 4631214 w 4631214"/>
              <a:gd name="connsiteY8" fmla="*/ 612168 h 1200329"/>
              <a:gd name="connsiteX9" fmla="*/ 4631214 w 4631214"/>
              <a:gd name="connsiteY9" fmla="*/ 1200329 h 1200329"/>
              <a:gd name="connsiteX10" fmla="*/ 3876988 w 4631214"/>
              <a:gd name="connsiteY10" fmla="*/ 1200329 h 1200329"/>
              <a:gd name="connsiteX11" fmla="*/ 3215386 w 4631214"/>
              <a:gd name="connsiteY11" fmla="*/ 1200329 h 1200329"/>
              <a:gd name="connsiteX12" fmla="*/ 2692720 w 4631214"/>
              <a:gd name="connsiteY12" fmla="*/ 1200329 h 1200329"/>
              <a:gd name="connsiteX13" fmla="*/ 2123742 w 4631214"/>
              <a:gd name="connsiteY13" fmla="*/ 1200329 h 1200329"/>
              <a:gd name="connsiteX14" fmla="*/ 1462140 w 4631214"/>
              <a:gd name="connsiteY14" fmla="*/ 1200329 h 1200329"/>
              <a:gd name="connsiteX15" fmla="*/ 800538 w 4631214"/>
              <a:gd name="connsiteY15" fmla="*/ 1200329 h 1200329"/>
              <a:gd name="connsiteX16" fmla="*/ 0 w 4631214"/>
              <a:gd name="connsiteY16" fmla="*/ 1200329 h 1200329"/>
              <a:gd name="connsiteX17" fmla="*/ 0 w 4631214"/>
              <a:gd name="connsiteY17" fmla="*/ 600165 h 1200329"/>
              <a:gd name="connsiteX18" fmla="*/ 0 w 4631214"/>
              <a:gd name="connsiteY18"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1214" h="1200329" fill="none" extrusionOk="0">
                <a:moveTo>
                  <a:pt x="0" y="0"/>
                </a:moveTo>
                <a:cubicBezTo>
                  <a:pt x="228447" y="-2876"/>
                  <a:pt x="394014" y="-4679"/>
                  <a:pt x="661602" y="0"/>
                </a:cubicBezTo>
                <a:cubicBezTo>
                  <a:pt x="929190" y="4679"/>
                  <a:pt x="1009893" y="-1760"/>
                  <a:pt x="1276892" y="0"/>
                </a:cubicBezTo>
                <a:cubicBezTo>
                  <a:pt x="1543891" y="1760"/>
                  <a:pt x="1580835" y="20959"/>
                  <a:pt x="1799557" y="0"/>
                </a:cubicBezTo>
                <a:cubicBezTo>
                  <a:pt x="2018279" y="-20959"/>
                  <a:pt x="2251472" y="-2160"/>
                  <a:pt x="2368535" y="0"/>
                </a:cubicBezTo>
                <a:cubicBezTo>
                  <a:pt x="2485598" y="2160"/>
                  <a:pt x="2788335" y="34772"/>
                  <a:pt x="3122761" y="0"/>
                </a:cubicBezTo>
                <a:cubicBezTo>
                  <a:pt x="3457187" y="-34772"/>
                  <a:pt x="3562838" y="-11650"/>
                  <a:pt x="3738051" y="0"/>
                </a:cubicBezTo>
                <a:cubicBezTo>
                  <a:pt x="3913264" y="11650"/>
                  <a:pt x="4206202" y="-21226"/>
                  <a:pt x="4631214" y="0"/>
                </a:cubicBezTo>
                <a:cubicBezTo>
                  <a:pt x="4641997" y="208557"/>
                  <a:pt x="4618661" y="480934"/>
                  <a:pt x="4631214" y="612168"/>
                </a:cubicBezTo>
                <a:cubicBezTo>
                  <a:pt x="4643767" y="743402"/>
                  <a:pt x="4657955" y="1024187"/>
                  <a:pt x="4631214" y="1200329"/>
                </a:cubicBezTo>
                <a:cubicBezTo>
                  <a:pt x="4283480" y="1198428"/>
                  <a:pt x="4222578" y="1194517"/>
                  <a:pt x="3876988" y="1200329"/>
                </a:cubicBezTo>
                <a:cubicBezTo>
                  <a:pt x="3531398" y="1206141"/>
                  <a:pt x="3472018" y="1197545"/>
                  <a:pt x="3215386" y="1200329"/>
                </a:cubicBezTo>
                <a:cubicBezTo>
                  <a:pt x="2958754" y="1203113"/>
                  <a:pt x="2810579" y="1189128"/>
                  <a:pt x="2692720" y="1200329"/>
                </a:cubicBezTo>
                <a:cubicBezTo>
                  <a:pt x="2574861" y="1211530"/>
                  <a:pt x="2282444" y="1174814"/>
                  <a:pt x="2123742" y="1200329"/>
                </a:cubicBezTo>
                <a:cubicBezTo>
                  <a:pt x="1965040" y="1225844"/>
                  <a:pt x="1766603" y="1218719"/>
                  <a:pt x="1462140" y="1200329"/>
                </a:cubicBezTo>
                <a:cubicBezTo>
                  <a:pt x="1157677" y="1181939"/>
                  <a:pt x="1011909" y="1226405"/>
                  <a:pt x="800538" y="1200329"/>
                </a:cubicBezTo>
                <a:cubicBezTo>
                  <a:pt x="589167" y="1174253"/>
                  <a:pt x="334062" y="1177594"/>
                  <a:pt x="0" y="1200329"/>
                </a:cubicBezTo>
                <a:cubicBezTo>
                  <a:pt x="-25952" y="1079066"/>
                  <a:pt x="21479" y="778018"/>
                  <a:pt x="0" y="600165"/>
                </a:cubicBezTo>
                <a:cubicBezTo>
                  <a:pt x="-21479" y="422312"/>
                  <a:pt x="5507" y="181835"/>
                  <a:pt x="0" y="0"/>
                </a:cubicBezTo>
                <a:close/>
              </a:path>
              <a:path w="4631214" h="1200329" stroke="0" extrusionOk="0">
                <a:moveTo>
                  <a:pt x="0" y="0"/>
                </a:moveTo>
                <a:cubicBezTo>
                  <a:pt x="179434" y="-13632"/>
                  <a:pt x="399060" y="10863"/>
                  <a:pt x="522666" y="0"/>
                </a:cubicBezTo>
                <a:cubicBezTo>
                  <a:pt x="646272" y="-10863"/>
                  <a:pt x="990855" y="-20904"/>
                  <a:pt x="1137955" y="0"/>
                </a:cubicBezTo>
                <a:cubicBezTo>
                  <a:pt x="1285055" y="20904"/>
                  <a:pt x="1523751" y="-11869"/>
                  <a:pt x="1660621" y="0"/>
                </a:cubicBezTo>
                <a:cubicBezTo>
                  <a:pt x="1797491" y="11869"/>
                  <a:pt x="1988210" y="-22809"/>
                  <a:pt x="2229599" y="0"/>
                </a:cubicBezTo>
                <a:cubicBezTo>
                  <a:pt x="2470988" y="22809"/>
                  <a:pt x="2720027" y="22187"/>
                  <a:pt x="2983825" y="0"/>
                </a:cubicBezTo>
                <a:cubicBezTo>
                  <a:pt x="3247623" y="-22187"/>
                  <a:pt x="3335200" y="12098"/>
                  <a:pt x="3506491" y="0"/>
                </a:cubicBezTo>
                <a:cubicBezTo>
                  <a:pt x="3677782" y="-12098"/>
                  <a:pt x="4115546" y="32948"/>
                  <a:pt x="4631214" y="0"/>
                </a:cubicBezTo>
                <a:cubicBezTo>
                  <a:pt x="4608178" y="162416"/>
                  <a:pt x="4638879" y="375696"/>
                  <a:pt x="4631214" y="588161"/>
                </a:cubicBezTo>
                <a:cubicBezTo>
                  <a:pt x="4623549" y="800626"/>
                  <a:pt x="4626229" y="1034539"/>
                  <a:pt x="4631214" y="1200329"/>
                </a:cubicBezTo>
                <a:cubicBezTo>
                  <a:pt x="4319709" y="1222118"/>
                  <a:pt x="4197451" y="1185872"/>
                  <a:pt x="3876988" y="1200329"/>
                </a:cubicBezTo>
                <a:cubicBezTo>
                  <a:pt x="3556525" y="1214786"/>
                  <a:pt x="3372977" y="1165891"/>
                  <a:pt x="3122761" y="1200329"/>
                </a:cubicBezTo>
                <a:cubicBezTo>
                  <a:pt x="2872545" y="1234767"/>
                  <a:pt x="2778799" y="1178659"/>
                  <a:pt x="2600096" y="1200329"/>
                </a:cubicBezTo>
                <a:cubicBezTo>
                  <a:pt x="2421393" y="1221999"/>
                  <a:pt x="2260212" y="1198551"/>
                  <a:pt x="2077430" y="1200329"/>
                </a:cubicBezTo>
                <a:cubicBezTo>
                  <a:pt x="1894648" y="1202107"/>
                  <a:pt x="1707577" y="1186569"/>
                  <a:pt x="1554765" y="1200329"/>
                </a:cubicBezTo>
                <a:cubicBezTo>
                  <a:pt x="1401953" y="1214089"/>
                  <a:pt x="1103617" y="1187981"/>
                  <a:pt x="800538" y="1200329"/>
                </a:cubicBezTo>
                <a:cubicBezTo>
                  <a:pt x="497459" y="1212677"/>
                  <a:pt x="399411" y="1236814"/>
                  <a:pt x="0" y="1200329"/>
                </a:cubicBezTo>
                <a:cubicBezTo>
                  <a:pt x="23357" y="938888"/>
                  <a:pt x="-6646" y="825728"/>
                  <a:pt x="0" y="588161"/>
                </a:cubicBezTo>
                <a:cubicBezTo>
                  <a:pt x="6646" y="350594"/>
                  <a:pt x="-23113" y="232081"/>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Dispositif Local d'Accompagnement (DLA) et l'Aide aux chômeurs créateurs ou repreneurs d'entreprise (</a:t>
            </a:r>
            <a:r>
              <a:rPr lang="fr-FR" sz="1200" dirty="0" err="1">
                <a:cs typeface="Segoe UI" panose="020B0502040204020203" pitchFamily="34" charset="0"/>
              </a:rPr>
              <a:t>Accre</a:t>
            </a:r>
            <a:r>
              <a:rPr lang="fr-FR" sz="1200" dirty="0">
                <a:cs typeface="Segoe UI" panose="020B0502040204020203" pitchFamily="34" charset="0"/>
              </a:rPr>
              <a:t>) affichent les taux d'insertion les plus élevés à plus de 70%. La plupart des dispositifs se situent dans une fourchette entre 50% à 65%. L'Accompagnement créateurs-repreneurs / jeunes entrepreneurs est celui qui obtient le taux le plus bas à 51%.</a:t>
            </a:r>
          </a:p>
        </p:txBody>
      </p:sp>
      <p:sp>
        <p:nvSpPr>
          <p:cNvPr id="3" name="ZoneTexte 2">
            <a:extLst>
              <a:ext uri="{FF2B5EF4-FFF2-40B4-BE49-F238E27FC236}">
                <a16:creationId xmlns:a16="http://schemas.microsoft.com/office/drawing/2014/main" id="{B32E14A9-FAA2-3B2A-6734-D4477B4191E8}"/>
              </a:ext>
            </a:extLst>
          </p:cNvPr>
          <p:cNvSpPr txBox="1"/>
          <p:nvPr/>
        </p:nvSpPr>
        <p:spPr>
          <a:xfrm>
            <a:off x="8322646" y="6455025"/>
            <a:ext cx="2302278" cy="338554"/>
          </a:xfrm>
          <a:prstGeom prst="rect">
            <a:avLst/>
          </a:prstGeom>
          <a:noFill/>
        </p:spPr>
        <p:txBody>
          <a:bodyPr wrap="square" rtlCol="0">
            <a:spAutoFit/>
          </a:bodyPr>
          <a:lstStyle/>
          <a:p>
            <a:r>
              <a:rPr lang="fr-FR" sz="800" i="1" dirty="0"/>
              <a:t>* Pour plus de détail sur les dispositifs, se référer à la note 190416_Note </a:t>
            </a:r>
            <a:r>
              <a:rPr lang="fr-FR" sz="800" i="1" dirty="0" err="1"/>
              <a:t>méthodo_typo_ope</a:t>
            </a:r>
            <a:r>
              <a:rPr lang="fr-FR" sz="800" i="1" dirty="0"/>
              <a:t> axe 3</a:t>
            </a:r>
          </a:p>
        </p:txBody>
      </p:sp>
    </p:spTree>
    <p:extLst>
      <p:ext uri="{BB962C8B-B14F-4D97-AF65-F5344CB8AC3E}">
        <p14:creationId xmlns:p14="http://schemas.microsoft.com/office/powerpoint/2010/main" val="2249309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4">
            <a:extLst>
              <a:ext uri="{FF2B5EF4-FFF2-40B4-BE49-F238E27FC236}">
                <a16:creationId xmlns:a16="http://schemas.microsoft.com/office/drawing/2014/main" id="{48EF04C7-5269-408A-A911-41A7A7D427B1}"/>
              </a:ext>
            </a:extLst>
          </p:cNvPr>
          <p:cNvSpPr txBox="1"/>
          <p:nvPr>
            <p:custDataLst>
              <p:tags r:id="rId1"/>
            </p:custDataLst>
          </p:nvPr>
        </p:nvSpPr>
        <p:spPr>
          <a:xfrm>
            <a:off x="7837391" y="474506"/>
            <a:ext cx="2672825" cy="984885"/>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r>
              <a:rPr lang="fr-FR" sz="4000" b="1" dirty="0">
                <a:solidFill>
                  <a:schemeClr val="accent3"/>
                </a:solidFill>
                <a:latin typeface="Myriad Pro"/>
                <a:cs typeface="Segoe UI" panose="020B0502040204020203" pitchFamily="34" charset="0"/>
              </a:rPr>
              <a:t>55%</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2"/>
            </p:custDataLst>
            <p:extLst>
              <p:ext uri="{D42A27DB-BD31-4B8C-83A1-F6EECF244321}">
                <p14:modId xmlns:p14="http://schemas.microsoft.com/office/powerpoint/2010/main" val="4144155842"/>
              </p:ext>
            </p:extLst>
          </p:nvPr>
        </p:nvGraphicFramePr>
        <p:xfrm>
          <a:off x="-129487" y="1639325"/>
          <a:ext cx="5990250" cy="3460233"/>
        </p:xfrm>
        <a:graphic>
          <a:graphicData uri="http://schemas.openxmlformats.org/drawingml/2006/chart">
            <c:chart xmlns:c="http://schemas.openxmlformats.org/drawingml/2006/chart" xmlns:r="http://schemas.openxmlformats.org/officeDocument/2006/relationships" r:id="rId10"/>
          </a:graphicData>
        </a:graphic>
      </p:graphicFrame>
      <p:sp>
        <p:nvSpPr>
          <p:cNvPr id="75" name="ZoneTexte 74">
            <a:extLst>
              <a:ext uri="{FF2B5EF4-FFF2-40B4-BE49-F238E27FC236}">
                <a16:creationId xmlns:a16="http://schemas.microsoft.com/office/drawing/2014/main" id="{309B3E9A-5D99-4023-BDF7-79FE00E1301F}"/>
              </a:ext>
            </a:extLst>
          </p:cNvPr>
          <p:cNvSpPr txBox="1"/>
          <p:nvPr>
            <p:custDataLst>
              <p:tags r:id="rId3"/>
            </p:custDataLst>
          </p:nvPr>
        </p:nvSpPr>
        <p:spPr>
          <a:xfrm>
            <a:off x="1175793" y="4942333"/>
            <a:ext cx="3615826" cy="1200329"/>
          </a:xfrm>
          <a:custGeom>
            <a:avLst/>
            <a:gdLst>
              <a:gd name="connsiteX0" fmla="*/ 0 w 3615826"/>
              <a:gd name="connsiteY0" fmla="*/ 0 h 1200329"/>
              <a:gd name="connsiteX1" fmla="*/ 638796 w 3615826"/>
              <a:gd name="connsiteY1" fmla="*/ 0 h 1200329"/>
              <a:gd name="connsiteX2" fmla="*/ 1277592 w 3615826"/>
              <a:gd name="connsiteY2" fmla="*/ 0 h 1200329"/>
              <a:gd name="connsiteX3" fmla="*/ 1916388 w 3615826"/>
              <a:gd name="connsiteY3" fmla="*/ 0 h 1200329"/>
              <a:gd name="connsiteX4" fmla="*/ 2482867 w 3615826"/>
              <a:gd name="connsiteY4" fmla="*/ 0 h 1200329"/>
              <a:gd name="connsiteX5" fmla="*/ 2977030 w 3615826"/>
              <a:gd name="connsiteY5" fmla="*/ 0 h 1200329"/>
              <a:gd name="connsiteX6" fmla="*/ 3615826 w 3615826"/>
              <a:gd name="connsiteY6" fmla="*/ 0 h 1200329"/>
              <a:gd name="connsiteX7" fmla="*/ 3615826 w 3615826"/>
              <a:gd name="connsiteY7" fmla="*/ 624171 h 1200329"/>
              <a:gd name="connsiteX8" fmla="*/ 3615826 w 3615826"/>
              <a:gd name="connsiteY8" fmla="*/ 1200329 h 1200329"/>
              <a:gd name="connsiteX9" fmla="*/ 2977030 w 3615826"/>
              <a:gd name="connsiteY9" fmla="*/ 1200329 h 1200329"/>
              <a:gd name="connsiteX10" fmla="*/ 2302076 w 3615826"/>
              <a:gd name="connsiteY10" fmla="*/ 1200329 h 1200329"/>
              <a:gd name="connsiteX11" fmla="*/ 1699438 w 3615826"/>
              <a:gd name="connsiteY11" fmla="*/ 1200329 h 1200329"/>
              <a:gd name="connsiteX12" fmla="*/ 1060642 w 3615826"/>
              <a:gd name="connsiteY12" fmla="*/ 1200329 h 1200329"/>
              <a:gd name="connsiteX13" fmla="*/ 0 w 3615826"/>
              <a:gd name="connsiteY13" fmla="*/ 1200329 h 1200329"/>
              <a:gd name="connsiteX14" fmla="*/ 0 w 3615826"/>
              <a:gd name="connsiteY14" fmla="*/ 636174 h 1200329"/>
              <a:gd name="connsiteX15" fmla="*/ 0 w 3615826"/>
              <a:gd name="connsiteY1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5826" h="1200329" fill="none" extrusionOk="0">
                <a:moveTo>
                  <a:pt x="0" y="0"/>
                </a:moveTo>
                <a:cubicBezTo>
                  <a:pt x="142866" y="22428"/>
                  <a:pt x="430600" y="-25299"/>
                  <a:pt x="638796" y="0"/>
                </a:cubicBezTo>
                <a:cubicBezTo>
                  <a:pt x="846992" y="25299"/>
                  <a:pt x="1032175" y="-28732"/>
                  <a:pt x="1277592" y="0"/>
                </a:cubicBezTo>
                <a:cubicBezTo>
                  <a:pt x="1523009" y="28732"/>
                  <a:pt x="1674812" y="20614"/>
                  <a:pt x="1916388" y="0"/>
                </a:cubicBezTo>
                <a:cubicBezTo>
                  <a:pt x="2157964" y="-20614"/>
                  <a:pt x="2262686" y="-12227"/>
                  <a:pt x="2482867" y="0"/>
                </a:cubicBezTo>
                <a:cubicBezTo>
                  <a:pt x="2703048" y="12227"/>
                  <a:pt x="2770245" y="17386"/>
                  <a:pt x="2977030" y="0"/>
                </a:cubicBezTo>
                <a:cubicBezTo>
                  <a:pt x="3183815" y="-17386"/>
                  <a:pt x="3355881" y="-3406"/>
                  <a:pt x="3615826" y="0"/>
                </a:cubicBezTo>
                <a:cubicBezTo>
                  <a:pt x="3631023" y="221409"/>
                  <a:pt x="3593489" y="453033"/>
                  <a:pt x="3615826" y="624171"/>
                </a:cubicBezTo>
                <a:cubicBezTo>
                  <a:pt x="3638163" y="795309"/>
                  <a:pt x="3616328" y="1046891"/>
                  <a:pt x="3615826" y="1200329"/>
                </a:cubicBezTo>
                <a:cubicBezTo>
                  <a:pt x="3483872" y="1229438"/>
                  <a:pt x="3235173" y="1224250"/>
                  <a:pt x="2977030" y="1200329"/>
                </a:cubicBezTo>
                <a:cubicBezTo>
                  <a:pt x="2718887" y="1176408"/>
                  <a:pt x="2625164" y="1195277"/>
                  <a:pt x="2302076" y="1200329"/>
                </a:cubicBezTo>
                <a:cubicBezTo>
                  <a:pt x="1978988" y="1205381"/>
                  <a:pt x="1923957" y="1175498"/>
                  <a:pt x="1699438" y="1200329"/>
                </a:cubicBezTo>
                <a:cubicBezTo>
                  <a:pt x="1474919" y="1225160"/>
                  <a:pt x="1282850" y="1172829"/>
                  <a:pt x="1060642" y="1200329"/>
                </a:cubicBezTo>
                <a:cubicBezTo>
                  <a:pt x="838434" y="1227829"/>
                  <a:pt x="311525" y="1158779"/>
                  <a:pt x="0" y="1200329"/>
                </a:cubicBezTo>
                <a:cubicBezTo>
                  <a:pt x="-16826" y="1068939"/>
                  <a:pt x="18349" y="764804"/>
                  <a:pt x="0" y="636174"/>
                </a:cubicBezTo>
                <a:cubicBezTo>
                  <a:pt x="-18349" y="507544"/>
                  <a:pt x="29993" y="152402"/>
                  <a:pt x="0" y="0"/>
                </a:cubicBezTo>
                <a:close/>
              </a:path>
              <a:path w="3615826" h="1200329" stroke="0" extrusionOk="0">
                <a:moveTo>
                  <a:pt x="0" y="0"/>
                </a:moveTo>
                <a:cubicBezTo>
                  <a:pt x="131239" y="18"/>
                  <a:pt x="377533" y="14427"/>
                  <a:pt x="494163" y="0"/>
                </a:cubicBezTo>
                <a:cubicBezTo>
                  <a:pt x="610793" y="-14427"/>
                  <a:pt x="816105" y="8410"/>
                  <a:pt x="1060642" y="0"/>
                </a:cubicBezTo>
                <a:cubicBezTo>
                  <a:pt x="1305179" y="-8410"/>
                  <a:pt x="1341368" y="-154"/>
                  <a:pt x="1554805" y="0"/>
                </a:cubicBezTo>
                <a:cubicBezTo>
                  <a:pt x="1768242" y="154"/>
                  <a:pt x="1883171" y="22400"/>
                  <a:pt x="2085126" y="0"/>
                </a:cubicBezTo>
                <a:cubicBezTo>
                  <a:pt x="2287081" y="-22400"/>
                  <a:pt x="2499752" y="26319"/>
                  <a:pt x="2760081" y="0"/>
                </a:cubicBezTo>
                <a:cubicBezTo>
                  <a:pt x="3020411" y="-26319"/>
                  <a:pt x="3398864" y="854"/>
                  <a:pt x="3615826" y="0"/>
                </a:cubicBezTo>
                <a:cubicBezTo>
                  <a:pt x="3619777" y="278555"/>
                  <a:pt x="3616707" y="387174"/>
                  <a:pt x="3615826" y="576158"/>
                </a:cubicBezTo>
                <a:cubicBezTo>
                  <a:pt x="3614945" y="765142"/>
                  <a:pt x="3585691" y="1013223"/>
                  <a:pt x="3615826" y="1200329"/>
                </a:cubicBezTo>
                <a:cubicBezTo>
                  <a:pt x="3500264" y="1214393"/>
                  <a:pt x="3311377" y="1185222"/>
                  <a:pt x="3049347" y="1200329"/>
                </a:cubicBezTo>
                <a:cubicBezTo>
                  <a:pt x="2787317" y="1215436"/>
                  <a:pt x="2594159" y="1173401"/>
                  <a:pt x="2446709" y="1200329"/>
                </a:cubicBezTo>
                <a:cubicBezTo>
                  <a:pt x="2299259" y="1227257"/>
                  <a:pt x="2004574" y="1181441"/>
                  <a:pt x="1771755" y="1200329"/>
                </a:cubicBezTo>
                <a:cubicBezTo>
                  <a:pt x="1538936" y="1219217"/>
                  <a:pt x="1379847" y="1206694"/>
                  <a:pt x="1277592" y="1200329"/>
                </a:cubicBezTo>
                <a:cubicBezTo>
                  <a:pt x="1175337" y="1193964"/>
                  <a:pt x="973031" y="1208436"/>
                  <a:pt x="783429" y="1200329"/>
                </a:cubicBezTo>
                <a:cubicBezTo>
                  <a:pt x="593827" y="1192222"/>
                  <a:pt x="213636" y="1196563"/>
                  <a:pt x="0" y="1200329"/>
                </a:cubicBezTo>
                <a:cubicBezTo>
                  <a:pt x="28027" y="959168"/>
                  <a:pt x="-8816" y="882221"/>
                  <a:pt x="0" y="576158"/>
                </a:cubicBezTo>
                <a:cubicBezTo>
                  <a:pt x="8816" y="270095"/>
                  <a:pt x="26074" y="270014"/>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La Structure d'Insertion par l'Activité Économique (S.I.A.E.) représente le segment le plus important avec 34% de la répartition. Les autres services à destination des demandeurs d'emploi et des entreprises suivent avec 27%, tandis que les autres catégories se situent entre 9% et 21%.</a:t>
            </a:r>
          </a:p>
        </p:txBody>
      </p:sp>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4"/>
            </p:custDataLst>
          </p:nvPr>
        </p:nvPicPr>
        <p:blipFill>
          <a:blip r:embed="rId11"/>
          <a:stretch>
            <a:fillRect/>
          </a:stretch>
        </p:blipFill>
        <p:spPr>
          <a:xfrm>
            <a:off x="575792" y="4942333"/>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5"/>
            </p:custDataLst>
          </p:nvPr>
        </p:nvSpPr>
        <p:spPr>
          <a:xfrm>
            <a:off x="2923998" y="990140"/>
            <a:ext cx="3050918" cy="538392"/>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Chômeurs / inactifs à l’entrée</a:t>
            </a:r>
          </a:p>
        </p:txBody>
      </p:sp>
      <p:sp>
        <p:nvSpPr>
          <p:cNvPr id="25" name="TextBox 6">
            <a:extLst>
              <a:ext uri="{FF2B5EF4-FFF2-40B4-BE49-F238E27FC236}">
                <a16:creationId xmlns:a16="http://schemas.microsoft.com/office/drawing/2014/main" id="{43FF5D47-D7E4-73A3-5157-6ABF7B98CEED}"/>
              </a:ext>
            </a:extLst>
          </p:cNvPr>
          <p:cNvSpPr txBox="1"/>
          <p:nvPr>
            <p:custDataLst>
              <p:tags r:id="rId6"/>
            </p:custDataLst>
          </p:nvPr>
        </p:nvSpPr>
        <p:spPr>
          <a:xfrm>
            <a:off x="124091" y="357048"/>
            <a:ext cx="6664898"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Résultats par type de dispositif* PI 8.7 </a:t>
            </a:r>
            <a:endParaRPr kumimoji="0" lang="fr-FR" sz="2000" b="0" u="none" strike="noStrike" kern="1200" cap="none" spc="0" normalizeH="0" baseline="0" noProof="0" dirty="0">
              <a:ln>
                <a:noFill/>
              </a:ln>
              <a:solidFill>
                <a:schemeClr val="accent6"/>
              </a:solidFill>
              <a:effectLst/>
              <a:uLnTx/>
              <a:uFillTx/>
              <a:latin typeface="Myriad Pro Light" panose="020B0603030403020204" pitchFamily="34" charset="0"/>
              <a:ea typeface="+mn-ea"/>
              <a:cs typeface="Aharoni" panose="020B0604020202020204" pitchFamily="2" charset="-79"/>
            </a:endParaRPr>
          </a:p>
        </p:txBody>
      </p:sp>
      <p:graphicFrame>
        <p:nvGraphicFramePr>
          <p:cNvPr id="18" name="Graphique 17">
            <a:extLst>
              <a:ext uri="{FF2B5EF4-FFF2-40B4-BE49-F238E27FC236}">
                <a16:creationId xmlns:a16="http://schemas.microsoft.com/office/drawing/2014/main" id="{7C2D59E5-FDDA-94F8-1CE6-41CF06FCE2B7}"/>
              </a:ext>
            </a:extLst>
          </p:cNvPr>
          <p:cNvGraphicFramePr/>
          <p:nvPr>
            <p:custDataLst>
              <p:tags r:id="rId7"/>
            </p:custDataLst>
            <p:extLst>
              <p:ext uri="{D42A27DB-BD31-4B8C-83A1-F6EECF244321}">
                <p14:modId xmlns:p14="http://schemas.microsoft.com/office/powerpoint/2010/main" val="635745288"/>
              </p:ext>
            </p:extLst>
          </p:nvPr>
        </p:nvGraphicFramePr>
        <p:xfrm>
          <a:off x="5974916" y="1615452"/>
          <a:ext cx="6185535" cy="3379952"/>
        </p:xfrm>
        <a:graphic>
          <a:graphicData uri="http://schemas.openxmlformats.org/drawingml/2006/chart">
            <c:chart xmlns:c="http://schemas.openxmlformats.org/drawingml/2006/chart" xmlns:r="http://schemas.openxmlformats.org/officeDocument/2006/relationships" r:id="rId12"/>
          </a:graphicData>
        </a:graphic>
      </p:graphicFrame>
      <p:sp>
        <p:nvSpPr>
          <p:cNvPr id="2" name="ZoneTexte 1">
            <a:extLst>
              <a:ext uri="{FF2B5EF4-FFF2-40B4-BE49-F238E27FC236}">
                <a16:creationId xmlns:a16="http://schemas.microsoft.com/office/drawing/2014/main" id="{F17D3F46-F15A-192F-C584-93BC7944B12B}"/>
              </a:ext>
            </a:extLst>
          </p:cNvPr>
          <p:cNvSpPr txBox="1"/>
          <p:nvPr>
            <p:custDataLst>
              <p:tags r:id="rId8"/>
            </p:custDataLst>
          </p:nvPr>
        </p:nvSpPr>
        <p:spPr>
          <a:xfrm>
            <a:off x="6040144" y="4995404"/>
            <a:ext cx="4631214" cy="1015663"/>
          </a:xfrm>
          <a:custGeom>
            <a:avLst/>
            <a:gdLst>
              <a:gd name="connsiteX0" fmla="*/ 0 w 4631214"/>
              <a:gd name="connsiteY0" fmla="*/ 0 h 1015663"/>
              <a:gd name="connsiteX1" fmla="*/ 661602 w 4631214"/>
              <a:gd name="connsiteY1" fmla="*/ 0 h 1015663"/>
              <a:gd name="connsiteX2" fmla="*/ 1276892 w 4631214"/>
              <a:gd name="connsiteY2" fmla="*/ 0 h 1015663"/>
              <a:gd name="connsiteX3" fmla="*/ 1799557 w 4631214"/>
              <a:gd name="connsiteY3" fmla="*/ 0 h 1015663"/>
              <a:gd name="connsiteX4" fmla="*/ 2368535 w 4631214"/>
              <a:gd name="connsiteY4" fmla="*/ 0 h 1015663"/>
              <a:gd name="connsiteX5" fmla="*/ 3122761 w 4631214"/>
              <a:gd name="connsiteY5" fmla="*/ 0 h 1015663"/>
              <a:gd name="connsiteX6" fmla="*/ 3738051 w 4631214"/>
              <a:gd name="connsiteY6" fmla="*/ 0 h 1015663"/>
              <a:gd name="connsiteX7" fmla="*/ 4631214 w 4631214"/>
              <a:gd name="connsiteY7" fmla="*/ 0 h 1015663"/>
              <a:gd name="connsiteX8" fmla="*/ 4631214 w 4631214"/>
              <a:gd name="connsiteY8" fmla="*/ 517988 h 1015663"/>
              <a:gd name="connsiteX9" fmla="*/ 4631214 w 4631214"/>
              <a:gd name="connsiteY9" fmla="*/ 1015663 h 1015663"/>
              <a:gd name="connsiteX10" fmla="*/ 3876988 w 4631214"/>
              <a:gd name="connsiteY10" fmla="*/ 1015663 h 1015663"/>
              <a:gd name="connsiteX11" fmla="*/ 3215386 w 4631214"/>
              <a:gd name="connsiteY11" fmla="*/ 1015663 h 1015663"/>
              <a:gd name="connsiteX12" fmla="*/ 2692720 w 4631214"/>
              <a:gd name="connsiteY12" fmla="*/ 1015663 h 1015663"/>
              <a:gd name="connsiteX13" fmla="*/ 2123742 w 4631214"/>
              <a:gd name="connsiteY13" fmla="*/ 1015663 h 1015663"/>
              <a:gd name="connsiteX14" fmla="*/ 1462140 w 4631214"/>
              <a:gd name="connsiteY14" fmla="*/ 1015663 h 1015663"/>
              <a:gd name="connsiteX15" fmla="*/ 800538 w 4631214"/>
              <a:gd name="connsiteY15" fmla="*/ 1015663 h 1015663"/>
              <a:gd name="connsiteX16" fmla="*/ 0 w 4631214"/>
              <a:gd name="connsiteY16" fmla="*/ 1015663 h 1015663"/>
              <a:gd name="connsiteX17" fmla="*/ 0 w 4631214"/>
              <a:gd name="connsiteY17" fmla="*/ 507832 h 1015663"/>
              <a:gd name="connsiteX18" fmla="*/ 0 w 4631214"/>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1214" h="1015663" fill="none" extrusionOk="0">
                <a:moveTo>
                  <a:pt x="0" y="0"/>
                </a:moveTo>
                <a:cubicBezTo>
                  <a:pt x="228447" y="-2876"/>
                  <a:pt x="394014" y="-4679"/>
                  <a:pt x="661602" y="0"/>
                </a:cubicBezTo>
                <a:cubicBezTo>
                  <a:pt x="929190" y="4679"/>
                  <a:pt x="1009893" y="-1760"/>
                  <a:pt x="1276892" y="0"/>
                </a:cubicBezTo>
                <a:cubicBezTo>
                  <a:pt x="1543891" y="1760"/>
                  <a:pt x="1580835" y="20959"/>
                  <a:pt x="1799557" y="0"/>
                </a:cubicBezTo>
                <a:cubicBezTo>
                  <a:pt x="2018279" y="-20959"/>
                  <a:pt x="2251472" y="-2160"/>
                  <a:pt x="2368535" y="0"/>
                </a:cubicBezTo>
                <a:cubicBezTo>
                  <a:pt x="2485598" y="2160"/>
                  <a:pt x="2788335" y="34772"/>
                  <a:pt x="3122761" y="0"/>
                </a:cubicBezTo>
                <a:cubicBezTo>
                  <a:pt x="3457187" y="-34772"/>
                  <a:pt x="3562838" y="-11650"/>
                  <a:pt x="3738051" y="0"/>
                </a:cubicBezTo>
                <a:cubicBezTo>
                  <a:pt x="3913264" y="11650"/>
                  <a:pt x="4206202" y="-21226"/>
                  <a:pt x="4631214" y="0"/>
                </a:cubicBezTo>
                <a:cubicBezTo>
                  <a:pt x="4608939" y="231289"/>
                  <a:pt x="4632113" y="305304"/>
                  <a:pt x="4631214" y="517988"/>
                </a:cubicBezTo>
                <a:cubicBezTo>
                  <a:pt x="4630315" y="730672"/>
                  <a:pt x="4619500" y="851641"/>
                  <a:pt x="4631214" y="1015663"/>
                </a:cubicBezTo>
                <a:cubicBezTo>
                  <a:pt x="4283480" y="1013762"/>
                  <a:pt x="4222578" y="1009851"/>
                  <a:pt x="3876988" y="1015663"/>
                </a:cubicBezTo>
                <a:cubicBezTo>
                  <a:pt x="3531398" y="1021475"/>
                  <a:pt x="3472018" y="1012879"/>
                  <a:pt x="3215386" y="1015663"/>
                </a:cubicBezTo>
                <a:cubicBezTo>
                  <a:pt x="2958754" y="1018447"/>
                  <a:pt x="2810579" y="1004462"/>
                  <a:pt x="2692720" y="1015663"/>
                </a:cubicBezTo>
                <a:cubicBezTo>
                  <a:pt x="2574861" y="1026864"/>
                  <a:pt x="2282444" y="990148"/>
                  <a:pt x="2123742" y="1015663"/>
                </a:cubicBezTo>
                <a:cubicBezTo>
                  <a:pt x="1965040" y="1041178"/>
                  <a:pt x="1766603" y="1034053"/>
                  <a:pt x="1462140" y="1015663"/>
                </a:cubicBezTo>
                <a:cubicBezTo>
                  <a:pt x="1157677" y="997273"/>
                  <a:pt x="1011909" y="1041739"/>
                  <a:pt x="800538" y="1015663"/>
                </a:cubicBezTo>
                <a:cubicBezTo>
                  <a:pt x="589167" y="989587"/>
                  <a:pt x="334062" y="992928"/>
                  <a:pt x="0" y="1015663"/>
                </a:cubicBezTo>
                <a:cubicBezTo>
                  <a:pt x="-2296" y="885964"/>
                  <a:pt x="-1221" y="711916"/>
                  <a:pt x="0" y="507832"/>
                </a:cubicBezTo>
                <a:cubicBezTo>
                  <a:pt x="1221" y="303748"/>
                  <a:pt x="-13339" y="235577"/>
                  <a:pt x="0" y="0"/>
                </a:cubicBezTo>
                <a:close/>
              </a:path>
              <a:path w="4631214" h="1015663" stroke="0" extrusionOk="0">
                <a:moveTo>
                  <a:pt x="0" y="0"/>
                </a:moveTo>
                <a:cubicBezTo>
                  <a:pt x="179434" y="-13632"/>
                  <a:pt x="399060" y="10863"/>
                  <a:pt x="522666" y="0"/>
                </a:cubicBezTo>
                <a:cubicBezTo>
                  <a:pt x="646272" y="-10863"/>
                  <a:pt x="990855" y="-20904"/>
                  <a:pt x="1137955" y="0"/>
                </a:cubicBezTo>
                <a:cubicBezTo>
                  <a:pt x="1285055" y="20904"/>
                  <a:pt x="1523751" y="-11869"/>
                  <a:pt x="1660621" y="0"/>
                </a:cubicBezTo>
                <a:cubicBezTo>
                  <a:pt x="1797491" y="11869"/>
                  <a:pt x="1988210" y="-22809"/>
                  <a:pt x="2229599" y="0"/>
                </a:cubicBezTo>
                <a:cubicBezTo>
                  <a:pt x="2470988" y="22809"/>
                  <a:pt x="2720027" y="22187"/>
                  <a:pt x="2983825" y="0"/>
                </a:cubicBezTo>
                <a:cubicBezTo>
                  <a:pt x="3247623" y="-22187"/>
                  <a:pt x="3335200" y="12098"/>
                  <a:pt x="3506491" y="0"/>
                </a:cubicBezTo>
                <a:cubicBezTo>
                  <a:pt x="3677782" y="-12098"/>
                  <a:pt x="4115546" y="32948"/>
                  <a:pt x="4631214" y="0"/>
                </a:cubicBezTo>
                <a:cubicBezTo>
                  <a:pt x="4628484" y="130379"/>
                  <a:pt x="4643431" y="341471"/>
                  <a:pt x="4631214" y="497675"/>
                </a:cubicBezTo>
                <a:cubicBezTo>
                  <a:pt x="4618997" y="653879"/>
                  <a:pt x="4653804" y="854361"/>
                  <a:pt x="4631214" y="1015663"/>
                </a:cubicBezTo>
                <a:cubicBezTo>
                  <a:pt x="4319709" y="1037452"/>
                  <a:pt x="4197451" y="1001206"/>
                  <a:pt x="3876988" y="1015663"/>
                </a:cubicBezTo>
                <a:cubicBezTo>
                  <a:pt x="3556525" y="1030120"/>
                  <a:pt x="3372977" y="981225"/>
                  <a:pt x="3122761" y="1015663"/>
                </a:cubicBezTo>
                <a:cubicBezTo>
                  <a:pt x="2872545" y="1050101"/>
                  <a:pt x="2778799" y="993993"/>
                  <a:pt x="2600096" y="1015663"/>
                </a:cubicBezTo>
                <a:cubicBezTo>
                  <a:pt x="2421393" y="1037333"/>
                  <a:pt x="2260212" y="1013885"/>
                  <a:pt x="2077430" y="1015663"/>
                </a:cubicBezTo>
                <a:cubicBezTo>
                  <a:pt x="1894648" y="1017441"/>
                  <a:pt x="1707577" y="1001903"/>
                  <a:pt x="1554765" y="1015663"/>
                </a:cubicBezTo>
                <a:cubicBezTo>
                  <a:pt x="1401953" y="1029423"/>
                  <a:pt x="1103617" y="1003315"/>
                  <a:pt x="800538" y="1015663"/>
                </a:cubicBezTo>
                <a:cubicBezTo>
                  <a:pt x="497459" y="1028011"/>
                  <a:pt x="399411" y="1052148"/>
                  <a:pt x="0" y="1015663"/>
                </a:cubicBezTo>
                <a:cubicBezTo>
                  <a:pt x="19192" y="774481"/>
                  <a:pt x="-23161" y="617634"/>
                  <a:pt x="0" y="497675"/>
                </a:cubicBezTo>
                <a:cubicBezTo>
                  <a:pt x="23161" y="377716"/>
                  <a:pt x="-9596" y="139020"/>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dispositif "CLES BTP 2019-2020" affiche le taux d'insertion le plus élevé avec 69%, suivi de près par la "Structure d'Insertion par l'Activité Économique (S.I.A.E.)" à 68%. À l'autre bout du spectre, "Action Handicap" présente le taux le plus bas à 39%, tandis que les autres dispositifs se situent entre 48% et 56%</a:t>
            </a:r>
          </a:p>
        </p:txBody>
      </p:sp>
      <p:sp>
        <p:nvSpPr>
          <p:cNvPr id="3" name="ZoneTexte 2">
            <a:extLst>
              <a:ext uri="{FF2B5EF4-FFF2-40B4-BE49-F238E27FC236}">
                <a16:creationId xmlns:a16="http://schemas.microsoft.com/office/drawing/2014/main" id="{84A7EF3D-FF72-9B1B-C7CD-498A40CCB1AF}"/>
              </a:ext>
            </a:extLst>
          </p:cNvPr>
          <p:cNvSpPr txBox="1"/>
          <p:nvPr/>
        </p:nvSpPr>
        <p:spPr>
          <a:xfrm>
            <a:off x="8322646" y="6455025"/>
            <a:ext cx="2302278" cy="338554"/>
          </a:xfrm>
          <a:prstGeom prst="rect">
            <a:avLst/>
          </a:prstGeom>
          <a:noFill/>
        </p:spPr>
        <p:txBody>
          <a:bodyPr wrap="square" rtlCol="0">
            <a:spAutoFit/>
          </a:bodyPr>
          <a:lstStyle/>
          <a:p>
            <a:r>
              <a:rPr lang="fr-FR" sz="800" i="1" dirty="0"/>
              <a:t>* Pour plus de détail sur les dispositifs, se référer à la note 190416_Note </a:t>
            </a:r>
            <a:r>
              <a:rPr lang="fr-FR" sz="800" i="1" dirty="0" err="1"/>
              <a:t>méthodo_typo_ope</a:t>
            </a:r>
            <a:r>
              <a:rPr lang="fr-FR" sz="800" i="1" dirty="0"/>
              <a:t> axe 3</a:t>
            </a:r>
          </a:p>
        </p:txBody>
      </p:sp>
    </p:spTree>
    <p:extLst>
      <p:ext uri="{BB962C8B-B14F-4D97-AF65-F5344CB8AC3E}">
        <p14:creationId xmlns:p14="http://schemas.microsoft.com/office/powerpoint/2010/main" val="325388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4">
            <a:extLst>
              <a:ext uri="{FF2B5EF4-FFF2-40B4-BE49-F238E27FC236}">
                <a16:creationId xmlns:a16="http://schemas.microsoft.com/office/drawing/2014/main" id="{48EF04C7-5269-408A-A911-41A7A7D427B1}"/>
              </a:ext>
            </a:extLst>
          </p:cNvPr>
          <p:cNvSpPr txBox="1"/>
          <p:nvPr>
            <p:custDataLst>
              <p:tags r:id="rId1"/>
            </p:custDataLst>
          </p:nvPr>
        </p:nvSpPr>
        <p:spPr>
          <a:xfrm>
            <a:off x="5121028" y="1113991"/>
            <a:ext cx="2672825" cy="984885"/>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r>
              <a:rPr lang="fr-FR" sz="4000" b="1" dirty="0">
                <a:solidFill>
                  <a:schemeClr val="accent3"/>
                </a:solidFill>
                <a:latin typeface="Myriad Pro"/>
                <a:cs typeface="Segoe UI" panose="020B0502040204020203" pitchFamily="34" charset="0"/>
              </a:rPr>
              <a:t>21%</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2"/>
            </p:custDataLst>
            <p:extLst>
              <p:ext uri="{D42A27DB-BD31-4B8C-83A1-F6EECF244321}">
                <p14:modId xmlns:p14="http://schemas.microsoft.com/office/powerpoint/2010/main" val="399164894"/>
              </p:ext>
            </p:extLst>
          </p:nvPr>
        </p:nvGraphicFramePr>
        <p:xfrm>
          <a:off x="-250838" y="2053075"/>
          <a:ext cx="4741725" cy="3460233"/>
        </p:xfrm>
        <a:graphic>
          <a:graphicData uri="http://schemas.openxmlformats.org/drawingml/2006/chart">
            <c:chart xmlns:c="http://schemas.openxmlformats.org/drawingml/2006/chart" xmlns:r="http://schemas.openxmlformats.org/officeDocument/2006/relationships" r:id="rId12"/>
          </a:graphicData>
        </a:graphic>
      </p:graphicFrame>
      <p:sp>
        <p:nvSpPr>
          <p:cNvPr id="75" name="ZoneTexte 74">
            <a:extLst>
              <a:ext uri="{FF2B5EF4-FFF2-40B4-BE49-F238E27FC236}">
                <a16:creationId xmlns:a16="http://schemas.microsoft.com/office/drawing/2014/main" id="{309B3E9A-5D99-4023-BDF7-79FE00E1301F}"/>
              </a:ext>
            </a:extLst>
          </p:cNvPr>
          <p:cNvSpPr txBox="1"/>
          <p:nvPr>
            <p:custDataLst>
              <p:tags r:id="rId3"/>
            </p:custDataLst>
          </p:nvPr>
        </p:nvSpPr>
        <p:spPr>
          <a:xfrm>
            <a:off x="882207" y="5300999"/>
            <a:ext cx="3615826" cy="461665"/>
          </a:xfrm>
          <a:custGeom>
            <a:avLst/>
            <a:gdLst>
              <a:gd name="connsiteX0" fmla="*/ 0 w 3615826"/>
              <a:gd name="connsiteY0" fmla="*/ 0 h 461665"/>
              <a:gd name="connsiteX1" fmla="*/ 530321 w 3615826"/>
              <a:gd name="connsiteY1" fmla="*/ 0 h 461665"/>
              <a:gd name="connsiteX2" fmla="*/ 1024484 w 3615826"/>
              <a:gd name="connsiteY2" fmla="*/ 0 h 461665"/>
              <a:gd name="connsiteX3" fmla="*/ 1663280 w 3615826"/>
              <a:gd name="connsiteY3" fmla="*/ 0 h 461665"/>
              <a:gd name="connsiteX4" fmla="*/ 2302076 w 3615826"/>
              <a:gd name="connsiteY4" fmla="*/ 0 h 461665"/>
              <a:gd name="connsiteX5" fmla="*/ 2940872 w 3615826"/>
              <a:gd name="connsiteY5" fmla="*/ 0 h 461665"/>
              <a:gd name="connsiteX6" fmla="*/ 3615826 w 3615826"/>
              <a:gd name="connsiteY6" fmla="*/ 0 h 461665"/>
              <a:gd name="connsiteX7" fmla="*/ 3615826 w 3615826"/>
              <a:gd name="connsiteY7" fmla="*/ 461665 h 461665"/>
              <a:gd name="connsiteX8" fmla="*/ 2977030 w 3615826"/>
              <a:gd name="connsiteY8" fmla="*/ 461665 h 461665"/>
              <a:gd name="connsiteX9" fmla="*/ 2338234 w 3615826"/>
              <a:gd name="connsiteY9" fmla="*/ 461665 h 461665"/>
              <a:gd name="connsiteX10" fmla="*/ 1735596 w 3615826"/>
              <a:gd name="connsiteY10" fmla="*/ 461665 h 461665"/>
              <a:gd name="connsiteX11" fmla="*/ 1241434 w 3615826"/>
              <a:gd name="connsiteY11" fmla="*/ 461665 h 461665"/>
              <a:gd name="connsiteX12" fmla="*/ 566479 w 3615826"/>
              <a:gd name="connsiteY12" fmla="*/ 461665 h 461665"/>
              <a:gd name="connsiteX13" fmla="*/ 0 w 3615826"/>
              <a:gd name="connsiteY13" fmla="*/ 461665 h 461665"/>
              <a:gd name="connsiteX14" fmla="*/ 0 w 3615826"/>
              <a:gd name="connsiteY1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15826" h="461665" fill="none" extrusionOk="0">
                <a:moveTo>
                  <a:pt x="0" y="0"/>
                </a:moveTo>
                <a:cubicBezTo>
                  <a:pt x="112056" y="-13922"/>
                  <a:pt x="381769" y="20724"/>
                  <a:pt x="530321" y="0"/>
                </a:cubicBezTo>
                <a:cubicBezTo>
                  <a:pt x="678873" y="-20724"/>
                  <a:pt x="901712" y="8785"/>
                  <a:pt x="1024484" y="0"/>
                </a:cubicBezTo>
                <a:cubicBezTo>
                  <a:pt x="1147256" y="-8785"/>
                  <a:pt x="1455084" y="-25299"/>
                  <a:pt x="1663280" y="0"/>
                </a:cubicBezTo>
                <a:cubicBezTo>
                  <a:pt x="1871476" y="25299"/>
                  <a:pt x="2056659" y="-28732"/>
                  <a:pt x="2302076" y="0"/>
                </a:cubicBezTo>
                <a:cubicBezTo>
                  <a:pt x="2547493" y="28732"/>
                  <a:pt x="2699296" y="20614"/>
                  <a:pt x="2940872" y="0"/>
                </a:cubicBezTo>
                <a:cubicBezTo>
                  <a:pt x="3182448" y="-20614"/>
                  <a:pt x="3426505" y="21444"/>
                  <a:pt x="3615826" y="0"/>
                </a:cubicBezTo>
                <a:cubicBezTo>
                  <a:pt x="3609260" y="119633"/>
                  <a:pt x="3599941" y="308694"/>
                  <a:pt x="3615826" y="461665"/>
                </a:cubicBezTo>
                <a:cubicBezTo>
                  <a:pt x="3333764" y="479288"/>
                  <a:pt x="3221549" y="433848"/>
                  <a:pt x="2977030" y="461665"/>
                </a:cubicBezTo>
                <a:cubicBezTo>
                  <a:pt x="2732511" y="489482"/>
                  <a:pt x="2609363" y="478737"/>
                  <a:pt x="2338234" y="461665"/>
                </a:cubicBezTo>
                <a:cubicBezTo>
                  <a:pt x="2067105" y="444593"/>
                  <a:pt x="1903440" y="461193"/>
                  <a:pt x="1735596" y="461665"/>
                </a:cubicBezTo>
                <a:cubicBezTo>
                  <a:pt x="1567752" y="462137"/>
                  <a:pt x="1438047" y="445104"/>
                  <a:pt x="1241434" y="461665"/>
                </a:cubicBezTo>
                <a:cubicBezTo>
                  <a:pt x="1044821" y="478226"/>
                  <a:pt x="890248" y="461985"/>
                  <a:pt x="566479" y="461665"/>
                </a:cubicBezTo>
                <a:cubicBezTo>
                  <a:pt x="242710" y="461345"/>
                  <a:pt x="214542" y="483604"/>
                  <a:pt x="0" y="461665"/>
                </a:cubicBezTo>
                <a:cubicBezTo>
                  <a:pt x="-17835" y="275730"/>
                  <a:pt x="-21839" y="169461"/>
                  <a:pt x="0" y="0"/>
                </a:cubicBezTo>
                <a:close/>
              </a:path>
              <a:path w="3615826" h="461665" stroke="0" extrusionOk="0">
                <a:moveTo>
                  <a:pt x="0" y="0"/>
                </a:moveTo>
                <a:cubicBezTo>
                  <a:pt x="131239" y="18"/>
                  <a:pt x="377533" y="14427"/>
                  <a:pt x="494163" y="0"/>
                </a:cubicBezTo>
                <a:cubicBezTo>
                  <a:pt x="610793" y="-14427"/>
                  <a:pt x="816105" y="8410"/>
                  <a:pt x="1060642" y="0"/>
                </a:cubicBezTo>
                <a:cubicBezTo>
                  <a:pt x="1305179" y="-8410"/>
                  <a:pt x="1341368" y="-154"/>
                  <a:pt x="1554805" y="0"/>
                </a:cubicBezTo>
                <a:cubicBezTo>
                  <a:pt x="1768242" y="154"/>
                  <a:pt x="1883171" y="22400"/>
                  <a:pt x="2085126" y="0"/>
                </a:cubicBezTo>
                <a:cubicBezTo>
                  <a:pt x="2287081" y="-22400"/>
                  <a:pt x="2499752" y="26319"/>
                  <a:pt x="2760081" y="0"/>
                </a:cubicBezTo>
                <a:cubicBezTo>
                  <a:pt x="3020411" y="-26319"/>
                  <a:pt x="3398864" y="854"/>
                  <a:pt x="3615826" y="0"/>
                </a:cubicBezTo>
                <a:cubicBezTo>
                  <a:pt x="3629528" y="173811"/>
                  <a:pt x="3597655" y="279378"/>
                  <a:pt x="3615826" y="461665"/>
                </a:cubicBezTo>
                <a:cubicBezTo>
                  <a:pt x="3385927" y="443689"/>
                  <a:pt x="3226534" y="484437"/>
                  <a:pt x="3049347" y="461665"/>
                </a:cubicBezTo>
                <a:cubicBezTo>
                  <a:pt x="2872160" y="438893"/>
                  <a:pt x="2646701" y="483120"/>
                  <a:pt x="2519025" y="461665"/>
                </a:cubicBezTo>
                <a:cubicBezTo>
                  <a:pt x="2391349" y="440210"/>
                  <a:pt x="2063158" y="488049"/>
                  <a:pt x="1916388" y="461665"/>
                </a:cubicBezTo>
                <a:cubicBezTo>
                  <a:pt x="1769618" y="435281"/>
                  <a:pt x="1474253" y="442777"/>
                  <a:pt x="1241434" y="461665"/>
                </a:cubicBezTo>
                <a:cubicBezTo>
                  <a:pt x="1008615" y="480553"/>
                  <a:pt x="849526" y="468030"/>
                  <a:pt x="747271" y="461665"/>
                </a:cubicBezTo>
                <a:cubicBezTo>
                  <a:pt x="645016" y="455300"/>
                  <a:pt x="211631" y="428682"/>
                  <a:pt x="0" y="461665"/>
                </a:cubicBezTo>
                <a:cubicBezTo>
                  <a:pt x="-6370" y="347798"/>
                  <a:pt x="-8577" y="196361"/>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La "Lutte contre le décrochage scolaire" représente l’essentiel des actions avec un taux de 78%.</a:t>
            </a:r>
          </a:p>
        </p:txBody>
      </p:sp>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4"/>
            </p:custDataLst>
          </p:nvPr>
        </p:nvPicPr>
        <p:blipFill>
          <a:blip r:embed="rId13"/>
          <a:stretch>
            <a:fillRect/>
          </a:stretch>
        </p:blipFill>
        <p:spPr>
          <a:xfrm>
            <a:off x="213225" y="5280128"/>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5"/>
            </p:custDataLst>
          </p:nvPr>
        </p:nvSpPr>
        <p:spPr>
          <a:xfrm>
            <a:off x="989128" y="1529393"/>
            <a:ext cx="3050918" cy="538392"/>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Chômeurs / inactifs à l’entrée</a:t>
            </a:r>
          </a:p>
        </p:txBody>
      </p:sp>
      <p:sp>
        <p:nvSpPr>
          <p:cNvPr id="25" name="TextBox 6">
            <a:extLst>
              <a:ext uri="{FF2B5EF4-FFF2-40B4-BE49-F238E27FC236}">
                <a16:creationId xmlns:a16="http://schemas.microsoft.com/office/drawing/2014/main" id="{43FF5D47-D7E4-73A3-5157-6ABF7B98CEED}"/>
              </a:ext>
            </a:extLst>
          </p:cNvPr>
          <p:cNvSpPr txBox="1"/>
          <p:nvPr>
            <p:custDataLst>
              <p:tags r:id="rId6"/>
            </p:custDataLst>
          </p:nvPr>
        </p:nvSpPr>
        <p:spPr>
          <a:xfrm>
            <a:off x="157163" y="337654"/>
            <a:ext cx="7023566"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Résultats par type de dispositif* PI 10.1 </a:t>
            </a:r>
            <a:endParaRPr kumimoji="0" lang="fr-FR" sz="2000" b="0" u="none" strike="noStrike" kern="1200" cap="none" spc="0" normalizeH="0" baseline="0" noProof="0" dirty="0">
              <a:ln>
                <a:noFill/>
              </a:ln>
              <a:solidFill>
                <a:schemeClr val="accent6"/>
              </a:solidFill>
              <a:effectLst/>
              <a:uLnTx/>
              <a:uFillTx/>
              <a:latin typeface="Myriad Pro Light" panose="020B0603030403020204" pitchFamily="34" charset="0"/>
              <a:ea typeface="+mn-ea"/>
              <a:cs typeface="Aharoni" panose="020B0604020202020204" pitchFamily="2" charset="-79"/>
            </a:endParaRPr>
          </a:p>
        </p:txBody>
      </p:sp>
      <p:graphicFrame>
        <p:nvGraphicFramePr>
          <p:cNvPr id="18" name="Graphique 17">
            <a:extLst>
              <a:ext uri="{FF2B5EF4-FFF2-40B4-BE49-F238E27FC236}">
                <a16:creationId xmlns:a16="http://schemas.microsoft.com/office/drawing/2014/main" id="{7C2D59E5-FDDA-94F8-1CE6-41CF06FCE2B7}"/>
              </a:ext>
            </a:extLst>
          </p:cNvPr>
          <p:cNvGraphicFramePr/>
          <p:nvPr>
            <p:custDataLst>
              <p:tags r:id="rId7"/>
            </p:custDataLst>
            <p:extLst>
              <p:ext uri="{D42A27DB-BD31-4B8C-83A1-F6EECF244321}">
                <p14:modId xmlns:p14="http://schemas.microsoft.com/office/powerpoint/2010/main" val="441292314"/>
              </p:ext>
            </p:extLst>
          </p:nvPr>
        </p:nvGraphicFramePr>
        <p:xfrm>
          <a:off x="4040046" y="1994573"/>
          <a:ext cx="4741725" cy="3379952"/>
        </p:xfrm>
        <a:graphic>
          <a:graphicData uri="http://schemas.openxmlformats.org/drawingml/2006/chart">
            <c:chart xmlns:c="http://schemas.openxmlformats.org/drawingml/2006/chart" xmlns:r="http://schemas.openxmlformats.org/officeDocument/2006/relationships" r:id="rId14"/>
          </a:graphicData>
        </a:graphic>
      </p:graphicFrame>
      <p:sp>
        <p:nvSpPr>
          <p:cNvPr id="2" name="ZoneTexte 1">
            <a:extLst>
              <a:ext uri="{FF2B5EF4-FFF2-40B4-BE49-F238E27FC236}">
                <a16:creationId xmlns:a16="http://schemas.microsoft.com/office/drawing/2014/main" id="{F17D3F46-F15A-192F-C584-93BC7944B12B}"/>
              </a:ext>
            </a:extLst>
          </p:cNvPr>
          <p:cNvSpPr txBox="1"/>
          <p:nvPr>
            <p:custDataLst>
              <p:tags r:id="rId8"/>
            </p:custDataLst>
          </p:nvPr>
        </p:nvSpPr>
        <p:spPr>
          <a:xfrm>
            <a:off x="4797919" y="5308324"/>
            <a:ext cx="3615826" cy="830997"/>
          </a:xfrm>
          <a:custGeom>
            <a:avLst/>
            <a:gdLst>
              <a:gd name="connsiteX0" fmla="*/ 0 w 3615826"/>
              <a:gd name="connsiteY0" fmla="*/ 0 h 830997"/>
              <a:gd name="connsiteX1" fmla="*/ 638796 w 3615826"/>
              <a:gd name="connsiteY1" fmla="*/ 0 h 830997"/>
              <a:gd name="connsiteX2" fmla="*/ 1277592 w 3615826"/>
              <a:gd name="connsiteY2" fmla="*/ 0 h 830997"/>
              <a:gd name="connsiteX3" fmla="*/ 1916388 w 3615826"/>
              <a:gd name="connsiteY3" fmla="*/ 0 h 830997"/>
              <a:gd name="connsiteX4" fmla="*/ 2482867 w 3615826"/>
              <a:gd name="connsiteY4" fmla="*/ 0 h 830997"/>
              <a:gd name="connsiteX5" fmla="*/ 2977030 w 3615826"/>
              <a:gd name="connsiteY5" fmla="*/ 0 h 830997"/>
              <a:gd name="connsiteX6" fmla="*/ 3615826 w 3615826"/>
              <a:gd name="connsiteY6" fmla="*/ 0 h 830997"/>
              <a:gd name="connsiteX7" fmla="*/ 3615826 w 3615826"/>
              <a:gd name="connsiteY7" fmla="*/ 432118 h 830997"/>
              <a:gd name="connsiteX8" fmla="*/ 3615826 w 3615826"/>
              <a:gd name="connsiteY8" fmla="*/ 830997 h 830997"/>
              <a:gd name="connsiteX9" fmla="*/ 2977030 w 3615826"/>
              <a:gd name="connsiteY9" fmla="*/ 830997 h 830997"/>
              <a:gd name="connsiteX10" fmla="*/ 2302076 w 3615826"/>
              <a:gd name="connsiteY10" fmla="*/ 830997 h 830997"/>
              <a:gd name="connsiteX11" fmla="*/ 1699438 w 3615826"/>
              <a:gd name="connsiteY11" fmla="*/ 830997 h 830997"/>
              <a:gd name="connsiteX12" fmla="*/ 1060642 w 3615826"/>
              <a:gd name="connsiteY12" fmla="*/ 830997 h 830997"/>
              <a:gd name="connsiteX13" fmla="*/ 0 w 3615826"/>
              <a:gd name="connsiteY13" fmla="*/ 830997 h 830997"/>
              <a:gd name="connsiteX14" fmla="*/ 0 w 3615826"/>
              <a:gd name="connsiteY14" fmla="*/ 440428 h 830997"/>
              <a:gd name="connsiteX15" fmla="*/ 0 w 3615826"/>
              <a:gd name="connsiteY15"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5826" h="830997" fill="none" extrusionOk="0">
                <a:moveTo>
                  <a:pt x="0" y="0"/>
                </a:moveTo>
                <a:cubicBezTo>
                  <a:pt x="142866" y="22428"/>
                  <a:pt x="430600" y="-25299"/>
                  <a:pt x="638796" y="0"/>
                </a:cubicBezTo>
                <a:cubicBezTo>
                  <a:pt x="846992" y="25299"/>
                  <a:pt x="1032175" y="-28732"/>
                  <a:pt x="1277592" y="0"/>
                </a:cubicBezTo>
                <a:cubicBezTo>
                  <a:pt x="1523009" y="28732"/>
                  <a:pt x="1674812" y="20614"/>
                  <a:pt x="1916388" y="0"/>
                </a:cubicBezTo>
                <a:cubicBezTo>
                  <a:pt x="2157964" y="-20614"/>
                  <a:pt x="2262686" y="-12227"/>
                  <a:pt x="2482867" y="0"/>
                </a:cubicBezTo>
                <a:cubicBezTo>
                  <a:pt x="2703048" y="12227"/>
                  <a:pt x="2770245" y="17386"/>
                  <a:pt x="2977030" y="0"/>
                </a:cubicBezTo>
                <a:cubicBezTo>
                  <a:pt x="3183815" y="-17386"/>
                  <a:pt x="3355881" y="-3406"/>
                  <a:pt x="3615826" y="0"/>
                </a:cubicBezTo>
                <a:cubicBezTo>
                  <a:pt x="3606720" y="166768"/>
                  <a:pt x="3620540" y="338087"/>
                  <a:pt x="3615826" y="432118"/>
                </a:cubicBezTo>
                <a:cubicBezTo>
                  <a:pt x="3611112" y="526149"/>
                  <a:pt x="3624792" y="730677"/>
                  <a:pt x="3615826" y="830997"/>
                </a:cubicBezTo>
                <a:cubicBezTo>
                  <a:pt x="3483872" y="860106"/>
                  <a:pt x="3235173" y="854918"/>
                  <a:pt x="2977030" y="830997"/>
                </a:cubicBezTo>
                <a:cubicBezTo>
                  <a:pt x="2718887" y="807076"/>
                  <a:pt x="2625164" y="825945"/>
                  <a:pt x="2302076" y="830997"/>
                </a:cubicBezTo>
                <a:cubicBezTo>
                  <a:pt x="1978988" y="836049"/>
                  <a:pt x="1923957" y="806166"/>
                  <a:pt x="1699438" y="830997"/>
                </a:cubicBezTo>
                <a:cubicBezTo>
                  <a:pt x="1474919" y="855828"/>
                  <a:pt x="1282850" y="803497"/>
                  <a:pt x="1060642" y="830997"/>
                </a:cubicBezTo>
                <a:cubicBezTo>
                  <a:pt x="838434" y="858497"/>
                  <a:pt x="311525" y="789447"/>
                  <a:pt x="0" y="830997"/>
                </a:cubicBezTo>
                <a:cubicBezTo>
                  <a:pt x="-5031" y="742558"/>
                  <a:pt x="-17250" y="612599"/>
                  <a:pt x="0" y="440428"/>
                </a:cubicBezTo>
                <a:cubicBezTo>
                  <a:pt x="17250" y="268257"/>
                  <a:pt x="21525" y="159236"/>
                  <a:pt x="0" y="0"/>
                </a:cubicBezTo>
                <a:close/>
              </a:path>
              <a:path w="3615826" h="830997" stroke="0" extrusionOk="0">
                <a:moveTo>
                  <a:pt x="0" y="0"/>
                </a:moveTo>
                <a:cubicBezTo>
                  <a:pt x="131239" y="18"/>
                  <a:pt x="377533" y="14427"/>
                  <a:pt x="494163" y="0"/>
                </a:cubicBezTo>
                <a:cubicBezTo>
                  <a:pt x="610793" y="-14427"/>
                  <a:pt x="816105" y="8410"/>
                  <a:pt x="1060642" y="0"/>
                </a:cubicBezTo>
                <a:cubicBezTo>
                  <a:pt x="1305179" y="-8410"/>
                  <a:pt x="1341368" y="-154"/>
                  <a:pt x="1554805" y="0"/>
                </a:cubicBezTo>
                <a:cubicBezTo>
                  <a:pt x="1768242" y="154"/>
                  <a:pt x="1883171" y="22400"/>
                  <a:pt x="2085126" y="0"/>
                </a:cubicBezTo>
                <a:cubicBezTo>
                  <a:pt x="2287081" y="-22400"/>
                  <a:pt x="2499752" y="26319"/>
                  <a:pt x="2760081" y="0"/>
                </a:cubicBezTo>
                <a:cubicBezTo>
                  <a:pt x="3020411" y="-26319"/>
                  <a:pt x="3398864" y="854"/>
                  <a:pt x="3615826" y="0"/>
                </a:cubicBezTo>
                <a:cubicBezTo>
                  <a:pt x="3618160" y="187292"/>
                  <a:pt x="3616921" y="234400"/>
                  <a:pt x="3615826" y="398879"/>
                </a:cubicBezTo>
                <a:cubicBezTo>
                  <a:pt x="3614731" y="563358"/>
                  <a:pt x="3628863" y="694407"/>
                  <a:pt x="3615826" y="830997"/>
                </a:cubicBezTo>
                <a:cubicBezTo>
                  <a:pt x="3500264" y="845061"/>
                  <a:pt x="3311377" y="815890"/>
                  <a:pt x="3049347" y="830997"/>
                </a:cubicBezTo>
                <a:cubicBezTo>
                  <a:pt x="2787317" y="846104"/>
                  <a:pt x="2594159" y="804069"/>
                  <a:pt x="2446709" y="830997"/>
                </a:cubicBezTo>
                <a:cubicBezTo>
                  <a:pt x="2299259" y="857925"/>
                  <a:pt x="2004574" y="812109"/>
                  <a:pt x="1771755" y="830997"/>
                </a:cubicBezTo>
                <a:cubicBezTo>
                  <a:pt x="1538936" y="849885"/>
                  <a:pt x="1379847" y="837362"/>
                  <a:pt x="1277592" y="830997"/>
                </a:cubicBezTo>
                <a:cubicBezTo>
                  <a:pt x="1175337" y="824632"/>
                  <a:pt x="973031" y="839104"/>
                  <a:pt x="783429" y="830997"/>
                </a:cubicBezTo>
                <a:cubicBezTo>
                  <a:pt x="593827" y="822890"/>
                  <a:pt x="213636" y="827231"/>
                  <a:pt x="0" y="830997"/>
                </a:cubicBezTo>
                <a:cubicBezTo>
                  <a:pt x="-11969" y="732367"/>
                  <a:pt x="-7314" y="527723"/>
                  <a:pt x="0" y="398879"/>
                </a:cubicBezTo>
                <a:cubicBezTo>
                  <a:pt x="7314" y="270035"/>
                  <a:pt x="13744" y="112211"/>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taux d'insertion est stable à un niveau bas quel que soit le dispositif. L'objectif est de lutter contre le décrochage scolaire et d'accompagner les jeunes vers une reprise d'études ou de formation.</a:t>
            </a:r>
          </a:p>
        </p:txBody>
      </p:sp>
      <p:sp>
        <p:nvSpPr>
          <p:cNvPr id="4" name="TextBox 24">
            <a:extLst>
              <a:ext uri="{FF2B5EF4-FFF2-40B4-BE49-F238E27FC236}">
                <a16:creationId xmlns:a16="http://schemas.microsoft.com/office/drawing/2014/main" id="{3FC5FC3D-840B-4800-6F16-C52714926148}"/>
              </a:ext>
            </a:extLst>
          </p:cNvPr>
          <p:cNvSpPr txBox="1"/>
          <p:nvPr>
            <p:custDataLst>
              <p:tags r:id="rId9"/>
            </p:custDataLst>
          </p:nvPr>
        </p:nvSpPr>
        <p:spPr>
          <a:xfrm>
            <a:off x="8016311" y="1111890"/>
            <a:ext cx="3868775" cy="984885"/>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 sorties positives</a:t>
            </a:r>
          </a:p>
          <a:p>
            <a:pPr algn="ctr"/>
            <a:r>
              <a:rPr lang="fr-FR" sz="4000" b="1" dirty="0">
                <a:solidFill>
                  <a:schemeClr val="accent3"/>
                </a:solidFill>
                <a:latin typeface="Myriad Pro"/>
                <a:cs typeface="Segoe UI" panose="020B0502040204020203" pitchFamily="34" charset="0"/>
              </a:rPr>
              <a:t>70%</a:t>
            </a:r>
          </a:p>
        </p:txBody>
      </p:sp>
      <p:graphicFrame>
        <p:nvGraphicFramePr>
          <p:cNvPr id="5" name="Graphique 4">
            <a:extLst>
              <a:ext uri="{FF2B5EF4-FFF2-40B4-BE49-F238E27FC236}">
                <a16:creationId xmlns:a16="http://schemas.microsoft.com/office/drawing/2014/main" id="{30A4280B-3538-0F3A-B50C-1D74D60046AE}"/>
              </a:ext>
            </a:extLst>
          </p:cNvPr>
          <p:cNvGraphicFramePr/>
          <p:nvPr>
            <p:custDataLst>
              <p:tags r:id="rId10"/>
            </p:custDataLst>
            <p:extLst>
              <p:ext uri="{D42A27DB-BD31-4B8C-83A1-F6EECF244321}">
                <p14:modId xmlns:p14="http://schemas.microsoft.com/office/powerpoint/2010/main" val="1245470685"/>
              </p:ext>
            </p:extLst>
          </p:nvPr>
        </p:nvGraphicFramePr>
        <p:xfrm>
          <a:off x="7648726" y="1999673"/>
          <a:ext cx="4741725" cy="3379952"/>
        </p:xfrm>
        <a:graphic>
          <a:graphicData uri="http://schemas.openxmlformats.org/drawingml/2006/chart">
            <c:chart xmlns:c="http://schemas.openxmlformats.org/drawingml/2006/chart" xmlns:r="http://schemas.openxmlformats.org/officeDocument/2006/relationships" r:id="rId15"/>
          </a:graphicData>
        </a:graphic>
      </p:graphicFrame>
      <p:sp>
        <p:nvSpPr>
          <p:cNvPr id="6" name="ZoneTexte 5">
            <a:extLst>
              <a:ext uri="{FF2B5EF4-FFF2-40B4-BE49-F238E27FC236}">
                <a16:creationId xmlns:a16="http://schemas.microsoft.com/office/drawing/2014/main" id="{CC8B17B1-0CB0-5431-BAF9-F0DBFD80C20B}"/>
              </a:ext>
            </a:extLst>
          </p:cNvPr>
          <p:cNvSpPr txBox="1"/>
          <p:nvPr/>
        </p:nvSpPr>
        <p:spPr>
          <a:xfrm>
            <a:off x="8322646" y="6455025"/>
            <a:ext cx="2302278" cy="338554"/>
          </a:xfrm>
          <a:prstGeom prst="rect">
            <a:avLst/>
          </a:prstGeom>
          <a:noFill/>
        </p:spPr>
        <p:txBody>
          <a:bodyPr wrap="square" rtlCol="0">
            <a:spAutoFit/>
          </a:bodyPr>
          <a:lstStyle/>
          <a:p>
            <a:r>
              <a:rPr lang="fr-FR" sz="800" i="1" dirty="0"/>
              <a:t>* Pour plus de détail sur les dispositifs, se référer à la note 190416_Note </a:t>
            </a:r>
            <a:r>
              <a:rPr lang="fr-FR" sz="800" i="1" dirty="0" err="1"/>
              <a:t>méthodo_typo_ope</a:t>
            </a:r>
            <a:r>
              <a:rPr lang="fr-FR" sz="800" i="1" dirty="0"/>
              <a:t> axe 3</a:t>
            </a:r>
          </a:p>
        </p:txBody>
      </p:sp>
    </p:spTree>
    <p:extLst>
      <p:ext uri="{BB962C8B-B14F-4D97-AF65-F5344CB8AC3E}">
        <p14:creationId xmlns:p14="http://schemas.microsoft.com/office/powerpoint/2010/main" val="2251419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4">
            <a:extLst>
              <a:ext uri="{FF2B5EF4-FFF2-40B4-BE49-F238E27FC236}">
                <a16:creationId xmlns:a16="http://schemas.microsoft.com/office/drawing/2014/main" id="{48EF04C7-5269-408A-A911-41A7A7D427B1}"/>
              </a:ext>
            </a:extLst>
          </p:cNvPr>
          <p:cNvSpPr txBox="1"/>
          <p:nvPr>
            <p:custDataLst>
              <p:tags r:id="rId1"/>
            </p:custDataLst>
          </p:nvPr>
        </p:nvSpPr>
        <p:spPr>
          <a:xfrm>
            <a:off x="7701399" y="526042"/>
            <a:ext cx="2672825" cy="984885"/>
          </a:xfrm>
          <a:prstGeom prst="rect">
            <a:avLst/>
          </a:prstGeom>
          <a:noFill/>
        </p:spPr>
        <p:txBody>
          <a:bodyPr wrap="square" rtlCol="0" anchor="ctr">
            <a:spAutoFit/>
          </a:bodyPr>
          <a:lstStyle/>
          <a:p>
            <a:pPr algn="ctr"/>
            <a:r>
              <a:rPr lang="fr-FR" b="1" dirty="0">
                <a:solidFill>
                  <a:srgbClr val="595959"/>
                </a:solidFill>
                <a:cs typeface="Segoe UI" panose="020B0502040204020203" pitchFamily="34" charset="0"/>
              </a:rPr>
              <a:t>Taux d’emploi à 6 mois</a:t>
            </a:r>
            <a:br>
              <a:rPr lang="fr-FR" b="1" dirty="0">
                <a:solidFill>
                  <a:srgbClr val="595959"/>
                </a:solidFill>
                <a:cs typeface="Segoe UI" panose="020B0502040204020203" pitchFamily="34" charset="0"/>
              </a:rPr>
            </a:br>
            <a:r>
              <a:rPr lang="fr-FR" sz="4000" b="1" dirty="0">
                <a:solidFill>
                  <a:schemeClr val="accent3"/>
                </a:solidFill>
                <a:latin typeface="Myriad Pro"/>
                <a:cs typeface="Segoe UI" panose="020B0502040204020203" pitchFamily="34" charset="0"/>
              </a:rPr>
              <a:t>49%</a:t>
            </a:r>
          </a:p>
        </p:txBody>
      </p:sp>
      <p:graphicFrame>
        <p:nvGraphicFramePr>
          <p:cNvPr id="44" name="Graphique 43">
            <a:extLst>
              <a:ext uri="{FF2B5EF4-FFF2-40B4-BE49-F238E27FC236}">
                <a16:creationId xmlns:a16="http://schemas.microsoft.com/office/drawing/2014/main" id="{FBBC7FED-22B5-4FEA-A5F8-09CE7C020ADB}"/>
              </a:ext>
            </a:extLst>
          </p:cNvPr>
          <p:cNvGraphicFramePr/>
          <p:nvPr>
            <p:custDataLst>
              <p:tags r:id="rId2"/>
            </p:custDataLst>
            <p:extLst>
              <p:ext uri="{D42A27DB-BD31-4B8C-83A1-F6EECF244321}">
                <p14:modId xmlns:p14="http://schemas.microsoft.com/office/powerpoint/2010/main" val="4032159439"/>
              </p:ext>
            </p:extLst>
          </p:nvPr>
        </p:nvGraphicFramePr>
        <p:xfrm>
          <a:off x="-157138" y="1685785"/>
          <a:ext cx="5990250" cy="3460233"/>
        </p:xfrm>
        <a:graphic>
          <a:graphicData uri="http://schemas.openxmlformats.org/drawingml/2006/chart">
            <c:chart xmlns:c="http://schemas.openxmlformats.org/drawingml/2006/chart" xmlns:r="http://schemas.openxmlformats.org/officeDocument/2006/relationships" r:id="rId10"/>
          </a:graphicData>
        </a:graphic>
      </p:graphicFrame>
      <p:pic>
        <p:nvPicPr>
          <p:cNvPr id="76" name="Image 75">
            <a:extLst>
              <a:ext uri="{FF2B5EF4-FFF2-40B4-BE49-F238E27FC236}">
                <a16:creationId xmlns:a16="http://schemas.microsoft.com/office/drawing/2014/main" id="{F00E99ED-8D41-46AA-84D4-5C2479AFBF2E}"/>
              </a:ext>
            </a:extLst>
          </p:cNvPr>
          <p:cNvPicPr>
            <a:picLocks noChangeAspect="1"/>
          </p:cNvPicPr>
          <p:nvPr>
            <p:custDataLst>
              <p:tags r:id="rId3"/>
            </p:custDataLst>
          </p:nvPr>
        </p:nvPicPr>
        <p:blipFill>
          <a:blip r:embed="rId11"/>
          <a:stretch>
            <a:fillRect/>
          </a:stretch>
        </p:blipFill>
        <p:spPr>
          <a:xfrm>
            <a:off x="621178" y="5082681"/>
            <a:ext cx="361950" cy="466359"/>
          </a:xfrm>
          <a:prstGeom prst="rect">
            <a:avLst/>
          </a:prstGeom>
        </p:spPr>
      </p:pic>
      <p:sp>
        <p:nvSpPr>
          <p:cNvPr id="80" name="Rectangle : coins arrondis 79">
            <a:extLst>
              <a:ext uri="{FF2B5EF4-FFF2-40B4-BE49-F238E27FC236}">
                <a16:creationId xmlns:a16="http://schemas.microsoft.com/office/drawing/2014/main" id="{3241B4FD-A5A4-4E2F-AEC7-57C1D4DEF68F}"/>
              </a:ext>
            </a:extLst>
          </p:cNvPr>
          <p:cNvSpPr/>
          <p:nvPr>
            <p:custDataLst>
              <p:tags r:id="rId4"/>
            </p:custDataLst>
          </p:nvPr>
        </p:nvSpPr>
        <p:spPr>
          <a:xfrm>
            <a:off x="3341330" y="1050003"/>
            <a:ext cx="3050918" cy="538392"/>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Chômeurs / inactifs à l’entrée</a:t>
            </a:r>
          </a:p>
        </p:txBody>
      </p:sp>
      <p:sp>
        <p:nvSpPr>
          <p:cNvPr id="25" name="TextBox 6">
            <a:extLst>
              <a:ext uri="{FF2B5EF4-FFF2-40B4-BE49-F238E27FC236}">
                <a16:creationId xmlns:a16="http://schemas.microsoft.com/office/drawing/2014/main" id="{43FF5D47-D7E4-73A3-5157-6ABF7B98CEED}"/>
              </a:ext>
            </a:extLst>
          </p:cNvPr>
          <p:cNvSpPr txBox="1"/>
          <p:nvPr>
            <p:custDataLst>
              <p:tags r:id="rId5"/>
            </p:custDataLst>
          </p:nvPr>
        </p:nvSpPr>
        <p:spPr>
          <a:xfrm>
            <a:off x="121111" y="340391"/>
            <a:ext cx="11875439" cy="584775"/>
          </a:xfrm>
          <a:prstGeom prst="rect">
            <a:avLst/>
          </a:prstGeom>
          <a:noFill/>
        </p:spPr>
        <p:txBody>
          <a:bodyPr wrap="square" rtlCol="0">
            <a:spAutoFit/>
          </a:bodyPr>
          <a:lstStyle/>
          <a:p>
            <a:pPr algn="l"/>
            <a:r>
              <a:rPr lang="fr-FR" sz="3200" dirty="0">
                <a:solidFill>
                  <a:srgbClr val="464D50"/>
                </a:solidFill>
                <a:latin typeface="Myriad Pro Light" panose="020B0603030403020204" pitchFamily="34" charset="0"/>
                <a:cs typeface="Aharoni" panose="020B0604020202020204" pitchFamily="2" charset="-79"/>
              </a:rPr>
              <a:t>Résultats par type de dispositif* PI 13.1 </a:t>
            </a:r>
            <a:endParaRPr kumimoji="0" lang="fr-FR" sz="2000" b="0" u="none" strike="noStrike" kern="1200" cap="none" spc="0" normalizeH="0" baseline="0" noProof="0" dirty="0">
              <a:ln>
                <a:noFill/>
              </a:ln>
              <a:solidFill>
                <a:schemeClr val="accent6"/>
              </a:solidFill>
              <a:effectLst/>
              <a:uLnTx/>
              <a:uFillTx/>
              <a:latin typeface="Myriad Pro Light" panose="020B0603030403020204" pitchFamily="34" charset="0"/>
              <a:ea typeface="+mn-ea"/>
              <a:cs typeface="Aharoni" panose="020B0604020202020204" pitchFamily="2" charset="-79"/>
            </a:endParaRPr>
          </a:p>
        </p:txBody>
      </p:sp>
      <p:graphicFrame>
        <p:nvGraphicFramePr>
          <p:cNvPr id="18" name="Graphique 17">
            <a:extLst>
              <a:ext uri="{FF2B5EF4-FFF2-40B4-BE49-F238E27FC236}">
                <a16:creationId xmlns:a16="http://schemas.microsoft.com/office/drawing/2014/main" id="{7C2D59E5-FDDA-94F8-1CE6-41CF06FCE2B7}"/>
              </a:ext>
            </a:extLst>
          </p:cNvPr>
          <p:cNvGraphicFramePr/>
          <p:nvPr>
            <p:custDataLst>
              <p:tags r:id="rId6"/>
            </p:custDataLst>
            <p:extLst>
              <p:ext uri="{D42A27DB-BD31-4B8C-83A1-F6EECF244321}">
                <p14:modId xmlns:p14="http://schemas.microsoft.com/office/powerpoint/2010/main" val="1190091393"/>
              </p:ext>
            </p:extLst>
          </p:nvPr>
        </p:nvGraphicFramePr>
        <p:xfrm>
          <a:off x="5767884" y="1606828"/>
          <a:ext cx="6185535" cy="3379952"/>
        </p:xfrm>
        <a:graphic>
          <a:graphicData uri="http://schemas.openxmlformats.org/drawingml/2006/chart">
            <c:chart xmlns:c="http://schemas.openxmlformats.org/drawingml/2006/chart" xmlns:r="http://schemas.openxmlformats.org/officeDocument/2006/relationships" r:id="rId12"/>
          </a:graphicData>
        </a:graphic>
      </p:graphicFrame>
      <p:sp>
        <p:nvSpPr>
          <p:cNvPr id="2" name="ZoneTexte 1">
            <a:extLst>
              <a:ext uri="{FF2B5EF4-FFF2-40B4-BE49-F238E27FC236}">
                <a16:creationId xmlns:a16="http://schemas.microsoft.com/office/drawing/2014/main" id="{F17D3F46-F15A-192F-C584-93BC7944B12B}"/>
              </a:ext>
            </a:extLst>
          </p:cNvPr>
          <p:cNvSpPr txBox="1"/>
          <p:nvPr>
            <p:custDataLst>
              <p:tags r:id="rId7"/>
            </p:custDataLst>
          </p:nvPr>
        </p:nvSpPr>
        <p:spPr>
          <a:xfrm>
            <a:off x="6577658" y="5082681"/>
            <a:ext cx="4631214" cy="646331"/>
          </a:xfrm>
          <a:custGeom>
            <a:avLst/>
            <a:gdLst>
              <a:gd name="connsiteX0" fmla="*/ 0 w 4631214"/>
              <a:gd name="connsiteY0" fmla="*/ 0 h 646331"/>
              <a:gd name="connsiteX1" fmla="*/ 707914 w 4631214"/>
              <a:gd name="connsiteY1" fmla="*/ 0 h 646331"/>
              <a:gd name="connsiteX2" fmla="*/ 1415828 w 4631214"/>
              <a:gd name="connsiteY2" fmla="*/ 0 h 646331"/>
              <a:gd name="connsiteX3" fmla="*/ 2123742 w 4631214"/>
              <a:gd name="connsiteY3" fmla="*/ 0 h 646331"/>
              <a:gd name="connsiteX4" fmla="*/ 2739032 w 4631214"/>
              <a:gd name="connsiteY4" fmla="*/ 0 h 646331"/>
              <a:gd name="connsiteX5" fmla="*/ 3261698 w 4631214"/>
              <a:gd name="connsiteY5" fmla="*/ 0 h 646331"/>
              <a:gd name="connsiteX6" fmla="*/ 3830676 w 4631214"/>
              <a:gd name="connsiteY6" fmla="*/ 0 h 646331"/>
              <a:gd name="connsiteX7" fmla="*/ 4631214 w 4631214"/>
              <a:gd name="connsiteY7" fmla="*/ 0 h 646331"/>
              <a:gd name="connsiteX8" fmla="*/ 4631214 w 4631214"/>
              <a:gd name="connsiteY8" fmla="*/ 646331 h 646331"/>
              <a:gd name="connsiteX9" fmla="*/ 3923300 w 4631214"/>
              <a:gd name="connsiteY9" fmla="*/ 646331 h 646331"/>
              <a:gd name="connsiteX10" fmla="*/ 3169074 w 4631214"/>
              <a:gd name="connsiteY10" fmla="*/ 646331 h 646331"/>
              <a:gd name="connsiteX11" fmla="*/ 2507472 w 4631214"/>
              <a:gd name="connsiteY11" fmla="*/ 646331 h 646331"/>
              <a:gd name="connsiteX12" fmla="*/ 1799557 w 4631214"/>
              <a:gd name="connsiteY12" fmla="*/ 646331 h 646331"/>
              <a:gd name="connsiteX13" fmla="*/ 1137955 w 4631214"/>
              <a:gd name="connsiteY13" fmla="*/ 646331 h 646331"/>
              <a:gd name="connsiteX14" fmla="*/ 615290 w 4631214"/>
              <a:gd name="connsiteY14" fmla="*/ 646331 h 646331"/>
              <a:gd name="connsiteX15" fmla="*/ 0 w 4631214"/>
              <a:gd name="connsiteY15" fmla="*/ 646331 h 646331"/>
              <a:gd name="connsiteX16" fmla="*/ 0 w 4631214"/>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1214" h="646331" fill="none" extrusionOk="0">
                <a:moveTo>
                  <a:pt x="0" y="0"/>
                </a:moveTo>
                <a:cubicBezTo>
                  <a:pt x="147681" y="31877"/>
                  <a:pt x="436713" y="-34766"/>
                  <a:pt x="707914" y="0"/>
                </a:cubicBezTo>
                <a:cubicBezTo>
                  <a:pt x="979115" y="34766"/>
                  <a:pt x="1154880" y="32369"/>
                  <a:pt x="1415828" y="0"/>
                </a:cubicBezTo>
                <a:cubicBezTo>
                  <a:pt x="1676776" y="-32369"/>
                  <a:pt x="1770601" y="-11574"/>
                  <a:pt x="2123742" y="0"/>
                </a:cubicBezTo>
                <a:cubicBezTo>
                  <a:pt x="2476883" y="11574"/>
                  <a:pt x="2472033" y="-1760"/>
                  <a:pt x="2739032" y="0"/>
                </a:cubicBezTo>
                <a:cubicBezTo>
                  <a:pt x="3006031" y="1760"/>
                  <a:pt x="3039293" y="17973"/>
                  <a:pt x="3261698" y="0"/>
                </a:cubicBezTo>
                <a:cubicBezTo>
                  <a:pt x="3484103" y="-17973"/>
                  <a:pt x="3713613" y="-2160"/>
                  <a:pt x="3830676" y="0"/>
                </a:cubicBezTo>
                <a:cubicBezTo>
                  <a:pt x="3947739" y="2160"/>
                  <a:pt x="4357497" y="17952"/>
                  <a:pt x="4631214" y="0"/>
                </a:cubicBezTo>
                <a:cubicBezTo>
                  <a:pt x="4615275" y="156128"/>
                  <a:pt x="4657543" y="394371"/>
                  <a:pt x="4631214" y="646331"/>
                </a:cubicBezTo>
                <a:cubicBezTo>
                  <a:pt x="4489576" y="622094"/>
                  <a:pt x="4223993" y="649899"/>
                  <a:pt x="3923300" y="646331"/>
                </a:cubicBezTo>
                <a:cubicBezTo>
                  <a:pt x="3622607" y="642763"/>
                  <a:pt x="3366442" y="626718"/>
                  <a:pt x="3169074" y="646331"/>
                </a:cubicBezTo>
                <a:cubicBezTo>
                  <a:pt x="2971706" y="665944"/>
                  <a:pt x="2832030" y="677272"/>
                  <a:pt x="2507472" y="646331"/>
                </a:cubicBezTo>
                <a:cubicBezTo>
                  <a:pt x="2182914" y="615390"/>
                  <a:pt x="2055975" y="646044"/>
                  <a:pt x="1799557" y="646331"/>
                </a:cubicBezTo>
                <a:cubicBezTo>
                  <a:pt x="1543139" y="646618"/>
                  <a:pt x="1394587" y="643547"/>
                  <a:pt x="1137955" y="646331"/>
                </a:cubicBezTo>
                <a:cubicBezTo>
                  <a:pt x="881323" y="649115"/>
                  <a:pt x="727933" y="629183"/>
                  <a:pt x="615290" y="646331"/>
                </a:cubicBezTo>
                <a:cubicBezTo>
                  <a:pt x="502648" y="663479"/>
                  <a:pt x="208066" y="676770"/>
                  <a:pt x="0" y="646331"/>
                </a:cubicBezTo>
                <a:cubicBezTo>
                  <a:pt x="-18833" y="356078"/>
                  <a:pt x="-7671" y="165107"/>
                  <a:pt x="0" y="0"/>
                </a:cubicBezTo>
                <a:close/>
              </a:path>
              <a:path w="4631214" h="646331" stroke="0" extrusionOk="0">
                <a:moveTo>
                  <a:pt x="0" y="0"/>
                </a:moveTo>
                <a:cubicBezTo>
                  <a:pt x="179434" y="-13632"/>
                  <a:pt x="399060" y="10863"/>
                  <a:pt x="522666" y="0"/>
                </a:cubicBezTo>
                <a:cubicBezTo>
                  <a:pt x="646272" y="-10863"/>
                  <a:pt x="990855" y="-20904"/>
                  <a:pt x="1137955" y="0"/>
                </a:cubicBezTo>
                <a:cubicBezTo>
                  <a:pt x="1285055" y="20904"/>
                  <a:pt x="1523751" y="-11869"/>
                  <a:pt x="1660621" y="0"/>
                </a:cubicBezTo>
                <a:cubicBezTo>
                  <a:pt x="1797491" y="11869"/>
                  <a:pt x="1988210" y="-22809"/>
                  <a:pt x="2229599" y="0"/>
                </a:cubicBezTo>
                <a:cubicBezTo>
                  <a:pt x="2470988" y="22809"/>
                  <a:pt x="2720027" y="22187"/>
                  <a:pt x="2983825" y="0"/>
                </a:cubicBezTo>
                <a:cubicBezTo>
                  <a:pt x="3247623" y="-22187"/>
                  <a:pt x="3335200" y="12098"/>
                  <a:pt x="3506491" y="0"/>
                </a:cubicBezTo>
                <a:cubicBezTo>
                  <a:pt x="3677782" y="-12098"/>
                  <a:pt x="4115546" y="32948"/>
                  <a:pt x="4631214" y="0"/>
                </a:cubicBezTo>
                <a:cubicBezTo>
                  <a:pt x="4614947" y="307875"/>
                  <a:pt x="4655377" y="490335"/>
                  <a:pt x="4631214" y="646331"/>
                </a:cubicBezTo>
                <a:cubicBezTo>
                  <a:pt x="4446306" y="628144"/>
                  <a:pt x="4297958" y="649774"/>
                  <a:pt x="4015924" y="646331"/>
                </a:cubicBezTo>
                <a:cubicBezTo>
                  <a:pt x="3733890" y="642889"/>
                  <a:pt x="3521698" y="665848"/>
                  <a:pt x="3354322" y="646331"/>
                </a:cubicBezTo>
                <a:cubicBezTo>
                  <a:pt x="3186946" y="626814"/>
                  <a:pt x="2849344" y="611598"/>
                  <a:pt x="2600096" y="646331"/>
                </a:cubicBezTo>
                <a:cubicBezTo>
                  <a:pt x="2350848" y="681064"/>
                  <a:pt x="2256578" y="626330"/>
                  <a:pt x="2077430" y="646331"/>
                </a:cubicBezTo>
                <a:cubicBezTo>
                  <a:pt x="1898282" y="666332"/>
                  <a:pt x="1731327" y="638780"/>
                  <a:pt x="1554765" y="646331"/>
                </a:cubicBezTo>
                <a:cubicBezTo>
                  <a:pt x="1378203" y="653882"/>
                  <a:pt x="1185301" y="634026"/>
                  <a:pt x="1032099" y="646331"/>
                </a:cubicBezTo>
                <a:cubicBezTo>
                  <a:pt x="878897" y="658636"/>
                  <a:pt x="460817" y="612250"/>
                  <a:pt x="0" y="646331"/>
                </a:cubicBezTo>
                <a:cubicBezTo>
                  <a:pt x="-6895" y="464447"/>
                  <a:pt x="-7221" y="217482"/>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pPr>
              <a:spcAft>
                <a:spcPts val="500"/>
              </a:spcAft>
            </a:pPr>
            <a:r>
              <a:rPr lang="fr-FR" sz="1200" dirty="0">
                <a:cs typeface="Segoe UI" panose="020B0502040204020203" pitchFamily="34" charset="0"/>
              </a:rPr>
              <a:t>Le dispositif "AIJ" présente un taux d'insertion de 55%, ce qui le place au-dessus du "Parcours d'accompagnement" qui affiche un taux de 39%.</a:t>
            </a:r>
          </a:p>
        </p:txBody>
      </p:sp>
      <p:sp>
        <p:nvSpPr>
          <p:cNvPr id="3" name="ZoneTexte 2">
            <a:extLst>
              <a:ext uri="{FF2B5EF4-FFF2-40B4-BE49-F238E27FC236}">
                <a16:creationId xmlns:a16="http://schemas.microsoft.com/office/drawing/2014/main" id="{A4DC8BE7-C848-B908-034A-0F2A5190DBB8}"/>
              </a:ext>
            </a:extLst>
          </p:cNvPr>
          <p:cNvSpPr txBox="1"/>
          <p:nvPr>
            <p:custDataLst>
              <p:tags r:id="rId8"/>
            </p:custDataLst>
          </p:nvPr>
        </p:nvSpPr>
        <p:spPr>
          <a:xfrm>
            <a:off x="1282524" y="5172215"/>
            <a:ext cx="4117612" cy="461665"/>
          </a:xfrm>
          <a:custGeom>
            <a:avLst/>
            <a:gdLst>
              <a:gd name="connsiteX0" fmla="*/ 0 w 4117612"/>
              <a:gd name="connsiteY0" fmla="*/ 0 h 461665"/>
              <a:gd name="connsiteX1" fmla="*/ 603916 w 4117612"/>
              <a:gd name="connsiteY1" fmla="*/ 0 h 461665"/>
              <a:gd name="connsiteX2" fmla="*/ 1166657 w 4117612"/>
              <a:gd name="connsiteY2" fmla="*/ 0 h 461665"/>
              <a:gd name="connsiteX3" fmla="*/ 1894102 w 4117612"/>
              <a:gd name="connsiteY3" fmla="*/ 0 h 461665"/>
              <a:gd name="connsiteX4" fmla="*/ 2621546 w 4117612"/>
              <a:gd name="connsiteY4" fmla="*/ 0 h 461665"/>
              <a:gd name="connsiteX5" fmla="*/ 3348991 w 4117612"/>
              <a:gd name="connsiteY5" fmla="*/ 0 h 461665"/>
              <a:gd name="connsiteX6" fmla="*/ 4117612 w 4117612"/>
              <a:gd name="connsiteY6" fmla="*/ 0 h 461665"/>
              <a:gd name="connsiteX7" fmla="*/ 4117612 w 4117612"/>
              <a:gd name="connsiteY7" fmla="*/ 461665 h 461665"/>
              <a:gd name="connsiteX8" fmla="*/ 3390167 w 4117612"/>
              <a:gd name="connsiteY8" fmla="*/ 461665 h 461665"/>
              <a:gd name="connsiteX9" fmla="*/ 2662722 w 4117612"/>
              <a:gd name="connsiteY9" fmla="*/ 461665 h 461665"/>
              <a:gd name="connsiteX10" fmla="*/ 1976454 w 4117612"/>
              <a:gd name="connsiteY10" fmla="*/ 461665 h 461665"/>
              <a:gd name="connsiteX11" fmla="*/ 1413713 w 4117612"/>
              <a:gd name="connsiteY11" fmla="*/ 461665 h 461665"/>
              <a:gd name="connsiteX12" fmla="*/ 645093 w 4117612"/>
              <a:gd name="connsiteY12" fmla="*/ 461665 h 461665"/>
              <a:gd name="connsiteX13" fmla="*/ 0 w 4117612"/>
              <a:gd name="connsiteY13" fmla="*/ 461665 h 461665"/>
              <a:gd name="connsiteX14" fmla="*/ 0 w 4117612"/>
              <a:gd name="connsiteY14"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7612" h="461665" fill="none" extrusionOk="0">
                <a:moveTo>
                  <a:pt x="0" y="0"/>
                </a:moveTo>
                <a:cubicBezTo>
                  <a:pt x="249677" y="4765"/>
                  <a:pt x="332758" y="21163"/>
                  <a:pt x="603916" y="0"/>
                </a:cubicBezTo>
                <a:cubicBezTo>
                  <a:pt x="875074" y="-21163"/>
                  <a:pt x="985693" y="1781"/>
                  <a:pt x="1166657" y="0"/>
                </a:cubicBezTo>
                <a:cubicBezTo>
                  <a:pt x="1347621" y="-1781"/>
                  <a:pt x="1622311" y="11200"/>
                  <a:pt x="1894102" y="0"/>
                </a:cubicBezTo>
                <a:cubicBezTo>
                  <a:pt x="2165893" y="-11200"/>
                  <a:pt x="2456505" y="34387"/>
                  <a:pt x="2621546" y="0"/>
                </a:cubicBezTo>
                <a:cubicBezTo>
                  <a:pt x="2786587" y="-34387"/>
                  <a:pt x="3020554" y="33476"/>
                  <a:pt x="3348991" y="0"/>
                </a:cubicBezTo>
                <a:cubicBezTo>
                  <a:pt x="3677429" y="-33476"/>
                  <a:pt x="3737079" y="-2048"/>
                  <a:pt x="4117612" y="0"/>
                </a:cubicBezTo>
                <a:cubicBezTo>
                  <a:pt x="4111046" y="119633"/>
                  <a:pt x="4101727" y="308694"/>
                  <a:pt x="4117612" y="461665"/>
                </a:cubicBezTo>
                <a:cubicBezTo>
                  <a:pt x="3762888" y="470798"/>
                  <a:pt x="3581696" y="450048"/>
                  <a:pt x="3390167" y="461665"/>
                </a:cubicBezTo>
                <a:cubicBezTo>
                  <a:pt x="3198639" y="473282"/>
                  <a:pt x="2884867" y="491720"/>
                  <a:pt x="2662722" y="461665"/>
                </a:cubicBezTo>
                <a:cubicBezTo>
                  <a:pt x="2440578" y="431610"/>
                  <a:pt x="2128074" y="431616"/>
                  <a:pt x="1976454" y="461665"/>
                </a:cubicBezTo>
                <a:cubicBezTo>
                  <a:pt x="1824834" y="491714"/>
                  <a:pt x="1604343" y="464471"/>
                  <a:pt x="1413713" y="461665"/>
                </a:cubicBezTo>
                <a:cubicBezTo>
                  <a:pt x="1223083" y="458859"/>
                  <a:pt x="844662" y="458930"/>
                  <a:pt x="645093" y="461665"/>
                </a:cubicBezTo>
                <a:cubicBezTo>
                  <a:pt x="445524" y="464400"/>
                  <a:pt x="192694" y="449401"/>
                  <a:pt x="0" y="461665"/>
                </a:cubicBezTo>
                <a:cubicBezTo>
                  <a:pt x="-17835" y="275730"/>
                  <a:pt x="-21839" y="169461"/>
                  <a:pt x="0" y="0"/>
                </a:cubicBezTo>
                <a:close/>
              </a:path>
              <a:path w="4117612" h="461665" stroke="0" extrusionOk="0">
                <a:moveTo>
                  <a:pt x="0" y="0"/>
                </a:moveTo>
                <a:cubicBezTo>
                  <a:pt x="217872" y="-19232"/>
                  <a:pt x="388877" y="-355"/>
                  <a:pt x="562740" y="0"/>
                </a:cubicBezTo>
                <a:cubicBezTo>
                  <a:pt x="736603" y="355"/>
                  <a:pt x="1070129" y="-16917"/>
                  <a:pt x="1207833" y="0"/>
                </a:cubicBezTo>
                <a:cubicBezTo>
                  <a:pt x="1345537" y="16917"/>
                  <a:pt x="1523993" y="-3397"/>
                  <a:pt x="1770573" y="0"/>
                </a:cubicBezTo>
                <a:cubicBezTo>
                  <a:pt x="2017153" y="3397"/>
                  <a:pt x="2157315" y="21140"/>
                  <a:pt x="2374490" y="0"/>
                </a:cubicBezTo>
                <a:cubicBezTo>
                  <a:pt x="2591665" y="-21140"/>
                  <a:pt x="2822790" y="-9103"/>
                  <a:pt x="3143110" y="0"/>
                </a:cubicBezTo>
                <a:cubicBezTo>
                  <a:pt x="3463430" y="9103"/>
                  <a:pt x="3764770" y="-38801"/>
                  <a:pt x="4117612" y="0"/>
                </a:cubicBezTo>
                <a:cubicBezTo>
                  <a:pt x="4131314" y="173811"/>
                  <a:pt x="4099441" y="279378"/>
                  <a:pt x="4117612" y="461665"/>
                </a:cubicBezTo>
                <a:cubicBezTo>
                  <a:pt x="3949286" y="463615"/>
                  <a:pt x="3649053" y="445870"/>
                  <a:pt x="3472519" y="461665"/>
                </a:cubicBezTo>
                <a:cubicBezTo>
                  <a:pt x="3295985" y="477460"/>
                  <a:pt x="3059806" y="488166"/>
                  <a:pt x="2868603" y="461665"/>
                </a:cubicBezTo>
                <a:cubicBezTo>
                  <a:pt x="2677400" y="435164"/>
                  <a:pt x="2400604" y="486435"/>
                  <a:pt x="2182334" y="461665"/>
                </a:cubicBezTo>
                <a:cubicBezTo>
                  <a:pt x="1964064" y="436895"/>
                  <a:pt x="1766401" y="449640"/>
                  <a:pt x="1413713" y="461665"/>
                </a:cubicBezTo>
                <a:cubicBezTo>
                  <a:pt x="1061025" y="473690"/>
                  <a:pt x="1128621" y="457632"/>
                  <a:pt x="850973" y="461665"/>
                </a:cubicBezTo>
                <a:cubicBezTo>
                  <a:pt x="573325" y="465698"/>
                  <a:pt x="295738" y="472717"/>
                  <a:pt x="0" y="461665"/>
                </a:cubicBezTo>
                <a:cubicBezTo>
                  <a:pt x="-6370" y="347798"/>
                  <a:pt x="-8577" y="196361"/>
                  <a:pt x="0" y="0"/>
                </a:cubicBezTo>
                <a:close/>
              </a:path>
            </a:pathLst>
          </a:custGeom>
          <a:solidFill>
            <a:schemeClr val="bg1">
              <a:lumMod val="95000"/>
            </a:schemeClr>
          </a:solidFill>
          <a:ln>
            <a:solidFill>
              <a:srgbClr val="464D50"/>
            </a:solidFill>
            <a:prstDash val="solid"/>
            <a:extLst>
              <a:ext uri="{C807C97D-BFC1-408E-A445-0C87EB9F89A2}">
                <ask:lineSketchStyleProps xmlns:ask="http://schemas.microsoft.com/office/drawing/2018/sketchyshapes" sd="1097088540">
                  <a:prstGeom prst="rect">
                    <a:avLst/>
                  </a:prstGeom>
                  <ask:type>
                    <ask:lineSketchFreehand/>
                  </ask:type>
                </ask:lineSketchStyleProps>
              </a:ext>
            </a:extLst>
          </a:ln>
        </p:spPr>
        <p:txBody>
          <a:bodyPr wrap="square" rtlCol="0">
            <a:spAutoFit/>
          </a:bodyPr>
          <a:lstStyle/>
          <a:p>
            <a:r>
              <a:rPr lang="fr-FR" sz="1200" dirty="0"/>
              <a:t>Les participants se répartissent entre l'AIJ (61% des participants) et le "Parcours d'accompagnement » (34%). </a:t>
            </a:r>
          </a:p>
        </p:txBody>
      </p:sp>
      <p:sp>
        <p:nvSpPr>
          <p:cNvPr id="4" name="ZoneTexte 3">
            <a:extLst>
              <a:ext uri="{FF2B5EF4-FFF2-40B4-BE49-F238E27FC236}">
                <a16:creationId xmlns:a16="http://schemas.microsoft.com/office/drawing/2014/main" id="{CD86DF35-66E2-22B7-163E-A2FC18905452}"/>
              </a:ext>
            </a:extLst>
          </p:cNvPr>
          <p:cNvSpPr txBox="1"/>
          <p:nvPr/>
        </p:nvSpPr>
        <p:spPr>
          <a:xfrm>
            <a:off x="8322646" y="6455025"/>
            <a:ext cx="2302278" cy="338554"/>
          </a:xfrm>
          <a:prstGeom prst="rect">
            <a:avLst/>
          </a:prstGeom>
          <a:noFill/>
        </p:spPr>
        <p:txBody>
          <a:bodyPr wrap="square" rtlCol="0">
            <a:spAutoFit/>
          </a:bodyPr>
          <a:lstStyle/>
          <a:p>
            <a:r>
              <a:rPr lang="fr-FR" sz="800" i="1" dirty="0"/>
              <a:t>* Pour plus de détail sur les dispositifs, se référer à la note 190416_Note </a:t>
            </a:r>
            <a:r>
              <a:rPr lang="fr-FR" sz="800" i="1" dirty="0" err="1"/>
              <a:t>méthodo_typo_ope</a:t>
            </a:r>
            <a:r>
              <a:rPr lang="fr-FR" sz="800" i="1" dirty="0"/>
              <a:t> axe 3</a:t>
            </a:r>
          </a:p>
        </p:txBody>
      </p:sp>
    </p:spTree>
    <p:extLst>
      <p:ext uri="{BB962C8B-B14F-4D97-AF65-F5344CB8AC3E}">
        <p14:creationId xmlns:p14="http://schemas.microsoft.com/office/powerpoint/2010/main" val="269008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728B3C-117A-4DF6-A7C0-C89739320B39}"/>
              </a:ext>
            </a:extLst>
          </p:cNvPr>
          <p:cNvSpPr>
            <a:spLocks noGrp="1"/>
          </p:cNvSpPr>
          <p:nvPr>
            <p:ph type="body" sz="quarter" idx="10"/>
            <p:custDataLst>
              <p:tags r:id="rId1"/>
            </p:custDataLst>
          </p:nvPr>
        </p:nvSpPr>
        <p:spPr/>
        <p:txBody>
          <a:bodyPr/>
          <a:lstStyle/>
          <a:p>
            <a:r>
              <a:rPr lang="fr-FR"/>
              <a:t>1</a:t>
            </a:r>
          </a:p>
        </p:txBody>
      </p:sp>
      <p:sp>
        <p:nvSpPr>
          <p:cNvPr id="3" name="Espace réservé du texte 2">
            <a:extLst>
              <a:ext uri="{FF2B5EF4-FFF2-40B4-BE49-F238E27FC236}">
                <a16:creationId xmlns:a16="http://schemas.microsoft.com/office/drawing/2014/main" id="{B2822339-C269-47F3-BEA7-FD5F4471C000}"/>
              </a:ext>
            </a:extLst>
          </p:cNvPr>
          <p:cNvSpPr>
            <a:spLocks noGrp="1"/>
          </p:cNvSpPr>
          <p:nvPr>
            <p:ph type="body" sz="quarter" idx="11"/>
            <p:custDataLst>
              <p:tags r:id="rId2"/>
            </p:custDataLst>
          </p:nvPr>
        </p:nvSpPr>
        <p:spPr>
          <a:xfrm>
            <a:off x="2225675" y="3872721"/>
            <a:ext cx="4060825" cy="1223154"/>
          </a:xfrm>
        </p:spPr>
        <p:txBody>
          <a:bodyPr/>
          <a:lstStyle/>
          <a:p>
            <a:r>
              <a:rPr lang="fr-FR" sz="3000" dirty="0"/>
              <a:t>Rappel du cadre méthodologique – calcul des indicateurs règlementaires</a:t>
            </a:r>
          </a:p>
        </p:txBody>
      </p:sp>
    </p:spTree>
    <p:extLst>
      <p:ext uri="{BB962C8B-B14F-4D97-AF65-F5344CB8AC3E}">
        <p14:creationId xmlns:p14="http://schemas.microsoft.com/office/powerpoint/2010/main" val="192591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31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E5EEA0D-1403-6F1C-874F-1269B8933DA9}"/>
              </a:ext>
            </a:extLst>
          </p:cNvPr>
          <p:cNvSpPr txBox="1"/>
          <p:nvPr>
            <p:custDataLst>
              <p:tags r:id="rId1"/>
            </p:custDataLst>
          </p:nvPr>
        </p:nvSpPr>
        <p:spPr>
          <a:xfrm>
            <a:off x="135586" y="17548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Méthodologie de l’enquête (1/2)</a:t>
            </a:r>
            <a:endParaRPr lang="fr-FR" sz="4800" dirty="0">
              <a:solidFill>
                <a:srgbClr val="464D50"/>
              </a:solidFill>
              <a:effectLst/>
              <a:latin typeface="Myriad Pro Light" panose="020B060303040302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A36D183F-E26B-40FA-CA66-059B9C0959BB}"/>
              </a:ext>
            </a:extLst>
          </p:cNvPr>
          <p:cNvSpPr txBox="1"/>
          <p:nvPr>
            <p:custDataLst>
              <p:tags r:id="rId2"/>
            </p:custDataLst>
          </p:nvPr>
        </p:nvSpPr>
        <p:spPr>
          <a:xfrm>
            <a:off x="473223" y="1318000"/>
            <a:ext cx="11074341" cy="2123658"/>
          </a:xfrm>
          <a:prstGeom prst="rect">
            <a:avLst/>
          </a:prstGeom>
          <a:solidFill>
            <a:schemeClr val="bg1">
              <a:lumMod val="95000"/>
            </a:schemeClr>
          </a:solidFill>
        </p:spPr>
        <p:txBody>
          <a:bodyPr wrap="square" rtlCol="0" anchor="t">
            <a:spAutoFit/>
          </a:bodyPr>
          <a:lstStyle/>
          <a:p>
            <a:pPr>
              <a:spcAft>
                <a:spcPts val="800"/>
              </a:spcAft>
            </a:pPr>
            <a:r>
              <a:rPr lang="fr-FR" sz="1600" dirty="0">
                <a:ea typeface="Times New Roman" panose="02020603050405020304" pitchFamily="18" charset="0"/>
                <a:cs typeface="Segoe UI" panose="020B0502040204020203" pitchFamily="34" charset="0"/>
              </a:rPr>
              <a:t>Les résultats présentés dans ce rapport concernent </a:t>
            </a:r>
            <a:r>
              <a:rPr lang="fr-FR" sz="1600" b="1" dirty="0">
                <a:ea typeface="Times New Roman" panose="02020603050405020304" pitchFamily="18" charset="0"/>
                <a:cs typeface="Segoe UI" panose="020B0502040204020203" pitchFamily="34" charset="0"/>
              </a:rPr>
              <a:t>la période de programmation 2014-2020</a:t>
            </a:r>
            <a:r>
              <a:rPr lang="fr-FR" sz="1600" dirty="0">
                <a:ea typeface="Times New Roman" panose="02020603050405020304" pitchFamily="18" charset="0"/>
                <a:cs typeface="Segoe UI" panose="020B0502040204020203" pitchFamily="34" charset="0"/>
              </a:rPr>
              <a:t>, auprès des </a:t>
            </a:r>
            <a:r>
              <a:rPr lang="fr-FR" sz="1600" b="1" dirty="0">
                <a:ea typeface="Times New Roman" panose="02020603050405020304" pitchFamily="18" charset="0"/>
                <a:cs typeface="Segoe UI" panose="020B0502040204020203" pitchFamily="34" charset="0"/>
              </a:rPr>
              <a:t>participants sortis entre le 1</a:t>
            </a:r>
            <a:r>
              <a:rPr lang="fr-FR" sz="1600" b="1" baseline="30000" dirty="0">
                <a:ea typeface="Times New Roman" panose="02020603050405020304" pitchFamily="18" charset="0"/>
                <a:cs typeface="Segoe UI" panose="020B0502040204020203" pitchFamily="34" charset="0"/>
              </a:rPr>
              <a:t>er</a:t>
            </a:r>
            <a:r>
              <a:rPr lang="fr-FR" sz="1600" b="1" dirty="0">
                <a:ea typeface="Times New Roman" panose="02020603050405020304" pitchFamily="18" charset="0"/>
                <a:cs typeface="Segoe UI" panose="020B0502040204020203" pitchFamily="34" charset="0"/>
              </a:rPr>
              <a:t> janvier 2014 et le 30 juin 2022</a:t>
            </a:r>
            <a:r>
              <a:rPr lang="fr-FR" sz="1600" dirty="0">
                <a:ea typeface="Times New Roman" panose="02020603050405020304" pitchFamily="18" charset="0"/>
                <a:cs typeface="Segoe UI" panose="020B0502040204020203" pitchFamily="34" charset="0"/>
              </a:rPr>
              <a:t>. </a:t>
            </a:r>
          </a:p>
          <a:p>
            <a:pPr>
              <a:spcAft>
                <a:spcPts val="800"/>
              </a:spcAft>
            </a:pPr>
            <a:r>
              <a:rPr lang="fr-CA" sz="1600" dirty="0">
                <a:cs typeface="Segoe UI" panose="020B0502040204020203" pitchFamily="34" charset="0"/>
              </a:rPr>
              <a:t>La programmation</a:t>
            </a:r>
            <a:r>
              <a:rPr lang="fr-FR" sz="1600" b="1" dirty="0">
                <a:ea typeface="Times New Roman" panose="02020603050405020304" pitchFamily="18" charset="0"/>
                <a:cs typeface="Segoe UI" panose="020B0502040204020203" pitchFamily="34" charset="0"/>
              </a:rPr>
              <a:t> 2014-2020 a été scindée en 2 périodes :</a:t>
            </a:r>
            <a:endParaRPr lang="fr-FR" sz="1600" dirty="0">
              <a:cs typeface="Segoe UI" panose="020B0502040204020203" pitchFamily="34" charset="0"/>
            </a:endParaRPr>
          </a:p>
          <a:p>
            <a:pPr marL="285750" indent="-285750">
              <a:spcAft>
                <a:spcPts val="800"/>
              </a:spcAft>
              <a:buFont typeface="Arial" panose="020B0604020202020204" pitchFamily="34" charset="0"/>
              <a:buChar char="•"/>
            </a:pPr>
            <a:r>
              <a:rPr lang="fr-CA" sz="1600" b="1" dirty="0">
                <a:cs typeface="Segoe UI" panose="020B0502040204020203" pitchFamily="34" charset="0"/>
              </a:rPr>
              <a:t>Première période : </a:t>
            </a:r>
            <a:r>
              <a:rPr lang="fr-CA" sz="1600" dirty="0">
                <a:cs typeface="Segoe UI" panose="020B0502040204020203" pitchFamily="34" charset="0"/>
              </a:rPr>
              <a:t>réalisation des enquêtes pour les sortants sortis entre le 1</a:t>
            </a:r>
            <a:r>
              <a:rPr lang="fr-CA" sz="1600" baseline="30000" dirty="0">
                <a:cs typeface="Segoe UI" panose="020B0502040204020203" pitchFamily="34" charset="0"/>
              </a:rPr>
              <a:t>er</a:t>
            </a:r>
            <a:r>
              <a:rPr lang="fr-CA" sz="1600" dirty="0">
                <a:cs typeface="Segoe UI" panose="020B0502040204020203" pitchFamily="34" charset="0"/>
              </a:rPr>
              <a:t> janvier 2014 et le 31 juillet 2018. Ces enquêtes ont été organisées en 2 vagues. </a:t>
            </a:r>
          </a:p>
          <a:p>
            <a:pPr marL="285750" indent="-285750">
              <a:spcAft>
                <a:spcPts val="800"/>
              </a:spcAft>
              <a:buFont typeface="Arial" panose="020B0604020202020204" pitchFamily="34" charset="0"/>
              <a:buChar char="•"/>
            </a:pPr>
            <a:r>
              <a:rPr lang="fr-CA" sz="1600" b="1" dirty="0">
                <a:cs typeface="Segoe UI" panose="020B0502040204020203" pitchFamily="34" charset="0"/>
              </a:rPr>
              <a:t>Deuxième période : </a:t>
            </a:r>
            <a:r>
              <a:rPr lang="fr-CA" sz="1600" dirty="0">
                <a:cs typeface="Segoe UI" panose="020B0502040204020203" pitchFamily="34" charset="0"/>
              </a:rPr>
              <a:t>réalisation des enquêtes pour les sortants sortis entre le 1er aout 2018 et le 30 juin 2022. Ces enquêtes ont été organisées en 3 vagues. </a:t>
            </a:r>
            <a:endParaRPr lang="fr-FR" sz="1600" dirty="0">
              <a:ea typeface="Times New Roman" panose="02020603050405020304" pitchFamily="18" charset="0"/>
              <a:cs typeface="Segoe UI" panose="020B0502040204020203" pitchFamily="34" charset="0"/>
            </a:endParaRPr>
          </a:p>
        </p:txBody>
      </p:sp>
      <p:pic>
        <p:nvPicPr>
          <p:cNvPr id="4" name="Image 3">
            <a:extLst>
              <a:ext uri="{FF2B5EF4-FFF2-40B4-BE49-F238E27FC236}">
                <a16:creationId xmlns:a16="http://schemas.microsoft.com/office/drawing/2014/main" id="{E586F8E9-169B-1F49-9C29-BFB42155048D}"/>
              </a:ext>
            </a:extLst>
          </p:cNvPr>
          <p:cNvPicPr>
            <a:picLocks noChangeAspect="1"/>
          </p:cNvPicPr>
          <p:nvPr>
            <p:custDataLst>
              <p:tags r:id="rId3"/>
            </p:custDataLst>
          </p:nvPr>
        </p:nvPicPr>
        <p:blipFill>
          <a:blip r:embed="rId6"/>
          <a:stretch>
            <a:fillRect/>
          </a:stretch>
        </p:blipFill>
        <p:spPr>
          <a:xfrm>
            <a:off x="11042976" y="203310"/>
            <a:ext cx="731190" cy="803172"/>
          </a:xfrm>
          <a:prstGeom prst="rect">
            <a:avLst/>
          </a:prstGeom>
        </p:spPr>
      </p:pic>
      <p:sp>
        <p:nvSpPr>
          <p:cNvPr id="7" name="ZoneTexte 6">
            <a:extLst>
              <a:ext uri="{FF2B5EF4-FFF2-40B4-BE49-F238E27FC236}">
                <a16:creationId xmlns:a16="http://schemas.microsoft.com/office/drawing/2014/main" id="{379ADC8B-853D-114F-34A5-74F0D1E5E037}"/>
              </a:ext>
            </a:extLst>
          </p:cNvPr>
          <p:cNvSpPr txBox="1"/>
          <p:nvPr>
            <p:custDataLst>
              <p:tags r:id="rId4"/>
            </p:custDataLst>
          </p:nvPr>
        </p:nvSpPr>
        <p:spPr>
          <a:xfrm>
            <a:off x="473223" y="4984121"/>
            <a:ext cx="11074341" cy="1179810"/>
          </a:xfrm>
          <a:prstGeom prst="rect">
            <a:avLst/>
          </a:prstGeom>
          <a:solidFill>
            <a:schemeClr val="accent1">
              <a:lumMod val="60000"/>
              <a:lumOff val="40000"/>
            </a:schemeClr>
          </a:solidFill>
        </p:spPr>
        <p:txBody>
          <a:bodyPr wrap="square" rtlCol="0" anchor="t">
            <a:spAutoFit/>
          </a:bodyPr>
          <a:lstStyle/>
          <a:p>
            <a:pPr algn="ctr">
              <a:spcAft>
                <a:spcPts val="800"/>
              </a:spcAft>
            </a:pPr>
            <a:r>
              <a:rPr lang="fr-FR" sz="1600" b="1" dirty="0">
                <a:ea typeface="Times New Roman" panose="02020603050405020304" pitchFamily="18" charset="0"/>
                <a:cs typeface="Segoe UI" panose="020B0502040204020203" pitchFamily="34" charset="0"/>
              </a:rPr>
              <a:t>La consolidation des vagues d’enquêtes des sortants de 2014-2018 et 2018-2022 a permis le calcul des indicateurs FSE sur la </a:t>
            </a:r>
            <a:r>
              <a:rPr lang="fr-FR" sz="1600" b="1" dirty="0">
                <a:cs typeface="Segoe UI" panose="020B0502040204020203" pitchFamily="34" charset="0"/>
              </a:rPr>
              <a:t>période de programmation 2014-2020.</a:t>
            </a:r>
          </a:p>
          <a:p>
            <a:pPr algn="ctr">
              <a:spcAft>
                <a:spcPts val="800"/>
              </a:spcAft>
            </a:pPr>
            <a:r>
              <a:rPr lang="fr-FR" sz="1600" b="1" dirty="0">
                <a:cs typeface="Segoe UI" panose="020B0502040204020203" pitchFamily="34" charset="0"/>
              </a:rPr>
              <a:t>La première période a permis de renseigner les indicateurs du RAMO 2018 (RAMO intermédiaire). La consolidation des deux périodes permettra de renseigner le RAMO 2025 (RAMO final de l’ensemble de la programmation). </a:t>
            </a:r>
          </a:p>
        </p:txBody>
      </p:sp>
      <p:graphicFrame>
        <p:nvGraphicFramePr>
          <p:cNvPr id="9" name="Tableau 8">
            <a:extLst>
              <a:ext uri="{FF2B5EF4-FFF2-40B4-BE49-F238E27FC236}">
                <a16:creationId xmlns:a16="http://schemas.microsoft.com/office/drawing/2014/main" id="{D18453F6-8258-B1EF-20C2-248BEAA3BC00}"/>
              </a:ext>
            </a:extLst>
          </p:cNvPr>
          <p:cNvGraphicFramePr>
            <a:graphicFrameLocks noGrp="1"/>
          </p:cNvGraphicFramePr>
          <p:nvPr>
            <p:extLst>
              <p:ext uri="{D42A27DB-BD31-4B8C-83A1-F6EECF244321}">
                <p14:modId xmlns:p14="http://schemas.microsoft.com/office/powerpoint/2010/main" val="253400806"/>
              </p:ext>
            </p:extLst>
          </p:nvPr>
        </p:nvGraphicFramePr>
        <p:xfrm>
          <a:off x="4627335" y="3554373"/>
          <a:ext cx="4749801" cy="1301750"/>
        </p:xfrm>
        <a:graphic>
          <a:graphicData uri="http://schemas.openxmlformats.org/drawingml/2006/table">
            <a:tbl>
              <a:tblPr/>
              <a:tblGrid>
                <a:gridCol w="1653572">
                  <a:extLst>
                    <a:ext uri="{9D8B030D-6E8A-4147-A177-3AD203B41FA5}">
                      <a16:colId xmlns:a16="http://schemas.microsoft.com/office/drawing/2014/main" val="392071349"/>
                    </a:ext>
                  </a:extLst>
                </a:gridCol>
                <a:gridCol w="3096229">
                  <a:extLst>
                    <a:ext uri="{9D8B030D-6E8A-4147-A177-3AD203B41FA5}">
                      <a16:colId xmlns:a16="http://schemas.microsoft.com/office/drawing/2014/main" val="368729956"/>
                    </a:ext>
                  </a:extLst>
                </a:gridCol>
              </a:tblGrid>
              <a:tr h="260350">
                <a:tc>
                  <a:txBody>
                    <a:bodyPr/>
                    <a:lstStyle/>
                    <a:p>
                      <a:pPr algn="l" fontAlgn="ctr"/>
                      <a:r>
                        <a:rPr lang="fr-FR" sz="1100" b="1" i="0" u="none" strike="noStrike">
                          <a:solidFill>
                            <a:srgbClr val="FFFFFF"/>
                          </a:solidFill>
                          <a:effectLst/>
                          <a:latin typeface="Myriad pro light" panose="020B0603030403020204"/>
                        </a:rPr>
                        <a:t>Enquête 2018</a:t>
                      </a:r>
                    </a:p>
                  </a:txBody>
                  <a:tcPr marL="6350" marR="6350" marT="6350" marB="0" anchor="ctr">
                    <a:lnL>
                      <a:noFill/>
                    </a:lnL>
                    <a:lnR>
                      <a:noFill/>
                    </a:lnR>
                    <a:lnT>
                      <a:noFill/>
                    </a:lnT>
                    <a:lnB>
                      <a:noFill/>
                    </a:lnB>
                    <a:solidFill>
                      <a:srgbClr val="33CCCC"/>
                    </a:solidFill>
                  </a:tcPr>
                </a:tc>
                <a:tc>
                  <a:txBody>
                    <a:bodyPr/>
                    <a:lstStyle/>
                    <a:p>
                      <a:pPr algn="l" fontAlgn="ctr"/>
                      <a:r>
                        <a:rPr lang="fr-FR" sz="1100" b="1" i="0" u="none" strike="noStrike" dirty="0">
                          <a:solidFill>
                            <a:srgbClr val="000000"/>
                          </a:solidFill>
                          <a:effectLst/>
                          <a:latin typeface="Myriad pro light" panose="020B0603030403020204"/>
                        </a:rPr>
                        <a:t>Sortis entre janvier 2014 et mars 2017</a:t>
                      </a:r>
                    </a:p>
                  </a:txBody>
                  <a:tcPr marL="6350" marR="6350" marT="6350" marB="0" anchor="ctr">
                    <a:lnL>
                      <a:noFill/>
                    </a:lnL>
                    <a:lnR>
                      <a:noFill/>
                    </a:lnR>
                    <a:lnT>
                      <a:noFill/>
                    </a:lnT>
                    <a:lnB>
                      <a:noFill/>
                    </a:lnB>
                    <a:solidFill>
                      <a:srgbClr val="EDEDED"/>
                    </a:solidFill>
                  </a:tcPr>
                </a:tc>
                <a:extLst>
                  <a:ext uri="{0D108BD9-81ED-4DB2-BD59-A6C34878D82A}">
                    <a16:rowId xmlns:a16="http://schemas.microsoft.com/office/drawing/2014/main" val="3469485900"/>
                  </a:ext>
                </a:extLst>
              </a:tr>
              <a:tr h="260350">
                <a:tc>
                  <a:txBody>
                    <a:bodyPr/>
                    <a:lstStyle/>
                    <a:p>
                      <a:pPr algn="l" fontAlgn="ctr"/>
                      <a:r>
                        <a:rPr lang="fr-FR" sz="1100" b="1" i="0" u="none" strike="noStrike">
                          <a:solidFill>
                            <a:srgbClr val="FFFFFF"/>
                          </a:solidFill>
                          <a:effectLst/>
                          <a:latin typeface="Myriad pro light" panose="020B0603030403020204"/>
                        </a:rPr>
                        <a:t>Enquête 2019</a:t>
                      </a:r>
                    </a:p>
                  </a:txBody>
                  <a:tcPr marL="6350" marR="6350" marT="6350" marB="0" anchor="ctr">
                    <a:lnL>
                      <a:noFill/>
                    </a:lnL>
                    <a:lnR>
                      <a:noFill/>
                    </a:lnR>
                    <a:lnT>
                      <a:noFill/>
                    </a:lnT>
                    <a:lnB>
                      <a:noFill/>
                    </a:lnB>
                    <a:solidFill>
                      <a:srgbClr val="33CCCC"/>
                    </a:solidFill>
                  </a:tcPr>
                </a:tc>
                <a:tc>
                  <a:txBody>
                    <a:bodyPr/>
                    <a:lstStyle/>
                    <a:p>
                      <a:pPr algn="l" fontAlgn="ctr"/>
                      <a:r>
                        <a:rPr lang="fr-FR" sz="1100" b="1" i="0" u="none" strike="noStrike" dirty="0">
                          <a:solidFill>
                            <a:srgbClr val="000000"/>
                          </a:solidFill>
                          <a:effectLst/>
                          <a:latin typeface="Myriad pro light" panose="020B0603030403020204"/>
                        </a:rPr>
                        <a:t>Sortis entre avril 2017 et juillet 2018</a:t>
                      </a:r>
                    </a:p>
                  </a:txBody>
                  <a:tcPr marL="6350" marR="6350" marT="6350" marB="0" anchor="ctr">
                    <a:lnL>
                      <a:noFill/>
                    </a:lnL>
                    <a:lnR>
                      <a:noFill/>
                    </a:lnR>
                    <a:lnT>
                      <a:noFill/>
                    </a:lnT>
                    <a:lnB>
                      <a:noFill/>
                    </a:lnB>
                    <a:solidFill>
                      <a:srgbClr val="EDEDED"/>
                    </a:solidFill>
                  </a:tcPr>
                </a:tc>
                <a:extLst>
                  <a:ext uri="{0D108BD9-81ED-4DB2-BD59-A6C34878D82A}">
                    <a16:rowId xmlns:a16="http://schemas.microsoft.com/office/drawing/2014/main" val="1271207065"/>
                  </a:ext>
                </a:extLst>
              </a:tr>
              <a:tr h="260350">
                <a:tc>
                  <a:txBody>
                    <a:bodyPr/>
                    <a:lstStyle/>
                    <a:p>
                      <a:pPr algn="l" fontAlgn="ctr"/>
                      <a:r>
                        <a:rPr lang="fr-FR" sz="1100" b="1" i="0" u="none" strike="noStrike">
                          <a:solidFill>
                            <a:srgbClr val="FFFFFF"/>
                          </a:solidFill>
                          <a:effectLst/>
                          <a:latin typeface="Myriad pro light" panose="020B0603030403020204"/>
                        </a:rPr>
                        <a:t>Enquête 2021</a:t>
                      </a:r>
                    </a:p>
                  </a:txBody>
                  <a:tcPr marL="6350" marR="6350" marT="6350" marB="0" anchor="ctr">
                    <a:lnL>
                      <a:noFill/>
                    </a:lnL>
                    <a:lnR>
                      <a:noFill/>
                    </a:lnR>
                    <a:lnT>
                      <a:noFill/>
                    </a:lnT>
                    <a:lnB>
                      <a:noFill/>
                    </a:lnB>
                    <a:solidFill>
                      <a:srgbClr val="33CCCC"/>
                    </a:solidFill>
                  </a:tcPr>
                </a:tc>
                <a:tc>
                  <a:txBody>
                    <a:bodyPr/>
                    <a:lstStyle/>
                    <a:p>
                      <a:pPr algn="l" fontAlgn="ctr"/>
                      <a:r>
                        <a:rPr lang="fr-FR" sz="1100" b="1" i="0" u="none" strike="noStrike" dirty="0">
                          <a:solidFill>
                            <a:srgbClr val="000000"/>
                          </a:solidFill>
                          <a:effectLst/>
                          <a:latin typeface="Myriad pro light" panose="020B0603030403020204"/>
                        </a:rPr>
                        <a:t>Sortis entre août 2018 et juin 2020</a:t>
                      </a:r>
                    </a:p>
                  </a:txBody>
                  <a:tcPr marL="6350" marR="6350" marT="6350" marB="0" anchor="ctr">
                    <a:lnL>
                      <a:noFill/>
                    </a:lnL>
                    <a:lnR>
                      <a:noFill/>
                    </a:lnR>
                    <a:lnT>
                      <a:noFill/>
                    </a:lnT>
                    <a:lnB>
                      <a:noFill/>
                    </a:lnB>
                    <a:solidFill>
                      <a:srgbClr val="EDEDED"/>
                    </a:solidFill>
                  </a:tcPr>
                </a:tc>
                <a:extLst>
                  <a:ext uri="{0D108BD9-81ED-4DB2-BD59-A6C34878D82A}">
                    <a16:rowId xmlns:a16="http://schemas.microsoft.com/office/drawing/2014/main" val="3897904729"/>
                  </a:ext>
                </a:extLst>
              </a:tr>
              <a:tr h="260350">
                <a:tc>
                  <a:txBody>
                    <a:bodyPr/>
                    <a:lstStyle/>
                    <a:p>
                      <a:pPr algn="l" fontAlgn="ctr"/>
                      <a:r>
                        <a:rPr lang="fr-FR" sz="1100" b="1" i="0" u="none" strike="noStrike">
                          <a:solidFill>
                            <a:srgbClr val="FFFFFF"/>
                          </a:solidFill>
                          <a:effectLst/>
                          <a:latin typeface="Myriad pro light" panose="020B0603030403020204"/>
                        </a:rPr>
                        <a:t>Enquête 2022</a:t>
                      </a:r>
                    </a:p>
                  </a:txBody>
                  <a:tcPr marL="6350" marR="6350" marT="6350" marB="0" anchor="ctr">
                    <a:lnL>
                      <a:noFill/>
                    </a:lnL>
                    <a:lnR>
                      <a:noFill/>
                    </a:lnR>
                    <a:lnT>
                      <a:noFill/>
                    </a:lnT>
                    <a:lnB>
                      <a:noFill/>
                    </a:lnB>
                    <a:solidFill>
                      <a:srgbClr val="33CCCC"/>
                    </a:solidFill>
                  </a:tcPr>
                </a:tc>
                <a:tc>
                  <a:txBody>
                    <a:bodyPr/>
                    <a:lstStyle/>
                    <a:p>
                      <a:pPr algn="l" fontAlgn="ctr"/>
                      <a:r>
                        <a:rPr lang="fr-FR" sz="1100" b="1" i="0" u="none" strike="noStrike" dirty="0">
                          <a:solidFill>
                            <a:srgbClr val="000000"/>
                          </a:solidFill>
                          <a:effectLst/>
                          <a:latin typeface="Myriad pro light" panose="020B0603030403020204"/>
                        </a:rPr>
                        <a:t>Sortis entre juillet 2020 et juin 2021</a:t>
                      </a:r>
                    </a:p>
                  </a:txBody>
                  <a:tcPr marL="6350" marR="6350" marT="6350" marB="0" anchor="ctr">
                    <a:lnL>
                      <a:noFill/>
                    </a:lnL>
                    <a:lnR>
                      <a:noFill/>
                    </a:lnR>
                    <a:lnT>
                      <a:noFill/>
                    </a:lnT>
                    <a:lnB>
                      <a:noFill/>
                    </a:lnB>
                    <a:solidFill>
                      <a:srgbClr val="EDEDED"/>
                    </a:solidFill>
                  </a:tcPr>
                </a:tc>
                <a:extLst>
                  <a:ext uri="{0D108BD9-81ED-4DB2-BD59-A6C34878D82A}">
                    <a16:rowId xmlns:a16="http://schemas.microsoft.com/office/drawing/2014/main" val="1994330327"/>
                  </a:ext>
                </a:extLst>
              </a:tr>
              <a:tr h="260350">
                <a:tc>
                  <a:txBody>
                    <a:bodyPr/>
                    <a:lstStyle/>
                    <a:p>
                      <a:pPr algn="l" fontAlgn="ctr"/>
                      <a:r>
                        <a:rPr lang="fr-FR" sz="1100" b="1" i="0" u="none" strike="noStrike">
                          <a:solidFill>
                            <a:srgbClr val="FFFFFF"/>
                          </a:solidFill>
                          <a:effectLst/>
                          <a:latin typeface="Myriad pro light" panose="020B0603030403020204"/>
                        </a:rPr>
                        <a:t>Enquête 2023</a:t>
                      </a:r>
                    </a:p>
                  </a:txBody>
                  <a:tcPr marL="6350" marR="6350" marT="6350" marB="0" anchor="ctr">
                    <a:lnL>
                      <a:noFill/>
                    </a:lnL>
                    <a:lnR>
                      <a:noFill/>
                    </a:lnR>
                    <a:lnT>
                      <a:noFill/>
                    </a:lnT>
                    <a:lnB>
                      <a:noFill/>
                    </a:lnB>
                    <a:solidFill>
                      <a:srgbClr val="33CCCC"/>
                    </a:solidFill>
                  </a:tcPr>
                </a:tc>
                <a:tc>
                  <a:txBody>
                    <a:bodyPr/>
                    <a:lstStyle/>
                    <a:p>
                      <a:pPr algn="l" fontAlgn="ctr"/>
                      <a:r>
                        <a:rPr lang="fr-FR" sz="1100" b="1" i="0" u="none" strike="noStrike" dirty="0">
                          <a:solidFill>
                            <a:srgbClr val="000000"/>
                          </a:solidFill>
                          <a:effectLst/>
                          <a:latin typeface="Myriad pro light" panose="020B0603030403020204"/>
                        </a:rPr>
                        <a:t>Sortis entre juillet 2021 et juin 2022</a:t>
                      </a:r>
                    </a:p>
                  </a:txBody>
                  <a:tcPr marL="6350" marR="6350" marT="6350" marB="0" anchor="ctr">
                    <a:lnL>
                      <a:noFill/>
                    </a:lnL>
                    <a:lnR>
                      <a:noFill/>
                    </a:lnR>
                    <a:lnT>
                      <a:noFill/>
                    </a:lnT>
                    <a:lnB>
                      <a:noFill/>
                    </a:lnB>
                    <a:solidFill>
                      <a:srgbClr val="EDEDED"/>
                    </a:solidFill>
                  </a:tcPr>
                </a:tc>
                <a:extLst>
                  <a:ext uri="{0D108BD9-81ED-4DB2-BD59-A6C34878D82A}">
                    <a16:rowId xmlns:a16="http://schemas.microsoft.com/office/drawing/2014/main" val="2441018414"/>
                  </a:ext>
                </a:extLst>
              </a:tr>
            </a:tbl>
          </a:graphicData>
        </a:graphic>
      </p:graphicFrame>
      <p:sp>
        <p:nvSpPr>
          <p:cNvPr id="10" name="Accolade ouvrante 9">
            <a:extLst>
              <a:ext uri="{FF2B5EF4-FFF2-40B4-BE49-F238E27FC236}">
                <a16:creationId xmlns:a16="http://schemas.microsoft.com/office/drawing/2014/main" id="{BF8436ED-C7C5-25D6-08CE-CDD5A153CD37}"/>
              </a:ext>
            </a:extLst>
          </p:cNvPr>
          <p:cNvSpPr/>
          <p:nvPr/>
        </p:nvSpPr>
        <p:spPr>
          <a:xfrm>
            <a:off x="4416880" y="3616626"/>
            <a:ext cx="89807" cy="3755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1" name="Accolade ouvrante 10">
            <a:extLst>
              <a:ext uri="{FF2B5EF4-FFF2-40B4-BE49-F238E27FC236}">
                <a16:creationId xmlns:a16="http://schemas.microsoft.com/office/drawing/2014/main" id="{5A540EF8-91F2-8FFF-00E5-7BEA064A758B}"/>
              </a:ext>
            </a:extLst>
          </p:cNvPr>
          <p:cNvSpPr/>
          <p:nvPr/>
        </p:nvSpPr>
        <p:spPr>
          <a:xfrm>
            <a:off x="4585608" y="3785354"/>
            <a:ext cx="89807" cy="3755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ouvrante 11">
            <a:extLst>
              <a:ext uri="{FF2B5EF4-FFF2-40B4-BE49-F238E27FC236}">
                <a16:creationId xmlns:a16="http://schemas.microsoft.com/office/drawing/2014/main" id="{FE3F0696-2354-2309-4D9D-5115CD279534}"/>
              </a:ext>
            </a:extLst>
          </p:cNvPr>
          <p:cNvSpPr/>
          <p:nvPr/>
        </p:nvSpPr>
        <p:spPr>
          <a:xfrm>
            <a:off x="4419601" y="4077202"/>
            <a:ext cx="89807" cy="70691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ED673168-CF0F-7CCB-45A5-C5B7D89217E3}"/>
              </a:ext>
            </a:extLst>
          </p:cNvPr>
          <p:cNvSpPr txBox="1"/>
          <p:nvPr/>
        </p:nvSpPr>
        <p:spPr>
          <a:xfrm>
            <a:off x="2885395" y="3632699"/>
            <a:ext cx="1572306" cy="307777"/>
          </a:xfrm>
          <a:prstGeom prst="rect">
            <a:avLst/>
          </a:prstGeom>
          <a:noFill/>
        </p:spPr>
        <p:txBody>
          <a:bodyPr wrap="square">
            <a:spAutoFit/>
          </a:bodyPr>
          <a:lstStyle/>
          <a:p>
            <a:r>
              <a:rPr lang="fr-CA" sz="1400" b="1" dirty="0">
                <a:cs typeface="Segoe UI" panose="020B0502040204020203" pitchFamily="34" charset="0"/>
              </a:rPr>
              <a:t>Première période </a:t>
            </a:r>
            <a:endParaRPr lang="fr-FR" sz="1400" dirty="0"/>
          </a:p>
        </p:txBody>
      </p:sp>
      <p:sp>
        <p:nvSpPr>
          <p:cNvPr id="15" name="ZoneTexte 14">
            <a:extLst>
              <a:ext uri="{FF2B5EF4-FFF2-40B4-BE49-F238E27FC236}">
                <a16:creationId xmlns:a16="http://schemas.microsoft.com/office/drawing/2014/main" id="{3FBF588D-5690-5D8F-AA9C-D4011882F828}"/>
              </a:ext>
            </a:extLst>
          </p:cNvPr>
          <p:cNvSpPr txBox="1"/>
          <p:nvPr/>
        </p:nvSpPr>
        <p:spPr>
          <a:xfrm>
            <a:off x="2860903" y="4254136"/>
            <a:ext cx="1692954" cy="307777"/>
          </a:xfrm>
          <a:prstGeom prst="rect">
            <a:avLst/>
          </a:prstGeom>
          <a:noFill/>
        </p:spPr>
        <p:txBody>
          <a:bodyPr wrap="square">
            <a:spAutoFit/>
          </a:bodyPr>
          <a:lstStyle/>
          <a:p>
            <a:r>
              <a:rPr lang="fr-CA" sz="1400" b="1" dirty="0">
                <a:cs typeface="Segoe UI" panose="020B0502040204020203" pitchFamily="34" charset="0"/>
              </a:rPr>
              <a:t>Deuxième période </a:t>
            </a:r>
            <a:endParaRPr lang="fr-FR" sz="1400" dirty="0"/>
          </a:p>
        </p:txBody>
      </p:sp>
    </p:spTree>
    <p:extLst>
      <p:ext uri="{BB962C8B-B14F-4D97-AF65-F5344CB8AC3E}">
        <p14:creationId xmlns:p14="http://schemas.microsoft.com/office/powerpoint/2010/main" val="16400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95EB5AF-2C25-4D9C-AD7D-646AC2D689D0}"/>
              </a:ext>
            </a:extLst>
          </p:cNvPr>
          <p:cNvSpPr/>
          <p:nvPr>
            <p:custDataLst>
              <p:tags r:id="rId1"/>
            </p:custDataLst>
          </p:nvPr>
        </p:nvSpPr>
        <p:spPr>
          <a:xfrm>
            <a:off x="0" y="4722528"/>
            <a:ext cx="12192000" cy="1294582"/>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sp>
        <p:nvSpPr>
          <p:cNvPr id="37" name="Espace réservé du texte 4">
            <a:extLst>
              <a:ext uri="{FF2B5EF4-FFF2-40B4-BE49-F238E27FC236}">
                <a16:creationId xmlns:a16="http://schemas.microsoft.com/office/drawing/2014/main" id="{F51F0366-4C1D-4541-8709-D9AE64FE18F3}"/>
              </a:ext>
            </a:extLst>
          </p:cNvPr>
          <p:cNvSpPr txBox="1">
            <a:spLocks/>
          </p:cNvSpPr>
          <p:nvPr>
            <p:custDataLst>
              <p:tags r:id="rId2"/>
            </p:custDataLst>
          </p:nvPr>
        </p:nvSpPr>
        <p:spPr>
          <a:xfrm>
            <a:off x="1276329" y="1537081"/>
            <a:ext cx="4547840" cy="1252831"/>
          </a:xfrm>
          <a:prstGeom prst="rect">
            <a:avLst/>
          </a:prstGeom>
          <a:noFill/>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prstClr val="black"/>
                </a:solidFill>
                <a:latin typeface="Myriad Pro Light" panose="020B0603030403020204"/>
              </a:rPr>
              <a:t>Pour répondre à </a:t>
            </a:r>
            <a:r>
              <a:rPr lang="fr-FR" sz="1400" b="1" dirty="0">
                <a:solidFill>
                  <a:prstClr val="black"/>
                </a:solidFill>
                <a:latin typeface="Myriad Pro Light" panose="020B0603030403020204"/>
              </a:rPr>
              <a:t>l’exigence de la Commission européenne, </a:t>
            </a:r>
            <a:r>
              <a:rPr lang="fr-FR" sz="1400" dirty="0">
                <a:solidFill>
                  <a:prstClr val="black"/>
                </a:solidFill>
                <a:latin typeface="Myriad Pro Light" panose="020B0603030403020204"/>
              </a:rPr>
              <a:t>la mesure des indicateurs a été effectuée selon une </a:t>
            </a:r>
            <a:r>
              <a:rPr lang="fr-FR" sz="1400" b="1" dirty="0">
                <a:solidFill>
                  <a:prstClr val="black"/>
                </a:solidFill>
                <a:latin typeface="Myriad Pro Light" panose="020B0603030403020204"/>
              </a:rPr>
              <a:t>méthode probabiliste de stratification</a:t>
            </a:r>
            <a:r>
              <a:rPr lang="fr-FR" sz="1400" dirty="0">
                <a:solidFill>
                  <a:prstClr val="black"/>
                </a:solidFill>
                <a:latin typeface="Myriad Pro Light" panose="020B0603030403020204"/>
              </a:rPr>
              <a:t>. Un </a:t>
            </a:r>
            <a:r>
              <a:rPr lang="fr-FR" sz="1400" b="1" dirty="0">
                <a:solidFill>
                  <a:prstClr val="black"/>
                </a:solidFill>
                <a:latin typeface="Myriad Pro Light" panose="020B0603030403020204"/>
              </a:rPr>
              <a:t>plan d’échantillonnage stratifié </a:t>
            </a:r>
            <a:r>
              <a:rPr lang="fr-FR" sz="1400" dirty="0">
                <a:solidFill>
                  <a:prstClr val="black"/>
                </a:solidFill>
                <a:latin typeface="Myriad Pro Light" panose="020B0603030403020204"/>
              </a:rPr>
              <a:t>sur les variables sexe, âge, catégorie de région, niveau de formation, et situation défavorisée a été établi.</a:t>
            </a:r>
          </a:p>
        </p:txBody>
      </p:sp>
      <p:sp>
        <p:nvSpPr>
          <p:cNvPr id="38" name="Ellipse 37">
            <a:extLst>
              <a:ext uri="{FF2B5EF4-FFF2-40B4-BE49-F238E27FC236}">
                <a16:creationId xmlns:a16="http://schemas.microsoft.com/office/drawing/2014/main" id="{9449A141-C245-4C3C-B261-8B552004ED79}"/>
              </a:ext>
            </a:extLst>
          </p:cNvPr>
          <p:cNvSpPr/>
          <p:nvPr>
            <p:custDataLst>
              <p:tags r:id="rId3"/>
            </p:custDataLst>
          </p:nvPr>
        </p:nvSpPr>
        <p:spPr>
          <a:xfrm>
            <a:off x="451651" y="1767496"/>
            <a:ext cx="792000" cy="792000"/>
          </a:xfrm>
          <a:prstGeom prst="ellipse">
            <a:avLst/>
          </a:prstGeom>
          <a:solidFill>
            <a:srgbClr val="E5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grpSp>
        <p:nvGrpSpPr>
          <p:cNvPr id="39" name="Groupe 38">
            <a:extLst>
              <a:ext uri="{FF2B5EF4-FFF2-40B4-BE49-F238E27FC236}">
                <a16:creationId xmlns:a16="http://schemas.microsoft.com/office/drawing/2014/main" id="{CEC4F2C6-9025-4FCA-81DB-8340E82D96E2}"/>
              </a:ext>
            </a:extLst>
          </p:cNvPr>
          <p:cNvGrpSpPr/>
          <p:nvPr>
            <p:custDataLst>
              <p:tags r:id="rId4"/>
            </p:custDataLst>
          </p:nvPr>
        </p:nvGrpSpPr>
        <p:grpSpPr>
          <a:xfrm>
            <a:off x="839625" y="2392153"/>
            <a:ext cx="10755345" cy="3226223"/>
            <a:chOff x="519113" y="2128202"/>
            <a:chExt cx="11126456" cy="4175264"/>
          </a:xfrm>
        </p:grpSpPr>
        <p:cxnSp>
          <p:nvCxnSpPr>
            <p:cNvPr id="40" name="Connecteur droit 39">
              <a:extLst>
                <a:ext uri="{FF2B5EF4-FFF2-40B4-BE49-F238E27FC236}">
                  <a16:creationId xmlns:a16="http://schemas.microsoft.com/office/drawing/2014/main" id="{816496E0-70CE-4044-AAFE-46FE4DE17BC4}"/>
                </a:ext>
              </a:extLst>
            </p:cNvPr>
            <p:cNvCxnSpPr>
              <a:cxnSpLocks/>
            </p:cNvCxnSpPr>
            <p:nvPr/>
          </p:nvCxnSpPr>
          <p:spPr>
            <a:xfrm>
              <a:off x="2864817" y="3056164"/>
              <a:ext cx="7561228" cy="0"/>
            </a:xfrm>
            <a:prstGeom prst="line">
              <a:avLst/>
            </a:prstGeom>
            <a:ln w="28575">
              <a:solidFill>
                <a:srgbClr val="E5E6E8"/>
              </a:solidFill>
            </a:ln>
          </p:spPr>
          <p:style>
            <a:lnRef idx="1">
              <a:schemeClr val="accent1"/>
            </a:lnRef>
            <a:fillRef idx="0">
              <a:schemeClr val="accent1"/>
            </a:fillRef>
            <a:effectRef idx="0">
              <a:schemeClr val="accent1"/>
            </a:effectRef>
            <a:fontRef idx="minor">
              <a:schemeClr val="tx1"/>
            </a:fontRef>
          </p:style>
        </p:cxnSp>
        <p:sp>
          <p:nvSpPr>
            <p:cNvPr id="41" name="Rectangle : coins arrondis 9">
              <a:extLst>
                <a:ext uri="{FF2B5EF4-FFF2-40B4-BE49-F238E27FC236}">
                  <a16:creationId xmlns:a16="http://schemas.microsoft.com/office/drawing/2014/main" id="{59CC32EE-711C-409A-9112-E038A55805C5}"/>
                </a:ext>
              </a:extLst>
            </p:cNvPr>
            <p:cNvSpPr/>
            <p:nvPr/>
          </p:nvSpPr>
          <p:spPr>
            <a:xfrm>
              <a:off x="519113" y="2128202"/>
              <a:ext cx="2385288" cy="927963"/>
            </a:xfrm>
            <a:custGeom>
              <a:avLst/>
              <a:gdLst>
                <a:gd name="connsiteX0" fmla="*/ 0 w 2867025"/>
                <a:gd name="connsiteY0" fmla="*/ 481737 h 1409700"/>
                <a:gd name="connsiteX1" fmla="*/ 481737 w 2867025"/>
                <a:gd name="connsiteY1" fmla="*/ 0 h 1409700"/>
                <a:gd name="connsiteX2" fmla="*/ 2385288 w 2867025"/>
                <a:gd name="connsiteY2" fmla="*/ 0 h 1409700"/>
                <a:gd name="connsiteX3" fmla="*/ 2867025 w 2867025"/>
                <a:gd name="connsiteY3" fmla="*/ 481737 h 1409700"/>
                <a:gd name="connsiteX4" fmla="*/ 2867025 w 2867025"/>
                <a:gd name="connsiteY4" fmla="*/ 927963 h 1409700"/>
                <a:gd name="connsiteX5" fmla="*/ 2385288 w 2867025"/>
                <a:gd name="connsiteY5" fmla="*/ 1409700 h 1409700"/>
                <a:gd name="connsiteX6" fmla="*/ 481737 w 2867025"/>
                <a:gd name="connsiteY6" fmla="*/ 1409700 h 1409700"/>
                <a:gd name="connsiteX7" fmla="*/ 0 w 2867025"/>
                <a:gd name="connsiteY7" fmla="*/ 927963 h 1409700"/>
                <a:gd name="connsiteX8" fmla="*/ 0 w 2867025"/>
                <a:gd name="connsiteY8" fmla="*/ 481737 h 1409700"/>
                <a:gd name="connsiteX0" fmla="*/ 2385288 w 2867025"/>
                <a:gd name="connsiteY0" fmla="*/ 1409700 h 1501140"/>
                <a:gd name="connsiteX1" fmla="*/ 481737 w 2867025"/>
                <a:gd name="connsiteY1" fmla="*/ 1409700 h 1501140"/>
                <a:gd name="connsiteX2" fmla="*/ 0 w 2867025"/>
                <a:gd name="connsiteY2" fmla="*/ 927963 h 1501140"/>
                <a:gd name="connsiteX3" fmla="*/ 0 w 2867025"/>
                <a:gd name="connsiteY3" fmla="*/ 481737 h 1501140"/>
                <a:gd name="connsiteX4" fmla="*/ 481737 w 2867025"/>
                <a:gd name="connsiteY4" fmla="*/ 0 h 1501140"/>
                <a:gd name="connsiteX5" fmla="*/ 2385288 w 2867025"/>
                <a:gd name="connsiteY5" fmla="*/ 0 h 1501140"/>
                <a:gd name="connsiteX6" fmla="*/ 2867025 w 2867025"/>
                <a:gd name="connsiteY6" fmla="*/ 481737 h 1501140"/>
                <a:gd name="connsiteX7" fmla="*/ 2867025 w 2867025"/>
                <a:gd name="connsiteY7" fmla="*/ 927963 h 1501140"/>
                <a:gd name="connsiteX8" fmla="*/ 2476728 w 2867025"/>
                <a:gd name="connsiteY8" fmla="*/ 1501140 h 1501140"/>
                <a:gd name="connsiteX0" fmla="*/ 2385288 w 2867025"/>
                <a:gd name="connsiteY0" fmla="*/ 1409700 h 1409700"/>
                <a:gd name="connsiteX1" fmla="*/ 481737 w 2867025"/>
                <a:gd name="connsiteY1" fmla="*/ 1409700 h 1409700"/>
                <a:gd name="connsiteX2" fmla="*/ 0 w 2867025"/>
                <a:gd name="connsiteY2" fmla="*/ 927963 h 1409700"/>
                <a:gd name="connsiteX3" fmla="*/ 0 w 2867025"/>
                <a:gd name="connsiteY3" fmla="*/ 481737 h 1409700"/>
                <a:gd name="connsiteX4" fmla="*/ 481737 w 2867025"/>
                <a:gd name="connsiteY4" fmla="*/ 0 h 1409700"/>
                <a:gd name="connsiteX5" fmla="*/ 2385288 w 2867025"/>
                <a:gd name="connsiteY5" fmla="*/ 0 h 1409700"/>
                <a:gd name="connsiteX6" fmla="*/ 2867025 w 2867025"/>
                <a:gd name="connsiteY6" fmla="*/ 481737 h 1409700"/>
                <a:gd name="connsiteX7" fmla="*/ 2867025 w 2867025"/>
                <a:gd name="connsiteY7" fmla="*/ 927963 h 1409700"/>
                <a:gd name="connsiteX0" fmla="*/ 2385288 w 2867025"/>
                <a:gd name="connsiteY0" fmla="*/ 1409700 h 1409700"/>
                <a:gd name="connsiteX1" fmla="*/ 481737 w 2867025"/>
                <a:gd name="connsiteY1" fmla="*/ 1409700 h 1409700"/>
                <a:gd name="connsiteX2" fmla="*/ 0 w 2867025"/>
                <a:gd name="connsiteY2" fmla="*/ 927963 h 1409700"/>
                <a:gd name="connsiteX3" fmla="*/ 0 w 2867025"/>
                <a:gd name="connsiteY3" fmla="*/ 481737 h 1409700"/>
                <a:gd name="connsiteX4" fmla="*/ 481737 w 2867025"/>
                <a:gd name="connsiteY4" fmla="*/ 0 h 1409700"/>
                <a:gd name="connsiteX5" fmla="*/ 2385288 w 2867025"/>
                <a:gd name="connsiteY5" fmla="*/ 0 h 1409700"/>
                <a:gd name="connsiteX6" fmla="*/ 2867025 w 2867025"/>
                <a:gd name="connsiteY6" fmla="*/ 481737 h 1409700"/>
                <a:gd name="connsiteX0" fmla="*/ 2385288 w 2385288"/>
                <a:gd name="connsiteY0" fmla="*/ 1409700 h 1409700"/>
                <a:gd name="connsiteX1" fmla="*/ 481737 w 2385288"/>
                <a:gd name="connsiteY1" fmla="*/ 1409700 h 1409700"/>
                <a:gd name="connsiteX2" fmla="*/ 0 w 2385288"/>
                <a:gd name="connsiteY2" fmla="*/ 927963 h 1409700"/>
                <a:gd name="connsiteX3" fmla="*/ 0 w 2385288"/>
                <a:gd name="connsiteY3" fmla="*/ 481737 h 1409700"/>
                <a:gd name="connsiteX4" fmla="*/ 481737 w 2385288"/>
                <a:gd name="connsiteY4" fmla="*/ 0 h 1409700"/>
                <a:gd name="connsiteX5" fmla="*/ 2385288 w 2385288"/>
                <a:gd name="connsiteY5" fmla="*/ 0 h 1409700"/>
                <a:gd name="connsiteX0" fmla="*/ 2385288 w 2385288"/>
                <a:gd name="connsiteY0" fmla="*/ 1409700 h 1409700"/>
                <a:gd name="connsiteX1" fmla="*/ 481737 w 2385288"/>
                <a:gd name="connsiteY1" fmla="*/ 1409700 h 1409700"/>
                <a:gd name="connsiteX2" fmla="*/ 0 w 2385288"/>
                <a:gd name="connsiteY2" fmla="*/ 927963 h 1409700"/>
                <a:gd name="connsiteX3" fmla="*/ 0 w 2385288"/>
                <a:gd name="connsiteY3" fmla="*/ 481737 h 1409700"/>
                <a:gd name="connsiteX4" fmla="*/ 481737 w 2385288"/>
                <a:gd name="connsiteY4" fmla="*/ 0 h 1409700"/>
                <a:gd name="connsiteX0" fmla="*/ 2385288 w 2385288"/>
                <a:gd name="connsiteY0" fmla="*/ 927963 h 927963"/>
                <a:gd name="connsiteX1" fmla="*/ 481737 w 2385288"/>
                <a:gd name="connsiteY1" fmla="*/ 927963 h 927963"/>
                <a:gd name="connsiteX2" fmla="*/ 0 w 2385288"/>
                <a:gd name="connsiteY2" fmla="*/ 446226 h 927963"/>
                <a:gd name="connsiteX3" fmla="*/ 0 w 2385288"/>
                <a:gd name="connsiteY3" fmla="*/ 0 h 927963"/>
              </a:gdLst>
              <a:ahLst/>
              <a:cxnLst>
                <a:cxn ang="0">
                  <a:pos x="connsiteX0" y="connsiteY0"/>
                </a:cxn>
                <a:cxn ang="0">
                  <a:pos x="connsiteX1" y="connsiteY1"/>
                </a:cxn>
                <a:cxn ang="0">
                  <a:pos x="connsiteX2" y="connsiteY2"/>
                </a:cxn>
                <a:cxn ang="0">
                  <a:pos x="connsiteX3" y="connsiteY3"/>
                </a:cxn>
              </a:cxnLst>
              <a:rect l="l" t="t" r="r" b="b"/>
              <a:pathLst>
                <a:path w="2385288" h="927963">
                  <a:moveTo>
                    <a:pt x="2385288" y="927963"/>
                  </a:moveTo>
                  <a:lnTo>
                    <a:pt x="481737" y="927963"/>
                  </a:lnTo>
                  <a:cubicBezTo>
                    <a:pt x="215681" y="927963"/>
                    <a:pt x="0" y="712282"/>
                    <a:pt x="0" y="446226"/>
                  </a:cubicBezTo>
                  <a:lnTo>
                    <a:pt x="0" y="0"/>
                  </a:lnTo>
                </a:path>
              </a:pathLst>
            </a:custGeom>
            <a:noFill/>
            <a:ln w="28575">
              <a:solidFill>
                <a:srgbClr val="E5E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sp>
          <p:nvSpPr>
            <p:cNvPr id="42" name="Rectangle : coins arrondis 9">
              <a:extLst>
                <a:ext uri="{FF2B5EF4-FFF2-40B4-BE49-F238E27FC236}">
                  <a16:creationId xmlns:a16="http://schemas.microsoft.com/office/drawing/2014/main" id="{AEB11FC5-0F63-4465-8F11-F19FEE723638}"/>
                </a:ext>
              </a:extLst>
            </p:cNvPr>
            <p:cNvSpPr/>
            <p:nvPr/>
          </p:nvSpPr>
          <p:spPr>
            <a:xfrm rot="16200000" flipH="1">
              <a:off x="9390260" y="4048157"/>
              <a:ext cx="3247301" cy="1263317"/>
            </a:xfrm>
            <a:custGeom>
              <a:avLst/>
              <a:gdLst>
                <a:gd name="connsiteX0" fmla="*/ 0 w 2867025"/>
                <a:gd name="connsiteY0" fmla="*/ 481737 h 1409700"/>
                <a:gd name="connsiteX1" fmla="*/ 481737 w 2867025"/>
                <a:gd name="connsiteY1" fmla="*/ 0 h 1409700"/>
                <a:gd name="connsiteX2" fmla="*/ 2385288 w 2867025"/>
                <a:gd name="connsiteY2" fmla="*/ 0 h 1409700"/>
                <a:gd name="connsiteX3" fmla="*/ 2867025 w 2867025"/>
                <a:gd name="connsiteY3" fmla="*/ 481737 h 1409700"/>
                <a:gd name="connsiteX4" fmla="*/ 2867025 w 2867025"/>
                <a:gd name="connsiteY4" fmla="*/ 927963 h 1409700"/>
                <a:gd name="connsiteX5" fmla="*/ 2385288 w 2867025"/>
                <a:gd name="connsiteY5" fmla="*/ 1409700 h 1409700"/>
                <a:gd name="connsiteX6" fmla="*/ 481737 w 2867025"/>
                <a:gd name="connsiteY6" fmla="*/ 1409700 h 1409700"/>
                <a:gd name="connsiteX7" fmla="*/ 0 w 2867025"/>
                <a:gd name="connsiteY7" fmla="*/ 927963 h 1409700"/>
                <a:gd name="connsiteX8" fmla="*/ 0 w 2867025"/>
                <a:gd name="connsiteY8" fmla="*/ 481737 h 1409700"/>
                <a:gd name="connsiteX0" fmla="*/ 2385288 w 2867025"/>
                <a:gd name="connsiteY0" fmla="*/ 1409700 h 1501140"/>
                <a:gd name="connsiteX1" fmla="*/ 481737 w 2867025"/>
                <a:gd name="connsiteY1" fmla="*/ 1409700 h 1501140"/>
                <a:gd name="connsiteX2" fmla="*/ 0 w 2867025"/>
                <a:gd name="connsiteY2" fmla="*/ 927963 h 1501140"/>
                <a:gd name="connsiteX3" fmla="*/ 0 w 2867025"/>
                <a:gd name="connsiteY3" fmla="*/ 481737 h 1501140"/>
                <a:gd name="connsiteX4" fmla="*/ 481737 w 2867025"/>
                <a:gd name="connsiteY4" fmla="*/ 0 h 1501140"/>
                <a:gd name="connsiteX5" fmla="*/ 2385288 w 2867025"/>
                <a:gd name="connsiteY5" fmla="*/ 0 h 1501140"/>
                <a:gd name="connsiteX6" fmla="*/ 2867025 w 2867025"/>
                <a:gd name="connsiteY6" fmla="*/ 481737 h 1501140"/>
                <a:gd name="connsiteX7" fmla="*/ 2867025 w 2867025"/>
                <a:gd name="connsiteY7" fmla="*/ 927963 h 1501140"/>
                <a:gd name="connsiteX8" fmla="*/ 2476728 w 2867025"/>
                <a:gd name="connsiteY8" fmla="*/ 1501140 h 1501140"/>
                <a:gd name="connsiteX0" fmla="*/ 2385288 w 2867025"/>
                <a:gd name="connsiteY0" fmla="*/ 1409700 h 1409700"/>
                <a:gd name="connsiteX1" fmla="*/ 481737 w 2867025"/>
                <a:gd name="connsiteY1" fmla="*/ 1409700 h 1409700"/>
                <a:gd name="connsiteX2" fmla="*/ 0 w 2867025"/>
                <a:gd name="connsiteY2" fmla="*/ 927963 h 1409700"/>
                <a:gd name="connsiteX3" fmla="*/ 0 w 2867025"/>
                <a:gd name="connsiteY3" fmla="*/ 481737 h 1409700"/>
                <a:gd name="connsiteX4" fmla="*/ 481737 w 2867025"/>
                <a:gd name="connsiteY4" fmla="*/ 0 h 1409700"/>
                <a:gd name="connsiteX5" fmla="*/ 2385288 w 2867025"/>
                <a:gd name="connsiteY5" fmla="*/ 0 h 1409700"/>
                <a:gd name="connsiteX6" fmla="*/ 2867025 w 2867025"/>
                <a:gd name="connsiteY6" fmla="*/ 481737 h 1409700"/>
                <a:gd name="connsiteX7" fmla="*/ 2867025 w 2867025"/>
                <a:gd name="connsiteY7" fmla="*/ 927963 h 1409700"/>
                <a:gd name="connsiteX0" fmla="*/ 2385288 w 2867025"/>
                <a:gd name="connsiteY0" fmla="*/ 1409700 h 1409700"/>
                <a:gd name="connsiteX1" fmla="*/ 481737 w 2867025"/>
                <a:gd name="connsiteY1" fmla="*/ 1409700 h 1409700"/>
                <a:gd name="connsiteX2" fmla="*/ 0 w 2867025"/>
                <a:gd name="connsiteY2" fmla="*/ 927963 h 1409700"/>
                <a:gd name="connsiteX3" fmla="*/ 0 w 2867025"/>
                <a:gd name="connsiteY3" fmla="*/ 481737 h 1409700"/>
                <a:gd name="connsiteX4" fmla="*/ 481737 w 2867025"/>
                <a:gd name="connsiteY4" fmla="*/ 0 h 1409700"/>
                <a:gd name="connsiteX5" fmla="*/ 2385288 w 2867025"/>
                <a:gd name="connsiteY5" fmla="*/ 0 h 1409700"/>
                <a:gd name="connsiteX6" fmla="*/ 2867025 w 2867025"/>
                <a:gd name="connsiteY6" fmla="*/ 481737 h 1409700"/>
                <a:gd name="connsiteX0" fmla="*/ 2385288 w 2385288"/>
                <a:gd name="connsiteY0" fmla="*/ 1409700 h 1409700"/>
                <a:gd name="connsiteX1" fmla="*/ 481737 w 2385288"/>
                <a:gd name="connsiteY1" fmla="*/ 1409700 h 1409700"/>
                <a:gd name="connsiteX2" fmla="*/ 0 w 2385288"/>
                <a:gd name="connsiteY2" fmla="*/ 927963 h 1409700"/>
                <a:gd name="connsiteX3" fmla="*/ 0 w 2385288"/>
                <a:gd name="connsiteY3" fmla="*/ 481737 h 1409700"/>
                <a:gd name="connsiteX4" fmla="*/ 481737 w 2385288"/>
                <a:gd name="connsiteY4" fmla="*/ 0 h 1409700"/>
                <a:gd name="connsiteX5" fmla="*/ 2385288 w 2385288"/>
                <a:gd name="connsiteY5" fmla="*/ 0 h 1409700"/>
                <a:gd name="connsiteX0" fmla="*/ 2385288 w 2385288"/>
                <a:gd name="connsiteY0" fmla="*/ 1409700 h 1409700"/>
                <a:gd name="connsiteX1" fmla="*/ 481737 w 2385288"/>
                <a:gd name="connsiteY1" fmla="*/ 1409700 h 1409700"/>
                <a:gd name="connsiteX2" fmla="*/ 0 w 2385288"/>
                <a:gd name="connsiteY2" fmla="*/ 927963 h 1409700"/>
                <a:gd name="connsiteX3" fmla="*/ 0 w 2385288"/>
                <a:gd name="connsiteY3" fmla="*/ 481737 h 1409700"/>
                <a:gd name="connsiteX4" fmla="*/ 481737 w 2385288"/>
                <a:gd name="connsiteY4" fmla="*/ 0 h 1409700"/>
                <a:gd name="connsiteX0" fmla="*/ 2385288 w 2385288"/>
                <a:gd name="connsiteY0" fmla="*/ 927963 h 927963"/>
                <a:gd name="connsiteX1" fmla="*/ 481737 w 2385288"/>
                <a:gd name="connsiteY1" fmla="*/ 927963 h 927963"/>
                <a:gd name="connsiteX2" fmla="*/ 0 w 2385288"/>
                <a:gd name="connsiteY2" fmla="*/ 446226 h 927963"/>
                <a:gd name="connsiteX3" fmla="*/ 0 w 2385288"/>
                <a:gd name="connsiteY3" fmla="*/ 0 h 927963"/>
              </a:gdLst>
              <a:ahLst/>
              <a:cxnLst>
                <a:cxn ang="0">
                  <a:pos x="connsiteX0" y="connsiteY0"/>
                </a:cxn>
                <a:cxn ang="0">
                  <a:pos x="connsiteX1" y="connsiteY1"/>
                </a:cxn>
                <a:cxn ang="0">
                  <a:pos x="connsiteX2" y="connsiteY2"/>
                </a:cxn>
                <a:cxn ang="0">
                  <a:pos x="connsiteX3" y="connsiteY3"/>
                </a:cxn>
              </a:cxnLst>
              <a:rect l="l" t="t" r="r" b="b"/>
              <a:pathLst>
                <a:path w="2385288" h="927963">
                  <a:moveTo>
                    <a:pt x="2385288" y="927963"/>
                  </a:moveTo>
                  <a:lnTo>
                    <a:pt x="481737" y="927963"/>
                  </a:lnTo>
                  <a:cubicBezTo>
                    <a:pt x="215681" y="927963"/>
                    <a:pt x="0" y="712282"/>
                    <a:pt x="0" y="446226"/>
                  </a:cubicBezTo>
                  <a:lnTo>
                    <a:pt x="0" y="0"/>
                  </a:lnTo>
                </a:path>
              </a:pathLst>
            </a:custGeom>
            <a:noFill/>
            <a:ln w="28575">
              <a:solidFill>
                <a:srgbClr val="E5E6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grpSp>
      <p:sp>
        <p:nvSpPr>
          <p:cNvPr id="43" name="Ellipse 42">
            <a:extLst>
              <a:ext uri="{FF2B5EF4-FFF2-40B4-BE49-F238E27FC236}">
                <a16:creationId xmlns:a16="http://schemas.microsoft.com/office/drawing/2014/main" id="{529B776D-4549-44F2-BC64-4B5C2DACF78D}"/>
              </a:ext>
            </a:extLst>
          </p:cNvPr>
          <p:cNvSpPr/>
          <p:nvPr>
            <p:custDataLst>
              <p:tags r:id="rId5"/>
            </p:custDataLst>
          </p:nvPr>
        </p:nvSpPr>
        <p:spPr>
          <a:xfrm>
            <a:off x="11425631" y="5501536"/>
            <a:ext cx="352425" cy="352425"/>
          </a:xfrm>
          <a:prstGeom prst="ellipse">
            <a:avLst/>
          </a:prstGeom>
          <a:solidFill>
            <a:srgbClr val="96E4E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sp>
        <p:nvSpPr>
          <p:cNvPr id="44" name="Espace réservé du texte 4">
            <a:extLst>
              <a:ext uri="{FF2B5EF4-FFF2-40B4-BE49-F238E27FC236}">
                <a16:creationId xmlns:a16="http://schemas.microsoft.com/office/drawing/2014/main" id="{18E96FDB-FA18-46F5-87E7-BED1A744A82B}"/>
              </a:ext>
            </a:extLst>
          </p:cNvPr>
          <p:cNvSpPr txBox="1">
            <a:spLocks/>
          </p:cNvSpPr>
          <p:nvPr>
            <p:custDataLst>
              <p:tags r:id="rId6"/>
            </p:custDataLst>
          </p:nvPr>
        </p:nvSpPr>
        <p:spPr>
          <a:xfrm>
            <a:off x="6251321" y="3502702"/>
            <a:ext cx="5002832" cy="884720"/>
          </a:xfrm>
          <a:prstGeom prst="rect">
            <a:avLst/>
          </a:prstGeom>
          <a:noFill/>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Clr>
                <a:srgbClr val="66CCCC"/>
              </a:buClr>
              <a:buNone/>
              <a:defRPr/>
            </a:pPr>
            <a:r>
              <a:rPr lang="fr-FR" sz="1400" dirty="0">
                <a:solidFill>
                  <a:prstClr val="black"/>
                </a:solidFill>
                <a:latin typeface="Myriad Pro Light" panose="020B0603030403020204"/>
              </a:rPr>
              <a:t>Les valeurs des indicateurs présentés constituent des </a:t>
            </a:r>
            <a:r>
              <a:rPr lang="fr-FR" sz="1400" b="1" dirty="0">
                <a:solidFill>
                  <a:prstClr val="black"/>
                </a:solidFill>
                <a:latin typeface="Myriad Pro Light" panose="020B0603030403020204"/>
              </a:rPr>
              <a:t>estimations statistiques </a:t>
            </a:r>
            <a:r>
              <a:rPr lang="fr-FR" sz="1400" dirty="0">
                <a:solidFill>
                  <a:prstClr val="black"/>
                </a:solidFill>
                <a:latin typeface="Myriad Pro Light" panose="020B0603030403020204"/>
              </a:rPr>
              <a:t>réalisées via la </a:t>
            </a:r>
            <a:r>
              <a:rPr lang="fr-FR" sz="1400" b="1" dirty="0">
                <a:solidFill>
                  <a:prstClr val="black"/>
                </a:solidFill>
                <a:latin typeface="Myriad Pro Light" panose="020B0603030403020204"/>
              </a:rPr>
              <a:t>méthode d’extrapolation a</a:t>
            </a:r>
            <a:r>
              <a:rPr lang="fr-FR" sz="1400" dirty="0">
                <a:solidFill>
                  <a:prstClr val="black"/>
                </a:solidFill>
                <a:latin typeface="Myriad Pro Light" panose="020B0603030403020204"/>
              </a:rPr>
              <a:t>uprès d’un échantillon de participants puis redressement.</a:t>
            </a:r>
          </a:p>
        </p:txBody>
      </p:sp>
      <p:sp>
        <p:nvSpPr>
          <p:cNvPr id="45" name="Ellipse 44">
            <a:extLst>
              <a:ext uri="{FF2B5EF4-FFF2-40B4-BE49-F238E27FC236}">
                <a16:creationId xmlns:a16="http://schemas.microsoft.com/office/drawing/2014/main" id="{340B3466-3B1C-4933-890B-9C177F37603B}"/>
              </a:ext>
            </a:extLst>
          </p:cNvPr>
          <p:cNvSpPr/>
          <p:nvPr>
            <p:custDataLst>
              <p:tags r:id="rId7"/>
            </p:custDataLst>
          </p:nvPr>
        </p:nvSpPr>
        <p:spPr>
          <a:xfrm>
            <a:off x="5386220" y="3549062"/>
            <a:ext cx="792000" cy="792000"/>
          </a:xfrm>
          <a:prstGeom prst="ellipse">
            <a:avLst/>
          </a:prstGeom>
          <a:solidFill>
            <a:srgbClr val="E5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cxnSp>
        <p:nvCxnSpPr>
          <p:cNvPr id="46" name="Connecteur droit 45">
            <a:extLst>
              <a:ext uri="{FF2B5EF4-FFF2-40B4-BE49-F238E27FC236}">
                <a16:creationId xmlns:a16="http://schemas.microsoft.com/office/drawing/2014/main" id="{2114B991-B63A-4676-A38E-B70BD93757F9}"/>
              </a:ext>
            </a:extLst>
          </p:cNvPr>
          <p:cNvCxnSpPr>
            <a:cxnSpLocks/>
          </p:cNvCxnSpPr>
          <p:nvPr>
            <p:custDataLst>
              <p:tags r:id="rId8"/>
            </p:custDataLst>
          </p:nvPr>
        </p:nvCxnSpPr>
        <p:spPr>
          <a:xfrm>
            <a:off x="5817388" y="3129697"/>
            <a:ext cx="0" cy="576000"/>
          </a:xfrm>
          <a:prstGeom prst="line">
            <a:avLst/>
          </a:prstGeom>
          <a:ln w="28575">
            <a:solidFill>
              <a:srgbClr val="E5E6E8"/>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1853F0F2-CB8A-413E-A692-6ABE74FB922C}"/>
              </a:ext>
            </a:extLst>
          </p:cNvPr>
          <p:cNvSpPr txBox="1"/>
          <p:nvPr>
            <p:custDataLst>
              <p:tags r:id="rId9"/>
            </p:custDataLst>
          </p:nvPr>
        </p:nvSpPr>
        <p:spPr>
          <a:xfrm>
            <a:off x="2276342" y="4785044"/>
            <a:ext cx="8719794" cy="1169551"/>
          </a:xfrm>
          <a:prstGeom prst="rect">
            <a:avLst/>
          </a:prstGeom>
          <a:noFill/>
        </p:spPr>
        <p:txBody>
          <a:bodyPr wrap="square" anchor="ctr">
            <a:spAutoFit/>
          </a:bodyPr>
          <a:lstStyle/>
          <a:p>
            <a:pPr>
              <a:spcAft>
                <a:spcPts val="400"/>
              </a:spcAft>
            </a:pPr>
            <a:r>
              <a:rPr lang="fr-FR" dirty="0">
                <a:latin typeface="Myriad Pro Light" panose="020B0603030403020204"/>
                <a:cs typeface="Segoe UI" panose="020B0502040204020203" pitchFamily="34" charset="0"/>
              </a:rPr>
              <a:t>Une </a:t>
            </a:r>
            <a:r>
              <a:rPr lang="fr-FR" b="1" dirty="0">
                <a:latin typeface="Myriad Pro Light" panose="020B0603030403020204"/>
                <a:cs typeface="Segoe UI" panose="020B0502040204020203" pitchFamily="34" charset="0"/>
              </a:rPr>
              <a:t>note méthodologique </a:t>
            </a:r>
            <a:r>
              <a:rPr lang="fr-FR" dirty="0">
                <a:latin typeface="Myriad Pro Light" panose="020B0603030403020204"/>
                <a:cs typeface="Segoe UI" panose="020B0502040204020203" pitchFamily="34" charset="0"/>
              </a:rPr>
              <a:t>cadrant toute l’opération a été rédigée, précisant :</a:t>
            </a:r>
          </a:p>
          <a:p>
            <a:pPr marL="742950" lvl="1" indent="-285750">
              <a:spcAft>
                <a:spcPts val="400"/>
              </a:spcAft>
              <a:buFont typeface="Courier New" panose="02070309020205020404" pitchFamily="49" charset="0"/>
              <a:buChar char="o"/>
            </a:pPr>
            <a:r>
              <a:rPr lang="fr-FR" sz="1400" dirty="0">
                <a:latin typeface="Myriad Pro Light" panose="020B0603030403020204"/>
                <a:cs typeface="Segoe UI" panose="020B0502040204020203" pitchFamily="34" charset="0"/>
              </a:rPr>
              <a:t>La méthodologie de l’échantillonnage (conforme aux exigences de la Commission européenne)</a:t>
            </a:r>
          </a:p>
          <a:p>
            <a:pPr marL="742950" lvl="1" indent="-285750">
              <a:spcAft>
                <a:spcPts val="400"/>
              </a:spcAft>
              <a:buFont typeface="Courier New" panose="02070309020205020404" pitchFamily="49" charset="0"/>
              <a:buChar char="o"/>
            </a:pPr>
            <a:r>
              <a:rPr lang="fr-FR" sz="1400" dirty="0">
                <a:latin typeface="Myriad Pro Light" panose="020B0603030403020204"/>
                <a:cs typeface="Segoe UI" panose="020B0502040204020203" pitchFamily="34" charset="0"/>
              </a:rPr>
              <a:t>Le redressement (méthode de calage sur marge à partir des variables de stratification)</a:t>
            </a:r>
          </a:p>
          <a:p>
            <a:pPr marL="742950" lvl="1" indent="-285750">
              <a:spcAft>
                <a:spcPts val="400"/>
              </a:spcAft>
              <a:buFont typeface="Courier New" panose="02070309020205020404" pitchFamily="49" charset="0"/>
              <a:buChar char="o"/>
            </a:pPr>
            <a:r>
              <a:rPr lang="fr-FR" sz="1400">
                <a:latin typeface="Myriad Pro Light" panose="020B0603030403020204"/>
                <a:cs typeface="Segoe UI" panose="020B0502040204020203" pitchFamily="34" charset="0"/>
              </a:rPr>
              <a:t>Le </a:t>
            </a:r>
            <a:r>
              <a:rPr lang="fr-FR" sz="1400" dirty="0">
                <a:latin typeface="Myriad Pro Light" panose="020B0603030403020204"/>
                <a:cs typeface="Segoe UI" panose="020B0502040204020203" pitchFamily="34" charset="0"/>
              </a:rPr>
              <a:t>calcul des indicateurs</a:t>
            </a:r>
          </a:p>
        </p:txBody>
      </p:sp>
      <p:sp>
        <p:nvSpPr>
          <p:cNvPr id="48" name="Espace réservé du texte 4">
            <a:extLst>
              <a:ext uri="{FF2B5EF4-FFF2-40B4-BE49-F238E27FC236}">
                <a16:creationId xmlns:a16="http://schemas.microsoft.com/office/drawing/2014/main" id="{115E9BD0-7342-4586-83A7-28F516E19866}"/>
              </a:ext>
            </a:extLst>
          </p:cNvPr>
          <p:cNvSpPr txBox="1">
            <a:spLocks/>
          </p:cNvSpPr>
          <p:nvPr>
            <p:custDataLst>
              <p:tags r:id="rId10"/>
            </p:custDataLst>
          </p:nvPr>
        </p:nvSpPr>
        <p:spPr>
          <a:xfrm>
            <a:off x="7239786" y="1685405"/>
            <a:ext cx="3675886" cy="956183"/>
          </a:xfrm>
          <a:prstGeom prst="rect">
            <a:avLst/>
          </a:prstGeom>
          <a:noFill/>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00"/>
              </a:spcAft>
              <a:buNone/>
            </a:pPr>
            <a:r>
              <a:rPr lang="fr-FR" sz="1400" dirty="0">
                <a:solidFill>
                  <a:prstClr val="black"/>
                </a:solidFill>
                <a:latin typeface="Myriad Pro Light" panose="020B0603030403020204"/>
              </a:rPr>
              <a:t>Un </a:t>
            </a:r>
            <a:r>
              <a:rPr lang="fr-FR" sz="1400" b="1" dirty="0">
                <a:solidFill>
                  <a:prstClr val="black"/>
                </a:solidFill>
                <a:latin typeface="Myriad Pro Light" panose="020B0603030403020204"/>
              </a:rPr>
              <a:t>niveau de précision par période de +/-2% </a:t>
            </a:r>
            <a:r>
              <a:rPr lang="fr-FR" sz="1400" dirty="0">
                <a:solidFill>
                  <a:prstClr val="black"/>
                </a:solidFill>
                <a:latin typeface="Myriad Pro Light" panose="020B0603030403020204"/>
              </a:rPr>
              <a:t>est attendu ; un seuil maximum de 5% est toléré pour les populations faibles.</a:t>
            </a:r>
          </a:p>
        </p:txBody>
      </p:sp>
      <p:sp>
        <p:nvSpPr>
          <p:cNvPr id="49" name="Ellipse 48">
            <a:extLst>
              <a:ext uri="{FF2B5EF4-FFF2-40B4-BE49-F238E27FC236}">
                <a16:creationId xmlns:a16="http://schemas.microsoft.com/office/drawing/2014/main" id="{AD634095-FAB1-49E7-AF1F-6EABCF06679C}"/>
              </a:ext>
            </a:extLst>
          </p:cNvPr>
          <p:cNvSpPr/>
          <p:nvPr>
            <p:custDataLst>
              <p:tags r:id="rId11"/>
            </p:custDataLst>
          </p:nvPr>
        </p:nvSpPr>
        <p:spPr>
          <a:xfrm>
            <a:off x="6333977" y="1767496"/>
            <a:ext cx="792000" cy="792000"/>
          </a:xfrm>
          <a:prstGeom prst="ellipse">
            <a:avLst/>
          </a:prstGeom>
          <a:solidFill>
            <a:srgbClr val="E5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cxnSp>
        <p:nvCxnSpPr>
          <p:cNvPr id="50" name="Connecteur droit 49">
            <a:extLst>
              <a:ext uri="{FF2B5EF4-FFF2-40B4-BE49-F238E27FC236}">
                <a16:creationId xmlns:a16="http://schemas.microsoft.com/office/drawing/2014/main" id="{380BE0D9-9A40-4C74-94D5-511C33D9D47C}"/>
              </a:ext>
            </a:extLst>
          </p:cNvPr>
          <p:cNvCxnSpPr>
            <a:cxnSpLocks/>
          </p:cNvCxnSpPr>
          <p:nvPr>
            <p:custDataLst>
              <p:tags r:id="rId12"/>
            </p:custDataLst>
          </p:nvPr>
        </p:nvCxnSpPr>
        <p:spPr>
          <a:xfrm>
            <a:off x="6729977" y="2545236"/>
            <a:ext cx="0" cy="576000"/>
          </a:xfrm>
          <a:prstGeom prst="line">
            <a:avLst/>
          </a:prstGeom>
          <a:ln w="28575">
            <a:solidFill>
              <a:srgbClr val="E5E6E8"/>
            </a:solidFill>
          </a:ln>
        </p:spPr>
        <p:style>
          <a:lnRef idx="1">
            <a:schemeClr val="accent1"/>
          </a:lnRef>
          <a:fillRef idx="0">
            <a:schemeClr val="accent1"/>
          </a:fillRef>
          <a:effectRef idx="0">
            <a:schemeClr val="accent1"/>
          </a:effectRef>
          <a:fontRef idx="minor">
            <a:schemeClr val="tx1"/>
          </a:fontRef>
        </p:style>
      </p:cxnSp>
      <p:pic>
        <p:nvPicPr>
          <p:cNvPr id="52" name="Image 51">
            <a:extLst>
              <a:ext uri="{FF2B5EF4-FFF2-40B4-BE49-F238E27FC236}">
                <a16:creationId xmlns:a16="http://schemas.microsoft.com/office/drawing/2014/main" id="{A09C7D91-9744-43F4-A47F-B20E1010D0CC}"/>
              </a:ext>
            </a:extLst>
          </p:cNvPr>
          <p:cNvPicPr>
            <a:picLocks noChangeAspect="1"/>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a:xfrm>
            <a:off x="253590" y="1623496"/>
            <a:ext cx="1080000" cy="1080000"/>
          </a:xfrm>
          <a:prstGeom prst="rect">
            <a:avLst/>
          </a:prstGeom>
        </p:spPr>
      </p:pic>
      <p:sp>
        <p:nvSpPr>
          <p:cNvPr id="54" name="Ellipse 53">
            <a:extLst>
              <a:ext uri="{FF2B5EF4-FFF2-40B4-BE49-F238E27FC236}">
                <a16:creationId xmlns:a16="http://schemas.microsoft.com/office/drawing/2014/main" id="{354B25A0-56C2-4F11-8B39-CA154F122079}"/>
              </a:ext>
            </a:extLst>
          </p:cNvPr>
          <p:cNvSpPr/>
          <p:nvPr>
            <p:custDataLst>
              <p:tags r:id="rId14"/>
            </p:custDataLst>
          </p:nvPr>
        </p:nvSpPr>
        <p:spPr>
          <a:xfrm>
            <a:off x="915135" y="4800916"/>
            <a:ext cx="1070981" cy="11378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yriad Pro Light" panose="020B0603030403020204"/>
            </a:endParaRPr>
          </a:p>
        </p:txBody>
      </p:sp>
      <p:pic>
        <p:nvPicPr>
          <p:cNvPr id="67" name="Image 66">
            <a:extLst>
              <a:ext uri="{FF2B5EF4-FFF2-40B4-BE49-F238E27FC236}">
                <a16:creationId xmlns:a16="http://schemas.microsoft.com/office/drawing/2014/main" id="{27ADF0AD-7420-4F70-AC87-67D38574372F}"/>
              </a:ext>
            </a:extLst>
          </p:cNvPr>
          <p:cNvPicPr>
            <a:picLocks noChangeAspect="1"/>
          </p:cNvPicPr>
          <p:nvPr>
            <p:custDataLst>
              <p:tags r:id="rId15"/>
            </p:custDataLst>
          </p:nvPr>
        </p:nvPicPr>
        <p:blipFill>
          <a:blip r:embed="rId21"/>
          <a:stretch>
            <a:fillRect/>
          </a:stretch>
        </p:blipFill>
        <p:spPr>
          <a:xfrm>
            <a:off x="883778" y="4802973"/>
            <a:ext cx="1133693" cy="1133693"/>
          </a:xfrm>
          <a:prstGeom prst="rect">
            <a:avLst/>
          </a:prstGeom>
        </p:spPr>
      </p:pic>
      <p:sp>
        <p:nvSpPr>
          <p:cNvPr id="51" name="TextBox 6">
            <a:extLst>
              <a:ext uri="{FF2B5EF4-FFF2-40B4-BE49-F238E27FC236}">
                <a16:creationId xmlns:a16="http://schemas.microsoft.com/office/drawing/2014/main" id="{1E1F394B-EEC6-473F-9A3F-B7424BD3C48D}"/>
              </a:ext>
            </a:extLst>
          </p:cNvPr>
          <p:cNvSpPr txBox="1"/>
          <p:nvPr>
            <p:custDataLst>
              <p:tags r:id="rId16"/>
            </p:custDataLst>
          </p:nvPr>
        </p:nvSpPr>
        <p:spPr>
          <a:xfrm>
            <a:off x="135586" y="17548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Méthodologie de l’enquête (2/2)</a:t>
            </a:r>
            <a:endParaRPr lang="fr-FR" sz="4800" dirty="0">
              <a:solidFill>
                <a:srgbClr val="464D50"/>
              </a:solidFill>
              <a:effectLst/>
              <a:latin typeface="Myriad Pro Light" panose="020B0603030403020204" pitchFamily="34" charset="0"/>
              <a:ea typeface="Calibri" panose="020F0502020204030204" pitchFamily="34" charset="0"/>
            </a:endParaRPr>
          </a:p>
        </p:txBody>
      </p:sp>
      <p:pic>
        <p:nvPicPr>
          <p:cNvPr id="4" name="Image 3">
            <a:extLst>
              <a:ext uri="{FF2B5EF4-FFF2-40B4-BE49-F238E27FC236}">
                <a16:creationId xmlns:a16="http://schemas.microsoft.com/office/drawing/2014/main" id="{D07C5C97-9FBF-410F-BE02-52B51E9D0FAA}"/>
              </a:ext>
            </a:extLst>
          </p:cNvPr>
          <p:cNvPicPr>
            <a:picLocks noChangeAspect="1"/>
          </p:cNvPicPr>
          <p:nvPr>
            <p:custDataLst>
              <p:tags r:id="rId17"/>
            </p:custDataLst>
          </p:nvPr>
        </p:nvPicPr>
        <p:blipFill>
          <a:blip r:embed="rId22"/>
          <a:stretch>
            <a:fillRect/>
          </a:stretch>
        </p:blipFill>
        <p:spPr>
          <a:xfrm>
            <a:off x="6220169" y="1810437"/>
            <a:ext cx="873358" cy="706119"/>
          </a:xfrm>
          <a:prstGeom prst="rect">
            <a:avLst/>
          </a:prstGeom>
        </p:spPr>
      </p:pic>
      <p:pic>
        <p:nvPicPr>
          <p:cNvPr id="5" name="Image 4">
            <a:extLst>
              <a:ext uri="{FF2B5EF4-FFF2-40B4-BE49-F238E27FC236}">
                <a16:creationId xmlns:a16="http://schemas.microsoft.com/office/drawing/2014/main" id="{309F4A1B-DCDC-4DFE-86FB-CE153E6E2CD7}"/>
              </a:ext>
            </a:extLst>
          </p:cNvPr>
          <p:cNvPicPr>
            <a:picLocks noChangeAspect="1"/>
          </p:cNvPicPr>
          <p:nvPr>
            <p:custDataLst>
              <p:tags r:id="rId18"/>
            </p:custDataLst>
          </p:nvPr>
        </p:nvPicPr>
        <p:blipFill>
          <a:blip r:embed="rId23"/>
          <a:stretch>
            <a:fillRect/>
          </a:stretch>
        </p:blipFill>
        <p:spPr>
          <a:xfrm>
            <a:off x="5482079" y="3608229"/>
            <a:ext cx="670618" cy="673666"/>
          </a:xfrm>
          <a:prstGeom prst="rect">
            <a:avLst/>
          </a:prstGeom>
        </p:spPr>
      </p:pic>
    </p:spTree>
    <p:extLst>
      <p:ext uri="{BB962C8B-B14F-4D97-AF65-F5344CB8AC3E}">
        <p14:creationId xmlns:p14="http://schemas.microsoft.com/office/powerpoint/2010/main" val="388820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6">
            <a:extLst>
              <a:ext uri="{FF2B5EF4-FFF2-40B4-BE49-F238E27FC236}">
                <a16:creationId xmlns:a16="http://schemas.microsoft.com/office/drawing/2014/main" id="{9C392075-41D1-498B-BA28-B1E0665B5FE6}"/>
              </a:ext>
            </a:extLst>
          </p:cNvPr>
          <p:cNvSpPr txBox="1"/>
          <p:nvPr>
            <p:custDataLst>
              <p:tags r:id="rId1"/>
            </p:custDataLst>
          </p:nvPr>
        </p:nvSpPr>
        <p:spPr>
          <a:xfrm>
            <a:off x="135586" y="19863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Les axes</a:t>
            </a:r>
            <a:endParaRPr lang="fr-FR" sz="4800" dirty="0">
              <a:solidFill>
                <a:srgbClr val="464D50"/>
              </a:solidFill>
              <a:effectLst/>
              <a:latin typeface="Myriad Pro Light" panose="020B060303040302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C2D00EBA-0C20-0814-0A2F-7539D1F60E88}"/>
              </a:ext>
            </a:extLst>
          </p:cNvPr>
          <p:cNvSpPr txBox="1"/>
          <p:nvPr>
            <p:custDataLst>
              <p:tags r:id="rId2"/>
            </p:custDataLst>
          </p:nvPr>
        </p:nvSpPr>
        <p:spPr>
          <a:xfrm>
            <a:off x="1999610" y="1951958"/>
            <a:ext cx="4096390" cy="888898"/>
          </a:xfrm>
          <a:prstGeom prst="rect">
            <a:avLst/>
          </a:prstGeom>
          <a:solidFill>
            <a:schemeClr val="bg1">
              <a:lumMod val="95000"/>
            </a:schemeClr>
          </a:solidFill>
        </p:spPr>
        <p:txBody>
          <a:bodyPr wrap="square" rtlCol="0" anchor="t">
            <a:spAutoFit/>
          </a:bodyPr>
          <a:lstStyle/>
          <a:p>
            <a:pPr algn="just" fontAlgn="base">
              <a:lnSpc>
                <a:spcPct val="150000"/>
              </a:lnSpc>
            </a:pPr>
            <a:r>
              <a:rPr lang="fr-FR" sz="1200" dirty="0"/>
              <a:t>Accompagner vers l’emploi les demandeurs d’emploi et les inactifs, soutenir les mobilités professionnelles et développer l’entrepreneuriat </a:t>
            </a:r>
            <a:r>
              <a:rPr lang="fr-FR" sz="1200" dirty="0">
                <a:solidFill>
                  <a:prstClr val="black"/>
                </a:solidFill>
                <a:latin typeface="Myriad Pro Light" panose="020B0603030403020204"/>
              </a:rPr>
              <a:t>.</a:t>
            </a:r>
          </a:p>
        </p:txBody>
      </p:sp>
      <p:sp>
        <p:nvSpPr>
          <p:cNvPr id="18" name="ZoneTexte 17">
            <a:extLst>
              <a:ext uri="{FF2B5EF4-FFF2-40B4-BE49-F238E27FC236}">
                <a16:creationId xmlns:a16="http://schemas.microsoft.com/office/drawing/2014/main" id="{41ABE1AB-7F9D-4AAE-B870-06A4727BC825}"/>
              </a:ext>
            </a:extLst>
          </p:cNvPr>
          <p:cNvSpPr txBox="1"/>
          <p:nvPr>
            <p:custDataLst>
              <p:tags r:id="rId3"/>
            </p:custDataLst>
          </p:nvPr>
        </p:nvSpPr>
        <p:spPr>
          <a:xfrm>
            <a:off x="451317" y="2140623"/>
            <a:ext cx="1354046" cy="461665"/>
          </a:xfrm>
          <a:prstGeom prst="rect">
            <a:avLst/>
          </a:prstGeom>
          <a:noFill/>
        </p:spPr>
        <p:txBody>
          <a:bodyPr wrap="square">
            <a:spAutoFit/>
          </a:bodyPr>
          <a:lstStyle/>
          <a:p>
            <a:pPr algn="r"/>
            <a:r>
              <a:rPr lang="fr-FR" sz="2400" b="1" dirty="0">
                <a:solidFill>
                  <a:srgbClr val="96E4E8"/>
                </a:solidFill>
                <a:latin typeface="Myriad Pro"/>
              </a:rPr>
              <a:t>Axe 1 </a:t>
            </a:r>
          </a:p>
        </p:txBody>
      </p:sp>
      <p:sp>
        <p:nvSpPr>
          <p:cNvPr id="27" name="ZoneTexte 26">
            <a:extLst>
              <a:ext uri="{FF2B5EF4-FFF2-40B4-BE49-F238E27FC236}">
                <a16:creationId xmlns:a16="http://schemas.microsoft.com/office/drawing/2014/main" id="{2F7CB963-E6BF-E634-23C3-23FCED50663A}"/>
              </a:ext>
            </a:extLst>
          </p:cNvPr>
          <p:cNvSpPr txBox="1"/>
          <p:nvPr>
            <p:custDataLst>
              <p:tags r:id="rId4"/>
            </p:custDataLst>
          </p:nvPr>
        </p:nvSpPr>
        <p:spPr>
          <a:xfrm>
            <a:off x="1999610" y="3379327"/>
            <a:ext cx="4083645" cy="611899"/>
          </a:xfrm>
          <a:prstGeom prst="rect">
            <a:avLst/>
          </a:prstGeom>
          <a:solidFill>
            <a:schemeClr val="bg1">
              <a:lumMod val="95000"/>
            </a:schemeClr>
          </a:solidFill>
        </p:spPr>
        <p:txBody>
          <a:bodyPr wrap="square" rtlCol="0" anchor="t">
            <a:spAutoFit/>
          </a:bodyPr>
          <a:lstStyle/>
          <a:p>
            <a:pPr algn="just" fontAlgn="base">
              <a:lnSpc>
                <a:spcPct val="150000"/>
              </a:lnSpc>
            </a:pPr>
            <a:r>
              <a:rPr lang="fr-FR" sz="1200" dirty="0"/>
              <a:t>Anticiper les mutations et sécuriser les parcours professionnels</a:t>
            </a:r>
            <a:endParaRPr lang="fr-FR" sz="1200" dirty="0">
              <a:solidFill>
                <a:prstClr val="black"/>
              </a:solidFill>
              <a:latin typeface="Myriad Pro Light" panose="020B0603030403020204"/>
            </a:endParaRPr>
          </a:p>
        </p:txBody>
      </p:sp>
      <p:sp>
        <p:nvSpPr>
          <p:cNvPr id="28" name="ZoneTexte 27">
            <a:extLst>
              <a:ext uri="{FF2B5EF4-FFF2-40B4-BE49-F238E27FC236}">
                <a16:creationId xmlns:a16="http://schemas.microsoft.com/office/drawing/2014/main" id="{BB5217B1-40D1-8326-C9A3-D2FAB32936DA}"/>
              </a:ext>
            </a:extLst>
          </p:cNvPr>
          <p:cNvSpPr txBox="1"/>
          <p:nvPr>
            <p:custDataLst>
              <p:tags r:id="rId5"/>
            </p:custDataLst>
          </p:nvPr>
        </p:nvSpPr>
        <p:spPr>
          <a:xfrm>
            <a:off x="603865" y="3396247"/>
            <a:ext cx="1201498" cy="461665"/>
          </a:xfrm>
          <a:prstGeom prst="rect">
            <a:avLst/>
          </a:prstGeom>
          <a:noFill/>
        </p:spPr>
        <p:txBody>
          <a:bodyPr wrap="square">
            <a:spAutoFit/>
          </a:bodyPr>
          <a:lstStyle>
            <a:defPPr>
              <a:defRPr lang="fr-FR"/>
            </a:defPPr>
            <a:lvl1pPr algn="r">
              <a:defRPr sz="2400" b="1">
                <a:solidFill>
                  <a:srgbClr val="96E4E8"/>
                </a:solidFill>
                <a:latin typeface="Myriad Pro"/>
              </a:defRPr>
            </a:lvl1pPr>
          </a:lstStyle>
          <a:p>
            <a:r>
              <a:rPr lang="fr-FR" dirty="0"/>
              <a:t>Axe 2 </a:t>
            </a:r>
          </a:p>
        </p:txBody>
      </p:sp>
      <p:sp>
        <p:nvSpPr>
          <p:cNvPr id="9" name="Rectangle 8">
            <a:extLst>
              <a:ext uri="{FF2B5EF4-FFF2-40B4-BE49-F238E27FC236}">
                <a16:creationId xmlns:a16="http://schemas.microsoft.com/office/drawing/2014/main" id="{E5EBDC5F-5069-200B-330B-B7C2FE1224D2}"/>
              </a:ext>
            </a:extLst>
          </p:cNvPr>
          <p:cNvSpPr/>
          <p:nvPr>
            <p:custDataLst>
              <p:tags r:id="rId6"/>
            </p:custDataLst>
          </p:nvPr>
        </p:nvSpPr>
        <p:spPr>
          <a:xfrm>
            <a:off x="226876" y="1149287"/>
            <a:ext cx="11738248" cy="461664"/>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400"/>
              </a:spcAft>
            </a:pPr>
            <a:r>
              <a:rPr lang="fr-FR" sz="2400" b="1" dirty="0">
                <a:solidFill>
                  <a:schemeClr val="bg1"/>
                </a:solidFill>
                <a:latin typeface="+mj-lt"/>
                <a:cs typeface="Segoe UI" panose="020B0502040204020203" pitchFamily="34" charset="0"/>
              </a:rPr>
              <a:t>4 Axes stratégiques  </a:t>
            </a:r>
          </a:p>
        </p:txBody>
      </p:sp>
      <p:sp>
        <p:nvSpPr>
          <p:cNvPr id="31" name="ZoneTexte 30">
            <a:extLst>
              <a:ext uri="{FF2B5EF4-FFF2-40B4-BE49-F238E27FC236}">
                <a16:creationId xmlns:a16="http://schemas.microsoft.com/office/drawing/2014/main" id="{153A9D22-C665-3F44-51EB-E0B355C95EAE}"/>
              </a:ext>
            </a:extLst>
          </p:cNvPr>
          <p:cNvSpPr txBox="1"/>
          <p:nvPr>
            <p:custDataLst>
              <p:tags r:id="rId7"/>
            </p:custDataLst>
          </p:nvPr>
        </p:nvSpPr>
        <p:spPr>
          <a:xfrm>
            <a:off x="1999610" y="5501019"/>
            <a:ext cx="4083643" cy="334900"/>
          </a:xfrm>
          <a:prstGeom prst="rect">
            <a:avLst/>
          </a:prstGeom>
          <a:solidFill>
            <a:schemeClr val="bg1">
              <a:lumMod val="95000"/>
            </a:schemeClr>
          </a:solidFill>
        </p:spPr>
        <p:txBody>
          <a:bodyPr wrap="square" rtlCol="0" anchor="t">
            <a:spAutoFit/>
          </a:bodyPr>
          <a:lstStyle/>
          <a:p>
            <a:pPr algn="just" fontAlgn="base">
              <a:lnSpc>
                <a:spcPct val="150000"/>
              </a:lnSpc>
            </a:pPr>
            <a:r>
              <a:rPr lang="fr-FR" sz="1200" dirty="0"/>
              <a:t>Mise en œuvre des crédits REACT-EU</a:t>
            </a:r>
            <a:endParaRPr lang="fr-FR" sz="1200" dirty="0">
              <a:solidFill>
                <a:prstClr val="black"/>
              </a:solidFill>
              <a:latin typeface="Myriad Pro Light" panose="020B0603030403020204"/>
            </a:endParaRPr>
          </a:p>
        </p:txBody>
      </p:sp>
      <p:sp>
        <p:nvSpPr>
          <p:cNvPr id="32" name="ZoneTexte 31">
            <a:extLst>
              <a:ext uri="{FF2B5EF4-FFF2-40B4-BE49-F238E27FC236}">
                <a16:creationId xmlns:a16="http://schemas.microsoft.com/office/drawing/2014/main" id="{7B8D1A53-6A77-26C3-1F97-64D9A82DFE02}"/>
              </a:ext>
            </a:extLst>
          </p:cNvPr>
          <p:cNvSpPr txBox="1"/>
          <p:nvPr>
            <p:custDataLst>
              <p:tags r:id="rId8"/>
            </p:custDataLst>
          </p:nvPr>
        </p:nvSpPr>
        <p:spPr>
          <a:xfrm>
            <a:off x="603865" y="5437636"/>
            <a:ext cx="1201498" cy="461665"/>
          </a:xfrm>
          <a:prstGeom prst="rect">
            <a:avLst/>
          </a:prstGeom>
          <a:noFill/>
        </p:spPr>
        <p:txBody>
          <a:bodyPr wrap="square">
            <a:spAutoFit/>
          </a:bodyPr>
          <a:lstStyle>
            <a:defPPr>
              <a:defRPr lang="fr-FR"/>
            </a:defPPr>
            <a:lvl1pPr algn="r">
              <a:defRPr sz="2400" b="1">
                <a:solidFill>
                  <a:srgbClr val="96E4E8"/>
                </a:solidFill>
                <a:latin typeface="Myriad Pro"/>
              </a:defRPr>
            </a:lvl1pPr>
          </a:lstStyle>
          <a:p>
            <a:r>
              <a:rPr lang="fr-FR" dirty="0"/>
              <a:t>Axe 5 </a:t>
            </a:r>
          </a:p>
        </p:txBody>
      </p:sp>
      <p:sp>
        <p:nvSpPr>
          <p:cNvPr id="33" name="ZoneTexte 32">
            <a:extLst>
              <a:ext uri="{FF2B5EF4-FFF2-40B4-BE49-F238E27FC236}">
                <a16:creationId xmlns:a16="http://schemas.microsoft.com/office/drawing/2014/main" id="{0CCA154E-D64B-4C96-366C-424E5B286136}"/>
              </a:ext>
            </a:extLst>
          </p:cNvPr>
          <p:cNvSpPr txBox="1"/>
          <p:nvPr>
            <p:custDataLst>
              <p:tags r:id="rId9"/>
            </p:custDataLst>
          </p:nvPr>
        </p:nvSpPr>
        <p:spPr>
          <a:xfrm>
            <a:off x="1999611" y="4572545"/>
            <a:ext cx="4083644" cy="334900"/>
          </a:xfrm>
          <a:prstGeom prst="rect">
            <a:avLst/>
          </a:prstGeom>
          <a:solidFill>
            <a:schemeClr val="bg1">
              <a:lumMod val="95000"/>
            </a:schemeClr>
          </a:solidFill>
        </p:spPr>
        <p:txBody>
          <a:bodyPr wrap="square" rtlCol="0" anchor="t">
            <a:spAutoFit/>
          </a:bodyPr>
          <a:lstStyle/>
          <a:p>
            <a:pPr algn="just" fontAlgn="base">
              <a:lnSpc>
                <a:spcPct val="150000"/>
              </a:lnSpc>
            </a:pPr>
            <a:r>
              <a:rPr lang="fr-FR" sz="1200" dirty="0"/>
              <a:t>Lutter contre la pauvreté et promouvoir l’inclusion</a:t>
            </a:r>
            <a:endParaRPr lang="fr-FR" sz="1200" dirty="0">
              <a:solidFill>
                <a:prstClr val="black"/>
              </a:solidFill>
              <a:latin typeface="Myriad Pro Light" panose="020B0603030403020204"/>
            </a:endParaRPr>
          </a:p>
        </p:txBody>
      </p:sp>
      <p:sp>
        <p:nvSpPr>
          <p:cNvPr id="34" name="ZoneTexte 33">
            <a:extLst>
              <a:ext uri="{FF2B5EF4-FFF2-40B4-BE49-F238E27FC236}">
                <a16:creationId xmlns:a16="http://schemas.microsoft.com/office/drawing/2014/main" id="{0A90A661-0BC1-63D0-7E8D-F778CBDCE281}"/>
              </a:ext>
            </a:extLst>
          </p:cNvPr>
          <p:cNvSpPr txBox="1"/>
          <p:nvPr>
            <p:custDataLst>
              <p:tags r:id="rId10"/>
            </p:custDataLst>
          </p:nvPr>
        </p:nvSpPr>
        <p:spPr>
          <a:xfrm>
            <a:off x="603865" y="4445780"/>
            <a:ext cx="1201498" cy="461665"/>
          </a:xfrm>
          <a:prstGeom prst="rect">
            <a:avLst/>
          </a:prstGeom>
          <a:noFill/>
        </p:spPr>
        <p:txBody>
          <a:bodyPr wrap="square">
            <a:spAutoFit/>
          </a:bodyPr>
          <a:lstStyle>
            <a:defPPr>
              <a:defRPr lang="fr-FR"/>
            </a:defPPr>
            <a:lvl1pPr algn="r">
              <a:defRPr sz="2400" b="1">
                <a:solidFill>
                  <a:srgbClr val="96E4E8"/>
                </a:solidFill>
                <a:latin typeface="Myriad Pro"/>
              </a:defRPr>
            </a:lvl1pPr>
          </a:lstStyle>
          <a:p>
            <a:r>
              <a:rPr lang="fr-FR" dirty="0"/>
              <a:t>Axe 3 </a:t>
            </a:r>
          </a:p>
        </p:txBody>
      </p:sp>
      <p:sp>
        <p:nvSpPr>
          <p:cNvPr id="35" name="ZoneTexte 34">
            <a:extLst>
              <a:ext uri="{FF2B5EF4-FFF2-40B4-BE49-F238E27FC236}">
                <a16:creationId xmlns:a16="http://schemas.microsoft.com/office/drawing/2014/main" id="{07D6FB3D-EC02-609A-B683-ABAA9A0215E2}"/>
              </a:ext>
            </a:extLst>
          </p:cNvPr>
          <p:cNvSpPr txBox="1"/>
          <p:nvPr>
            <p:custDataLst>
              <p:tags r:id="rId11"/>
            </p:custDataLst>
          </p:nvPr>
        </p:nvSpPr>
        <p:spPr>
          <a:xfrm>
            <a:off x="6676541" y="2175529"/>
            <a:ext cx="4096390" cy="334900"/>
          </a:xfrm>
          <a:custGeom>
            <a:avLst/>
            <a:gdLst>
              <a:gd name="connsiteX0" fmla="*/ 0 w 4096390"/>
              <a:gd name="connsiteY0" fmla="*/ 0 h 334900"/>
              <a:gd name="connsiteX1" fmla="*/ 626162 w 4096390"/>
              <a:gd name="connsiteY1" fmla="*/ 0 h 334900"/>
              <a:gd name="connsiteX2" fmla="*/ 1252325 w 4096390"/>
              <a:gd name="connsiteY2" fmla="*/ 0 h 334900"/>
              <a:gd name="connsiteX3" fmla="*/ 1714632 w 4096390"/>
              <a:gd name="connsiteY3" fmla="*/ 0 h 334900"/>
              <a:gd name="connsiteX4" fmla="*/ 2217903 w 4096390"/>
              <a:gd name="connsiteY4" fmla="*/ 0 h 334900"/>
              <a:gd name="connsiteX5" fmla="*/ 2885029 w 4096390"/>
              <a:gd name="connsiteY5" fmla="*/ 0 h 334900"/>
              <a:gd name="connsiteX6" fmla="*/ 3470228 w 4096390"/>
              <a:gd name="connsiteY6" fmla="*/ 0 h 334900"/>
              <a:gd name="connsiteX7" fmla="*/ 4096390 w 4096390"/>
              <a:gd name="connsiteY7" fmla="*/ 0 h 334900"/>
              <a:gd name="connsiteX8" fmla="*/ 4096390 w 4096390"/>
              <a:gd name="connsiteY8" fmla="*/ 334900 h 334900"/>
              <a:gd name="connsiteX9" fmla="*/ 3429264 w 4096390"/>
              <a:gd name="connsiteY9" fmla="*/ 334900 h 334900"/>
              <a:gd name="connsiteX10" fmla="*/ 2803101 w 4096390"/>
              <a:gd name="connsiteY10" fmla="*/ 334900 h 334900"/>
              <a:gd name="connsiteX11" fmla="*/ 2135975 w 4096390"/>
              <a:gd name="connsiteY11" fmla="*/ 334900 h 334900"/>
              <a:gd name="connsiteX12" fmla="*/ 1632704 w 4096390"/>
              <a:gd name="connsiteY12" fmla="*/ 334900 h 334900"/>
              <a:gd name="connsiteX13" fmla="*/ 1088469 w 4096390"/>
              <a:gd name="connsiteY13" fmla="*/ 334900 h 334900"/>
              <a:gd name="connsiteX14" fmla="*/ 0 w 4096390"/>
              <a:gd name="connsiteY14" fmla="*/ 334900 h 334900"/>
              <a:gd name="connsiteX15" fmla="*/ 0 w 4096390"/>
              <a:gd name="connsiteY15" fmla="*/ 0 h 33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390" h="334900" fill="none" extrusionOk="0">
                <a:moveTo>
                  <a:pt x="0" y="0"/>
                </a:moveTo>
                <a:cubicBezTo>
                  <a:pt x="269565" y="-47504"/>
                  <a:pt x="331637" y="65633"/>
                  <a:pt x="626162" y="0"/>
                </a:cubicBezTo>
                <a:cubicBezTo>
                  <a:pt x="920687" y="-65633"/>
                  <a:pt x="1047542" y="34952"/>
                  <a:pt x="1252325" y="0"/>
                </a:cubicBezTo>
                <a:cubicBezTo>
                  <a:pt x="1457108" y="-34952"/>
                  <a:pt x="1615452" y="47563"/>
                  <a:pt x="1714632" y="0"/>
                </a:cubicBezTo>
                <a:cubicBezTo>
                  <a:pt x="1813812" y="-47563"/>
                  <a:pt x="2018438" y="41312"/>
                  <a:pt x="2217903" y="0"/>
                </a:cubicBezTo>
                <a:cubicBezTo>
                  <a:pt x="2417368" y="-41312"/>
                  <a:pt x="2666730" y="43293"/>
                  <a:pt x="2885029" y="0"/>
                </a:cubicBezTo>
                <a:cubicBezTo>
                  <a:pt x="3103328" y="-43293"/>
                  <a:pt x="3261601" y="33586"/>
                  <a:pt x="3470228" y="0"/>
                </a:cubicBezTo>
                <a:cubicBezTo>
                  <a:pt x="3678855" y="-33586"/>
                  <a:pt x="3801550" y="30518"/>
                  <a:pt x="4096390" y="0"/>
                </a:cubicBezTo>
                <a:cubicBezTo>
                  <a:pt x="4129404" y="105912"/>
                  <a:pt x="4056922" y="233425"/>
                  <a:pt x="4096390" y="334900"/>
                </a:cubicBezTo>
                <a:cubicBezTo>
                  <a:pt x="3878043" y="341142"/>
                  <a:pt x="3591277" y="257487"/>
                  <a:pt x="3429264" y="334900"/>
                </a:cubicBezTo>
                <a:cubicBezTo>
                  <a:pt x="3267251" y="412313"/>
                  <a:pt x="2967425" y="307934"/>
                  <a:pt x="2803101" y="334900"/>
                </a:cubicBezTo>
                <a:cubicBezTo>
                  <a:pt x="2638777" y="361866"/>
                  <a:pt x="2406148" y="331002"/>
                  <a:pt x="2135975" y="334900"/>
                </a:cubicBezTo>
                <a:cubicBezTo>
                  <a:pt x="1865802" y="338798"/>
                  <a:pt x="1876059" y="303582"/>
                  <a:pt x="1632704" y="334900"/>
                </a:cubicBezTo>
                <a:cubicBezTo>
                  <a:pt x="1389349" y="366218"/>
                  <a:pt x="1248355" y="286973"/>
                  <a:pt x="1088469" y="334900"/>
                </a:cubicBezTo>
                <a:cubicBezTo>
                  <a:pt x="928583" y="382827"/>
                  <a:pt x="523792" y="227656"/>
                  <a:pt x="0" y="334900"/>
                </a:cubicBezTo>
                <a:cubicBezTo>
                  <a:pt x="-10595" y="219898"/>
                  <a:pt x="19822" y="94594"/>
                  <a:pt x="0" y="0"/>
                </a:cubicBezTo>
                <a:close/>
              </a:path>
              <a:path w="4096390" h="334900" stroke="0" extrusionOk="0">
                <a:moveTo>
                  <a:pt x="0" y="0"/>
                </a:moveTo>
                <a:cubicBezTo>
                  <a:pt x="229525" y="-64518"/>
                  <a:pt x="397229" y="18437"/>
                  <a:pt x="667126" y="0"/>
                </a:cubicBezTo>
                <a:cubicBezTo>
                  <a:pt x="937023" y="-18437"/>
                  <a:pt x="1010813" y="46821"/>
                  <a:pt x="1211361" y="0"/>
                </a:cubicBezTo>
                <a:cubicBezTo>
                  <a:pt x="1411910" y="-46821"/>
                  <a:pt x="1540206" y="25892"/>
                  <a:pt x="1673668" y="0"/>
                </a:cubicBezTo>
                <a:cubicBezTo>
                  <a:pt x="1807130" y="-25892"/>
                  <a:pt x="2000960" y="47577"/>
                  <a:pt x="2258866" y="0"/>
                </a:cubicBezTo>
                <a:cubicBezTo>
                  <a:pt x="2516772" y="-47577"/>
                  <a:pt x="2717139" y="56616"/>
                  <a:pt x="2844065" y="0"/>
                </a:cubicBezTo>
                <a:cubicBezTo>
                  <a:pt x="2970991" y="-56616"/>
                  <a:pt x="3263163" y="40445"/>
                  <a:pt x="3388300" y="0"/>
                </a:cubicBezTo>
                <a:cubicBezTo>
                  <a:pt x="3513437" y="-40445"/>
                  <a:pt x="3781599" y="42633"/>
                  <a:pt x="4096390" y="0"/>
                </a:cubicBezTo>
                <a:cubicBezTo>
                  <a:pt x="4116571" y="76053"/>
                  <a:pt x="4077248" y="222501"/>
                  <a:pt x="4096390" y="334900"/>
                </a:cubicBezTo>
                <a:cubicBezTo>
                  <a:pt x="3968107" y="361716"/>
                  <a:pt x="3747138" y="312101"/>
                  <a:pt x="3634083" y="334900"/>
                </a:cubicBezTo>
                <a:cubicBezTo>
                  <a:pt x="3521028" y="357699"/>
                  <a:pt x="3272855" y="285549"/>
                  <a:pt x="3048885" y="334900"/>
                </a:cubicBezTo>
                <a:cubicBezTo>
                  <a:pt x="2824915" y="384251"/>
                  <a:pt x="2592938" y="296282"/>
                  <a:pt x="2422722" y="334900"/>
                </a:cubicBezTo>
                <a:cubicBezTo>
                  <a:pt x="2252506" y="373518"/>
                  <a:pt x="1915389" y="288539"/>
                  <a:pt x="1755596" y="334900"/>
                </a:cubicBezTo>
                <a:cubicBezTo>
                  <a:pt x="1595803" y="381261"/>
                  <a:pt x="1394746" y="321255"/>
                  <a:pt x="1129433" y="334900"/>
                </a:cubicBezTo>
                <a:cubicBezTo>
                  <a:pt x="864120" y="348545"/>
                  <a:pt x="796883" y="313050"/>
                  <a:pt x="585199" y="334900"/>
                </a:cubicBezTo>
                <a:cubicBezTo>
                  <a:pt x="373515" y="356750"/>
                  <a:pt x="164069" y="320205"/>
                  <a:pt x="0" y="334900"/>
                </a:cubicBezTo>
                <a:cubicBezTo>
                  <a:pt x="-29373" y="211958"/>
                  <a:pt x="40032" y="159889"/>
                  <a:pt x="0" y="0"/>
                </a:cubicBezTo>
                <a:close/>
              </a:path>
            </a:pathLst>
          </a:custGeom>
          <a:solidFill>
            <a:schemeClr val="bg1"/>
          </a:solidFill>
          <a:ln>
            <a:solidFill>
              <a:schemeClr val="tx1"/>
            </a:solidFill>
            <a:prstDash val="lgDashDotDot"/>
            <a:extLst>
              <a:ext uri="{C807C97D-BFC1-408E-A445-0C87EB9F89A2}">
                <ask:lineSketchStyleProps xmlns:ask="http://schemas.microsoft.com/office/drawing/2018/sketchyshapes" sd="3989574929">
                  <a:prstGeom prst="rect">
                    <a:avLst/>
                  </a:prstGeom>
                  <ask:type>
                    <ask:lineSketchScribble/>
                  </ask:type>
                </ask:lineSketchStyleProps>
              </a:ext>
            </a:extLst>
          </a:ln>
        </p:spPr>
        <p:txBody>
          <a:bodyPr wrap="square" rtlCol="0" anchor="t">
            <a:spAutoFit/>
          </a:bodyPr>
          <a:lstStyle/>
          <a:p>
            <a:pPr algn="just" fontAlgn="base">
              <a:lnSpc>
                <a:spcPct val="150000"/>
              </a:lnSpc>
            </a:pPr>
            <a:r>
              <a:rPr lang="fr-FR" sz="1200" dirty="0"/>
              <a:t>4 priorités d’investissement : 8.1 - 8.3 - 8.7 - 10.1</a:t>
            </a:r>
            <a:endParaRPr lang="fr-FR" sz="1200" dirty="0">
              <a:solidFill>
                <a:prstClr val="black"/>
              </a:solidFill>
              <a:latin typeface="Myriad Pro Light" panose="020B0603030403020204"/>
            </a:endParaRPr>
          </a:p>
        </p:txBody>
      </p:sp>
      <p:sp>
        <p:nvSpPr>
          <p:cNvPr id="36" name="Flèche : droite 35">
            <a:extLst>
              <a:ext uri="{FF2B5EF4-FFF2-40B4-BE49-F238E27FC236}">
                <a16:creationId xmlns:a16="http://schemas.microsoft.com/office/drawing/2014/main" id="{A292B32E-EA60-A06A-0882-1D0F55345079}"/>
              </a:ext>
            </a:extLst>
          </p:cNvPr>
          <p:cNvSpPr/>
          <p:nvPr/>
        </p:nvSpPr>
        <p:spPr>
          <a:xfrm>
            <a:off x="6158635" y="2233147"/>
            <a:ext cx="455271" cy="29955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E600FE95-64B6-D335-CBA3-609665E0278E}"/>
              </a:ext>
            </a:extLst>
          </p:cNvPr>
          <p:cNvSpPr txBox="1"/>
          <p:nvPr>
            <p:custDataLst>
              <p:tags r:id="rId12"/>
            </p:custDataLst>
          </p:nvPr>
        </p:nvSpPr>
        <p:spPr>
          <a:xfrm>
            <a:off x="6676541" y="3517825"/>
            <a:ext cx="4096390" cy="334900"/>
          </a:xfrm>
          <a:custGeom>
            <a:avLst/>
            <a:gdLst>
              <a:gd name="connsiteX0" fmla="*/ 0 w 4096390"/>
              <a:gd name="connsiteY0" fmla="*/ 0 h 334900"/>
              <a:gd name="connsiteX1" fmla="*/ 626162 w 4096390"/>
              <a:gd name="connsiteY1" fmla="*/ 0 h 334900"/>
              <a:gd name="connsiteX2" fmla="*/ 1252325 w 4096390"/>
              <a:gd name="connsiteY2" fmla="*/ 0 h 334900"/>
              <a:gd name="connsiteX3" fmla="*/ 1714632 w 4096390"/>
              <a:gd name="connsiteY3" fmla="*/ 0 h 334900"/>
              <a:gd name="connsiteX4" fmla="*/ 2217903 w 4096390"/>
              <a:gd name="connsiteY4" fmla="*/ 0 h 334900"/>
              <a:gd name="connsiteX5" fmla="*/ 2885029 w 4096390"/>
              <a:gd name="connsiteY5" fmla="*/ 0 h 334900"/>
              <a:gd name="connsiteX6" fmla="*/ 3470228 w 4096390"/>
              <a:gd name="connsiteY6" fmla="*/ 0 h 334900"/>
              <a:gd name="connsiteX7" fmla="*/ 4096390 w 4096390"/>
              <a:gd name="connsiteY7" fmla="*/ 0 h 334900"/>
              <a:gd name="connsiteX8" fmla="*/ 4096390 w 4096390"/>
              <a:gd name="connsiteY8" fmla="*/ 334900 h 334900"/>
              <a:gd name="connsiteX9" fmla="*/ 3429264 w 4096390"/>
              <a:gd name="connsiteY9" fmla="*/ 334900 h 334900"/>
              <a:gd name="connsiteX10" fmla="*/ 2803101 w 4096390"/>
              <a:gd name="connsiteY10" fmla="*/ 334900 h 334900"/>
              <a:gd name="connsiteX11" fmla="*/ 2135975 w 4096390"/>
              <a:gd name="connsiteY11" fmla="*/ 334900 h 334900"/>
              <a:gd name="connsiteX12" fmla="*/ 1632704 w 4096390"/>
              <a:gd name="connsiteY12" fmla="*/ 334900 h 334900"/>
              <a:gd name="connsiteX13" fmla="*/ 1088469 w 4096390"/>
              <a:gd name="connsiteY13" fmla="*/ 334900 h 334900"/>
              <a:gd name="connsiteX14" fmla="*/ 0 w 4096390"/>
              <a:gd name="connsiteY14" fmla="*/ 334900 h 334900"/>
              <a:gd name="connsiteX15" fmla="*/ 0 w 4096390"/>
              <a:gd name="connsiteY15" fmla="*/ 0 h 33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390" h="334900" fill="none" extrusionOk="0">
                <a:moveTo>
                  <a:pt x="0" y="0"/>
                </a:moveTo>
                <a:cubicBezTo>
                  <a:pt x="269565" y="-47504"/>
                  <a:pt x="331637" y="65633"/>
                  <a:pt x="626162" y="0"/>
                </a:cubicBezTo>
                <a:cubicBezTo>
                  <a:pt x="920687" y="-65633"/>
                  <a:pt x="1047542" y="34952"/>
                  <a:pt x="1252325" y="0"/>
                </a:cubicBezTo>
                <a:cubicBezTo>
                  <a:pt x="1457108" y="-34952"/>
                  <a:pt x="1615452" y="47563"/>
                  <a:pt x="1714632" y="0"/>
                </a:cubicBezTo>
                <a:cubicBezTo>
                  <a:pt x="1813812" y="-47563"/>
                  <a:pt x="2018438" y="41312"/>
                  <a:pt x="2217903" y="0"/>
                </a:cubicBezTo>
                <a:cubicBezTo>
                  <a:pt x="2417368" y="-41312"/>
                  <a:pt x="2666730" y="43293"/>
                  <a:pt x="2885029" y="0"/>
                </a:cubicBezTo>
                <a:cubicBezTo>
                  <a:pt x="3103328" y="-43293"/>
                  <a:pt x="3261601" y="33586"/>
                  <a:pt x="3470228" y="0"/>
                </a:cubicBezTo>
                <a:cubicBezTo>
                  <a:pt x="3678855" y="-33586"/>
                  <a:pt x="3801550" y="30518"/>
                  <a:pt x="4096390" y="0"/>
                </a:cubicBezTo>
                <a:cubicBezTo>
                  <a:pt x="4129404" y="105912"/>
                  <a:pt x="4056922" y="233425"/>
                  <a:pt x="4096390" y="334900"/>
                </a:cubicBezTo>
                <a:cubicBezTo>
                  <a:pt x="3878043" y="341142"/>
                  <a:pt x="3591277" y="257487"/>
                  <a:pt x="3429264" y="334900"/>
                </a:cubicBezTo>
                <a:cubicBezTo>
                  <a:pt x="3267251" y="412313"/>
                  <a:pt x="2967425" y="307934"/>
                  <a:pt x="2803101" y="334900"/>
                </a:cubicBezTo>
                <a:cubicBezTo>
                  <a:pt x="2638777" y="361866"/>
                  <a:pt x="2406148" y="331002"/>
                  <a:pt x="2135975" y="334900"/>
                </a:cubicBezTo>
                <a:cubicBezTo>
                  <a:pt x="1865802" y="338798"/>
                  <a:pt x="1876059" y="303582"/>
                  <a:pt x="1632704" y="334900"/>
                </a:cubicBezTo>
                <a:cubicBezTo>
                  <a:pt x="1389349" y="366218"/>
                  <a:pt x="1248355" y="286973"/>
                  <a:pt x="1088469" y="334900"/>
                </a:cubicBezTo>
                <a:cubicBezTo>
                  <a:pt x="928583" y="382827"/>
                  <a:pt x="523792" y="227656"/>
                  <a:pt x="0" y="334900"/>
                </a:cubicBezTo>
                <a:cubicBezTo>
                  <a:pt x="-10595" y="219898"/>
                  <a:pt x="19822" y="94594"/>
                  <a:pt x="0" y="0"/>
                </a:cubicBezTo>
                <a:close/>
              </a:path>
              <a:path w="4096390" h="334900" stroke="0" extrusionOk="0">
                <a:moveTo>
                  <a:pt x="0" y="0"/>
                </a:moveTo>
                <a:cubicBezTo>
                  <a:pt x="229525" y="-64518"/>
                  <a:pt x="397229" y="18437"/>
                  <a:pt x="667126" y="0"/>
                </a:cubicBezTo>
                <a:cubicBezTo>
                  <a:pt x="937023" y="-18437"/>
                  <a:pt x="1010813" y="46821"/>
                  <a:pt x="1211361" y="0"/>
                </a:cubicBezTo>
                <a:cubicBezTo>
                  <a:pt x="1411910" y="-46821"/>
                  <a:pt x="1540206" y="25892"/>
                  <a:pt x="1673668" y="0"/>
                </a:cubicBezTo>
                <a:cubicBezTo>
                  <a:pt x="1807130" y="-25892"/>
                  <a:pt x="2000960" y="47577"/>
                  <a:pt x="2258866" y="0"/>
                </a:cubicBezTo>
                <a:cubicBezTo>
                  <a:pt x="2516772" y="-47577"/>
                  <a:pt x="2717139" y="56616"/>
                  <a:pt x="2844065" y="0"/>
                </a:cubicBezTo>
                <a:cubicBezTo>
                  <a:pt x="2970991" y="-56616"/>
                  <a:pt x="3263163" y="40445"/>
                  <a:pt x="3388300" y="0"/>
                </a:cubicBezTo>
                <a:cubicBezTo>
                  <a:pt x="3513437" y="-40445"/>
                  <a:pt x="3781599" y="42633"/>
                  <a:pt x="4096390" y="0"/>
                </a:cubicBezTo>
                <a:cubicBezTo>
                  <a:pt x="4116571" y="76053"/>
                  <a:pt x="4077248" y="222501"/>
                  <a:pt x="4096390" y="334900"/>
                </a:cubicBezTo>
                <a:cubicBezTo>
                  <a:pt x="3968107" y="361716"/>
                  <a:pt x="3747138" y="312101"/>
                  <a:pt x="3634083" y="334900"/>
                </a:cubicBezTo>
                <a:cubicBezTo>
                  <a:pt x="3521028" y="357699"/>
                  <a:pt x="3272855" y="285549"/>
                  <a:pt x="3048885" y="334900"/>
                </a:cubicBezTo>
                <a:cubicBezTo>
                  <a:pt x="2824915" y="384251"/>
                  <a:pt x="2592938" y="296282"/>
                  <a:pt x="2422722" y="334900"/>
                </a:cubicBezTo>
                <a:cubicBezTo>
                  <a:pt x="2252506" y="373518"/>
                  <a:pt x="1915389" y="288539"/>
                  <a:pt x="1755596" y="334900"/>
                </a:cubicBezTo>
                <a:cubicBezTo>
                  <a:pt x="1595803" y="381261"/>
                  <a:pt x="1394746" y="321255"/>
                  <a:pt x="1129433" y="334900"/>
                </a:cubicBezTo>
                <a:cubicBezTo>
                  <a:pt x="864120" y="348545"/>
                  <a:pt x="796883" y="313050"/>
                  <a:pt x="585199" y="334900"/>
                </a:cubicBezTo>
                <a:cubicBezTo>
                  <a:pt x="373515" y="356750"/>
                  <a:pt x="164069" y="320205"/>
                  <a:pt x="0" y="334900"/>
                </a:cubicBezTo>
                <a:cubicBezTo>
                  <a:pt x="-29373" y="211958"/>
                  <a:pt x="40032" y="159889"/>
                  <a:pt x="0" y="0"/>
                </a:cubicBezTo>
                <a:close/>
              </a:path>
            </a:pathLst>
          </a:custGeom>
          <a:solidFill>
            <a:schemeClr val="bg1"/>
          </a:solidFill>
          <a:ln>
            <a:solidFill>
              <a:schemeClr val="tx1"/>
            </a:solidFill>
            <a:prstDash val="lgDashDotDot"/>
            <a:extLst>
              <a:ext uri="{C807C97D-BFC1-408E-A445-0C87EB9F89A2}">
                <ask:lineSketchStyleProps xmlns:ask="http://schemas.microsoft.com/office/drawing/2018/sketchyshapes" sd="3989574929">
                  <a:prstGeom prst="rect">
                    <a:avLst/>
                  </a:prstGeom>
                  <ask:type>
                    <ask:lineSketchScribble/>
                  </ask:type>
                </ask:lineSketchStyleProps>
              </a:ext>
            </a:extLst>
          </a:ln>
        </p:spPr>
        <p:txBody>
          <a:bodyPr wrap="square" rtlCol="0" anchor="t">
            <a:spAutoFit/>
          </a:bodyPr>
          <a:lstStyle/>
          <a:p>
            <a:pPr algn="just" fontAlgn="base">
              <a:lnSpc>
                <a:spcPct val="150000"/>
              </a:lnSpc>
            </a:pPr>
            <a:r>
              <a:rPr lang="fr-FR" sz="1200" dirty="0"/>
              <a:t> 2 priorités d’investissement : 8.5 - </a:t>
            </a:r>
            <a:r>
              <a:rPr lang="fr-FR" sz="1200" dirty="0">
                <a:solidFill>
                  <a:srgbClr val="FF0000"/>
                </a:solidFill>
              </a:rPr>
              <a:t>8.6</a:t>
            </a:r>
            <a:endParaRPr lang="fr-FR" sz="1200" dirty="0">
              <a:solidFill>
                <a:srgbClr val="FF0000"/>
              </a:solidFill>
              <a:latin typeface="Myriad Pro Light" panose="020B0603030403020204"/>
            </a:endParaRPr>
          </a:p>
        </p:txBody>
      </p:sp>
      <p:sp>
        <p:nvSpPr>
          <p:cNvPr id="38" name="Flèche : droite 37">
            <a:extLst>
              <a:ext uri="{FF2B5EF4-FFF2-40B4-BE49-F238E27FC236}">
                <a16:creationId xmlns:a16="http://schemas.microsoft.com/office/drawing/2014/main" id="{D75746D9-3ECC-3CCC-E481-D91A2B606415}"/>
              </a:ext>
            </a:extLst>
          </p:cNvPr>
          <p:cNvSpPr/>
          <p:nvPr/>
        </p:nvSpPr>
        <p:spPr>
          <a:xfrm>
            <a:off x="6152262" y="3553175"/>
            <a:ext cx="455271" cy="29955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5383B205-62E0-6E76-B810-00899EF99529}"/>
              </a:ext>
            </a:extLst>
          </p:cNvPr>
          <p:cNvSpPr txBox="1"/>
          <p:nvPr>
            <p:custDataLst>
              <p:tags r:id="rId13"/>
            </p:custDataLst>
          </p:nvPr>
        </p:nvSpPr>
        <p:spPr>
          <a:xfrm>
            <a:off x="6702864" y="4600185"/>
            <a:ext cx="4096390" cy="334900"/>
          </a:xfrm>
          <a:custGeom>
            <a:avLst/>
            <a:gdLst>
              <a:gd name="connsiteX0" fmla="*/ 0 w 4096390"/>
              <a:gd name="connsiteY0" fmla="*/ 0 h 334900"/>
              <a:gd name="connsiteX1" fmla="*/ 626162 w 4096390"/>
              <a:gd name="connsiteY1" fmla="*/ 0 h 334900"/>
              <a:gd name="connsiteX2" fmla="*/ 1252325 w 4096390"/>
              <a:gd name="connsiteY2" fmla="*/ 0 h 334900"/>
              <a:gd name="connsiteX3" fmla="*/ 1714632 w 4096390"/>
              <a:gd name="connsiteY3" fmla="*/ 0 h 334900"/>
              <a:gd name="connsiteX4" fmla="*/ 2217903 w 4096390"/>
              <a:gd name="connsiteY4" fmla="*/ 0 h 334900"/>
              <a:gd name="connsiteX5" fmla="*/ 2885029 w 4096390"/>
              <a:gd name="connsiteY5" fmla="*/ 0 h 334900"/>
              <a:gd name="connsiteX6" fmla="*/ 3470228 w 4096390"/>
              <a:gd name="connsiteY6" fmla="*/ 0 h 334900"/>
              <a:gd name="connsiteX7" fmla="*/ 4096390 w 4096390"/>
              <a:gd name="connsiteY7" fmla="*/ 0 h 334900"/>
              <a:gd name="connsiteX8" fmla="*/ 4096390 w 4096390"/>
              <a:gd name="connsiteY8" fmla="*/ 334900 h 334900"/>
              <a:gd name="connsiteX9" fmla="*/ 3429264 w 4096390"/>
              <a:gd name="connsiteY9" fmla="*/ 334900 h 334900"/>
              <a:gd name="connsiteX10" fmla="*/ 2803101 w 4096390"/>
              <a:gd name="connsiteY10" fmla="*/ 334900 h 334900"/>
              <a:gd name="connsiteX11" fmla="*/ 2135975 w 4096390"/>
              <a:gd name="connsiteY11" fmla="*/ 334900 h 334900"/>
              <a:gd name="connsiteX12" fmla="*/ 1632704 w 4096390"/>
              <a:gd name="connsiteY12" fmla="*/ 334900 h 334900"/>
              <a:gd name="connsiteX13" fmla="*/ 1088469 w 4096390"/>
              <a:gd name="connsiteY13" fmla="*/ 334900 h 334900"/>
              <a:gd name="connsiteX14" fmla="*/ 0 w 4096390"/>
              <a:gd name="connsiteY14" fmla="*/ 334900 h 334900"/>
              <a:gd name="connsiteX15" fmla="*/ 0 w 4096390"/>
              <a:gd name="connsiteY15" fmla="*/ 0 h 33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390" h="334900" fill="none" extrusionOk="0">
                <a:moveTo>
                  <a:pt x="0" y="0"/>
                </a:moveTo>
                <a:cubicBezTo>
                  <a:pt x="269565" y="-47504"/>
                  <a:pt x="331637" y="65633"/>
                  <a:pt x="626162" y="0"/>
                </a:cubicBezTo>
                <a:cubicBezTo>
                  <a:pt x="920687" y="-65633"/>
                  <a:pt x="1047542" y="34952"/>
                  <a:pt x="1252325" y="0"/>
                </a:cubicBezTo>
                <a:cubicBezTo>
                  <a:pt x="1457108" y="-34952"/>
                  <a:pt x="1615452" y="47563"/>
                  <a:pt x="1714632" y="0"/>
                </a:cubicBezTo>
                <a:cubicBezTo>
                  <a:pt x="1813812" y="-47563"/>
                  <a:pt x="2018438" y="41312"/>
                  <a:pt x="2217903" y="0"/>
                </a:cubicBezTo>
                <a:cubicBezTo>
                  <a:pt x="2417368" y="-41312"/>
                  <a:pt x="2666730" y="43293"/>
                  <a:pt x="2885029" y="0"/>
                </a:cubicBezTo>
                <a:cubicBezTo>
                  <a:pt x="3103328" y="-43293"/>
                  <a:pt x="3261601" y="33586"/>
                  <a:pt x="3470228" y="0"/>
                </a:cubicBezTo>
                <a:cubicBezTo>
                  <a:pt x="3678855" y="-33586"/>
                  <a:pt x="3801550" y="30518"/>
                  <a:pt x="4096390" y="0"/>
                </a:cubicBezTo>
                <a:cubicBezTo>
                  <a:pt x="4129404" y="105912"/>
                  <a:pt x="4056922" y="233425"/>
                  <a:pt x="4096390" y="334900"/>
                </a:cubicBezTo>
                <a:cubicBezTo>
                  <a:pt x="3878043" y="341142"/>
                  <a:pt x="3591277" y="257487"/>
                  <a:pt x="3429264" y="334900"/>
                </a:cubicBezTo>
                <a:cubicBezTo>
                  <a:pt x="3267251" y="412313"/>
                  <a:pt x="2967425" y="307934"/>
                  <a:pt x="2803101" y="334900"/>
                </a:cubicBezTo>
                <a:cubicBezTo>
                  <a:pt x="2638777" y="361866"/>
                  <a:pt x="2406148" y="331002"/>
                  <a:pt x="2135975" y="334900"/>
                </a:cubicBezTo>
                <a:cubicBezTo>
                  <a:pt x="1865802" y="338798"/>
                  <a:pt x="1876059" y="303582"/>
                  <a:pt x="1632704" y="334900"/>
                </a:cubicBezTo>
                <a:cubicBezTo>
                  <a:pt x="1389349" y="366218"/>
                  <a:pt x="1248355" y="286973"/>
                  <a:pt x="1088469" y="334900"/>
                </a:cubicBezTo>
                <a:cubicBezTo>
                  <a:pt x="928583" y="382827"/>
                  <a:pt x="523792" y="227656"/>
                  <a:pt x="0" y="334900"/>
                </a:cubicBezTo>
                <a:cubicBezTo>
                  <a:pt x="-10595" y="219898"/>
                  <a:pt x="19822" y="94594"/>
                  <a:pt x="0" y="0"/>
                </a:cubicBezTo>
                <a:close/>
              </a:path>
              <a:path w="4096390" h="334900" stroke="0" extrusionOk="0">
                <a:moveTo>
                  <a:pt x="0" y="0"/>
                </a:moveTo>
                <a:cubicBezTo>
                  <a:pt x="229525" y="-64518"/>
                  <a:pt x="397229" y="18437"/>
                  <a:pt x="667126" y="0"/>
                </a:cubicBezTo>
                <a:cubicBezTo>
                  <a:pt x="937023" y="-18437"/>
                  <a:pt x="1010813" y="46821"/>
                  <a:pt x="1211361" y="0"/>
                </a:cubicBezTo>
                <a:cubicBezTo>
                  <a:pt x="1411910" y="-46821"/>
                  <a:pt x="1540206" y="25892"/>
                  <a:pt x="1673668" y="0"/>
                </a:cubicBezTo>
                <a:cubicBezTo>
                  <a:pt x="1807130" y="-25892"/>
                  <a:pt x="2000960" y="47577"/>
                  <a:pt x="2258866" y="0"/>
                </a:cubicBezTo>
                <a:cubicBezTo>
                  <a:pt x="2516772" y="-47577"/>
                  <a:pt x="2717139" y="56616"/>
                  <a:pt x="2844065" y="0"/>
                </a:cubicBezTo>
                <a:cubicBezTo>
                  <a:pt x="2970991" y="-56616"/>
                  <a:pt x="3263163" y="40445"/>
                  <a:pt x="3388300" y="0"/>
                </a:cubicBezTo>
                <a:cubicBezTo>
                  <a:pt x="3513437" y="-40445"/>
                  <a:pt x="3781599" y="42633"/>
                  <a:pt x="4096390" y="0"/>
                </a:cubicBezTo>
                <a:cubicBezTo>
                  <a:pt x="4116571" y="76053"/>
                  <a:pt x="4077248" y="222501"/>
                  <a:pt x="4096390" y="334900"/>
                </a:cubicBezTo>
                <a:cubicBezTo>
                  <a:pt x="3968107" y="361716"/>
                  <a:pt x="3747138" y="312101"/>
                  <a:pt x="3634083" y="334900"/>
                </a:cubicBezTo>
                <a:cubicBezTo>
                  <a:pt x="3521028" y="357699"/>
                  <a:pt x="3272855" y="285549"/>
                  <a:pt x="3048885" y="334900"/>
                </a:cubicBezTo>
                <a:cubicBezTo>
                  <a:pt x="2824915" y="384251"/>
                  <a:pt x="2592938" y="296282"/>
                  <a:pt x="2422722" y="334900"/>
                </a:cubicBezTo>
                <a:cubicBezTo>
                  <a:pt x="2252506" y="373518"/>
                  <a:pt x="1915389" y="288539"/>
                  <a:pt x="1755596" y="334900"/>
                </a:cubicBezTo>
                <a:cubicBezTo>
                  <a:pt x="1595803" y="381261"/>
                  <a:pt x="1394746" y="321255"/>
                  <a:pt x="1129433" y="334900"/>
                </a:cubicBezTo>
                <a:cubicBezTo>
                  <a:pt x="864120" y="348545"/>
                  <a:pt x="796883" y="313050"/>
                  <a:pt x="585199" y="334900"/>
                </a:cubicBezTo>
                <a:cubicBezTo>
                  <a:pt x="373515" y="356750"/>
                  <a:pt x="164069" y="320205"/>
                  <a:pt x="0" y="334900"/>
                </a:cubicBezTo>
                <a:cubicBezTo>
                  <a:pt x="-29373" y="211958"/>
                  <a:pt x="40032" y="159889"/>
                  <a:pt x="0" y="0"/>
                </a:cubicBezTo>
                <a:close/>
              </a:path>
            </a:pathLst>
          </a:custGeom>
          <a:solidFill>
            <a:schemeClr val="bg1"/>
          </a:solidFill>
          <a:ln>
            <a:solidFill>
              <a:schemeClr val="tx1"/>
            </a:solidFill>
            <a:prstDash val="lgDashDotDot"/>
            <a:extLst>
              <a:ext uri="{C807C97D-BFC1-408E-A445-0C87EB9F89A2}">
                <ask:lineSketchStyleProps xmlns:ask="http://schemas.microsoft.com/office/drawing/2018/sketchyshapes" sd="3989574929">
                  <a:prstGeom prst="rect">
                    <a:avLst/>
                  </a:prstGeom>
                  <ask:type>
                    <ask:lineSketchScribble/>
                  </ask:type>
                </ask:lineSketchStyleProps>
              </a:ext>
            </a:extLst>
          </a:ln>
        </p:spPr>
        <p:txBody>
          <a:bodyPr wrap="square" rtlCol="0" anchor="t">
            <a:spAutoFit/>
          </a:bodyPr>
          <a:lstStyle/>
          <a:p>
            <a:pPr algn="just" fontAlgn="base">
              <a:lnSpc>
                <a:spcPct val="150000"/>
              </a:lnSpc>
            </a:pPr>
            <a:r>
              <a:rPr lang="fr-FR" sz="1200" dirty="0"/>
              <a:t> 2 priorités d’investissement : 9.1 - </a:t>
            </a:r>
            <a:r>
              <a:rPr lang="fr-FR" sz="1200" dirty="0">
                <a:solidFill>
                  <a:srgbClr val="FF0000"/>
                </a:solidFill>
              </a:rPr>
              <a:t>9.4</a:t>
            </a:r>
            <a:endParaRPr lang="fr-FR" sz="1200" dirty="0">
              <a:solidFill>
                <a:srgbClr val="FF0000"/>
              </a:solidFill>
              <a:latin typeface="Myriad Pro Light" panose="020B0603030403020204"/>
            </a:endParaRPr>
          </a:p>
        </p:txBody>
      </p:sp>
      <p:sp>
        <p:nvSpPr>
          <p:cNvPr id="41" name="Flèche : droite 40">
            <a:extLst>
              <a:ext uri="{FF2B5EF4-FFF2-40B4-BE49-F238E27FC236}">
                <a16:creationId xmlns:a16="http://schemas.microsoft.com/office/drawing/2014/main" id="{65F5AEC0-8197-B456-3DF9-95EDF8576686}"/>
              </a:ext>
            </a:extLst>
          </p:cNvPr>
          <p:cNvSpPr/>
          <p:nvPr/>
        </p:nvSpPr>
        <p:spPr>
          <a:xfrm>
            <a:off x="6165424" y="4600185"/>
            <a:ext cx="455271" cy="29955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a:extLst>
              <a:ext uri="{FF2B5EF4-FFF2-40B4-BE49-F238E27FC236}">
                <a16:creationId xmlns:a16="http://schemas.microsoft.com/office/drawing/2014/main" id="{23B50AA8-FDCD-9E8B-95C3-BA342B125320}"/>
              </a:ext>
            </a:extLst>
          </p:cNvPr>
          <p:cNvSpPr txBox="1"/>
          <p:nvPr>
            <p:custDataLst>
              <p:tags r:id="rId14"/>
            </p:custDataLst>
          </p:nvPr>
        </p:nvSpPr>
        <p:spPr>
          <a:xfrm>
            <a:off x="6702864" y="5460049"/>
            <a:ext cx="4096390" cy="334900"/>
          </a:xfrm>
          <a:custGeom>
            <a:avLst/>
            <a:gdLst>
              <a:gd name="connsiteX0" fmla="*/ 0 w 4096390"/>
              <a:gd name="connsiteY0" fmla="*/ 0 h 334900"/>
              <a:gd name="connsiteX1" fmla="*/ 626162 w 4096390"/>
              <a:gd name="connsiteY1" fmla="*/ 0 h 334900"/>
              <a:gd name="connsiteX2" fmla="*/ 1252325 w 4096390"/>
              <a:gd name="connsiteY2" fmla="*/ 0 h 334900"/>
              <a:gd name="connsiteX3" fmla="*/ 1714632 w 4096390"/>
              <a:gd name="connsiteY3" fmla="*/ 0 h 334900"/>
              <a:gd name="connsiteX4" fmla="*/ 2217903 w 4096390"/>
              <a:gd name="connsiteY4" fmla="*/ 0 h 334900"/>
              <a:gd name="connsiteX5" fmla="*/ 2885029 w 4096390"/>
              <a:gd name="connsiteY5" fmla="*/ 0 h 334900"/>
              <a:gd name="connsiteX6" fmla="*/ 3470228 w 4096390"/>
              <a:gd name="connsiteY6" fmla="*/ 0 h 334900"/>
              <a:gd name="connsiteX7" fmla="*/ 4096390 w 4096390"/>
              <a:gd name="connsiteY7" fmla="*/ 0 h 334900"/>
              <a:gd name="connsiteX8" fmla="*/ 4096390 w 4096390"/>
              <a:gd name="connsiteY8" fmla="*/ 334900 h 334900"/>
              <a:gd name="connsiteX9" fmla="*/ 3429264 w 4096390"/>
              <a:gd name="connsiteY9" fmla="*/ 334900 h 334900"/>
              <a:gd name="connsiteX10" fmla="*/ 2803101 w 4096390"/>
              <a:gd name="connsiteY10" fmla="*/ 334900 h 334900"/>
              <a:gd name="connsiteX11" fmla="*/ 2135975 w 4096390"/>
              <a:gd name="connsiteY11" fmla="*/ 334900 h 334900"/>
              <a:gd name="connsiteX12" fmla="*/ 1632704 w 4096390"/>
              <a:gd name="connsiteY12" fmla="*/ 334900 h 334900"/>
              <a:gd name="connsiteX13" fmla="*/ 1088469 w 4096390"/>
              <a:gd name="connsiteY13" fmla="*/ 334900 h 334900"/>
              <a:gd name="connsiteX14" fmla="*/ 0 w 4096390"/>
              <a:gd name="connsiteY14" fmla="*/ 334900 h 334900"/>
              <a:gd name="connsiteX15" fmla="*/ 0 w 4096390"/>
              <a:gd name="connsiteY15" fmla="*/ 0 h 33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96390" h="334900" fill="none" extrusionOk="0">
                <a:moveTo>
                  <a:pt x="0" y="0"/>
                </a:moveTo>
                <a:cubicBezTo>
                  <a:pt x="269565" y="-47504"/>
                  <a:pt x="331637" y="65633"/>
                  <a:pt x="626162" y="0"/>
                </a:cubicBezTo>
                <a:cubicBezTo>
                  <a:pt x="920687" y="-65633"/>
                  <a:pt x="1047542" y="34952"/>
                  <a:pt x="1252325" y="0"/>
                </a:cubicBezTo>
                <a:cubicBezTo>
                  <a:pt x="1457108" y="-34952"/>
                  <a:pt x="1615452" y="47563"/>
                  <a:pt x="1714632" y="0"/>
                </a:cubicBezTo>
                <a:cubicBezTo>
                  <a:pt x="1813812" y="-47563"/>
                  <a:pt x="2018438" y="41312"/>
                  <a:pt x="2217903" y="0"/>
                </a:cubicBezTo>
                <a:cubicBezTo>
                  <a:pt x="2417368" y="-41312"/>
                  <a:pt x="2666730" y="43293"/>
                  <a:pt x="2885029" y="0"/>
                </a:cubicBezTo>
                <a:cubicBezTo>
                  <a:pt x="3103328" y="-43293"/>
                  <a:pt x="3261601" y="33586"/>
                  <a:pt x="3470228" y="0"/>
                </a:cubicBezTo>
                <a:cubicBezTo>
                  <a:pt x="3678855" y="-33586"/>
                  <a:pt x="3801550" y="30518"/>
                  <a:pt x="4096390" y="0"/>
                </a:cubicBezTo>
                <a:cubicBezTo>
                  <a:pt x="4129404" y="105912"/>
                  <a:pt x="4056922" y="233425"/>
                  <a:pt x="4096390" y="334900"/>
                </a:cubicBezTo>
                <a:cubicBezTo>
                  <a:pt x="3878043" y="341142"/>
                  <a:pt x="3591277" y="257487"/>
                  <a:pt x="3429264" y="334900"/>
                </a:cubicBezTo>
                <a:cubicBezTo>
                  <a:pt x="3267251" y="412313"/>
                  <a:pt x="2967425" y="307934"/>
                  <a:pt x="2803101" y="334900"/>
                </a:cubicBezTo>
                <a:cubicBezTo>
                  <a:pt x="2638777" y="361866"/>
                  <a:pt x="2406148" y="331002"/>
                  <a:pt x="2135975" y="334900"/>
                </a:cubicBezTo>
                <a:cubicBezTo>
                  <a:pt x="1865802" y="338798"/>
                  <a:pt x="1876059" y="303582"/>
                  <a:pt x="1632704" y="334900"/>
                </a:cubicBezTo>
                <a:cubicBezTo>
                  <a:pt x="1389349" y="366218"/>
                  <a:pt x="1248355" y="286973"/>
                  <a:pt x="1088469" y="334900"/>
                </a:cubicBezTo>
                <a:cubicBezTo>
                  <a:pt x="928583" y="382827"/>
                  <a:pt x="523792" y="227656"/>
                  <a:pt x="0" y="334900"/>
                </a:cubicBezTo>
                <a:cubicBezTo>
                  <a:pt x="-10595" y="219898"/>
                  <a:pt x="19822" y="94594"/>
                  <a:pt x="0" y="0"/>
                </a:cubicBezTo>
                <a:close/>
              </a:path>
              <a:path w="4096390" h="334900" stroke="0" extrusionOk="0">
                <a:moveTo>
                  <a:pt x="0" y="0"/>
                </a:moveTo>
                <a:cubicBezTo>
                  <a:pt x="229525" y="-64518"/>
                  <a:pt x="397229" y="18437"/>
                  <a:pt x="667126" y="0"/>
                </a:cubicBezTo>
                <a:cubicBezTo>
                  <a:pt x="937023" y="-18437"/>
                  <a:pt x="1010813" y="46821"/>
                  <a:pt x="1211361" y="0"/>
                </a:cubicBezTo>
                <a:cubicBezTo>
                  <a:pt x="1411910" y="-46821"/>
                  <a:pt x="1540206" y="25892"/>
                  <a:pt x="1673668" y="0"/>
                </a:cubicBezTo>
                <a:cubicBezTo>
                  <a:pt x="1807130" y="-25892"/>
                  <a:pt x="2000960" y="47577"/>
                  <a:pt x="2258866" y="0"/>
                </a:cubicBezTo>
                <a:cubicBezTo>
                  <a:pt x="2516772" y="-47577"/>
                  <a:pt x="2717139" y="56616"/>
                  <a:pt x="2844065" y="0"/>
                </a:cubicBezTo>
                <a:cubicBezTo>
                  <a:pt x="2970991" y="-56616"/>
                  <a:pt x="3263163" y="40445"/>
                  <a:pt x="3388300" y="0"/>
                </a:cubicBezTo>
                <a:cubicBezTo>
                  <a:pt x="3513437" y="-40445"/>
                  <a:pt x="3781599" y="42633"/>
                  <a:pt x="4096390" y="0"/>
                </a:cubicBezTo>
                <a:cubicBezTo>
                  <a:pt x="4116571" y="76053"/>
                  <a:pt x="4077248" y="222501"/>
                  <a:pt x="4096390" y="334900"/>
                </a:cubicBezTo>
                <a:cubicBezTo>
                  <a:pt x="3968107" y="361716"/>
                  <a:pt x="3747138" y="312101"/>
                  <a:pt x="3634083" y="334900"/>
                </a:cubicBezTo>
                <a:cubicBezTo>
                  <a:pt x="3521028" y="357699"/>
                  <a:pt x="3272855" y="285549"/>
                  <a:pt x="3048885" y="334900"/>
                </a:cubicBezTo>
                <a:cubicBezTo>
                  <a:pt x="2824915" y="384251"/>
                  <a:pt x="2592938" y="296282"/>
                  <a:pt x="2422722" y="334900"/>
                </a:cubicBezTo>
                <a:cubicBezTo>
                  <a:pt x="2252506" y="373518"/>
                  <a:pt x="1915389" y="288539"/>
                  <a:pt x="1755596" y="334900"/>
                </a:cubicBezTo>
                <a:cubicBezTo>
                  <a:pt x="1595803" y="381261"/>
                  <a:pt x="1394746" y="321255"/>
                  <a:pt x="1129433" y="334900"/>
                </a:cubicBezTo>
                <a:cubicBezTo>
                  <a:pt x="864120" y="348545"/>
                  <a:pt x="796883" y="313050"/>
                  <a:pt x="585199" y="334900"/>
                </a:cubicBezTo>
                <a:cubicBezTo>
                  <a:pt x="373515" y="356750"/>
                  <a:pt x="164069" y="320205"/>
                  <a:pt x="0" y="334900"/>
                </a:cubicBezTo>
                <a:cubicBezTo>
                  <a:pt x="-29373" y="211958"/>
                  <a:pt x="40032" y="159889"/>
                  <a:pt x="0" y="0"/>
                </a:cubicBezTo>
                <a:close/>
              </a:path>
            </a:pathLst>
          </a:custGeom>
          <a:solidFill>
            <a:schemeClr val="bg1"/>
          </a:solidFill>
          <a:ln>
            <a:solidFill>
              <a:schemeClr val="tx1"/>
            </a:solidFill>
            <a:prstDash val="lgDashDotDot"/>
            <a:extLst>
              <a:ext uri="{C807C97D-BFC1-408E-A445-0C87EB9F89A2}">
                <ask:lineSketchStyleProps xmlns:ask="http://schemas.microsoft.com/office/drawing/2018/sketchyshapes" sd="3989574929">
                  <a:prstGeom prst="rect">
                    <a:avLst/>
                  </a:prstGeom>
                  <ask:type>
                    <ask:lineSketchScribble/>
                  </ask:type>
                </ask:lineSketchStyleProps>
              </a:ext>
            </a:extLst>
          </a:ln>
        </p:spPr>
        <p:txBody>
          <a:bodyPr wrap="square" rtlCol="0" anchor="t">
            <a:spAutoFit/>
          </a:bodyPr>
          <a:lstStyle/>
          <a:p>
            <a:pPr algn="just" fontAlgn="base">
              <a:lnSpc>
                <a:spcPct val="150000"/>
              </a:lnSpc>
            </a:pPr>
            <a:r>
              <a:rPr lang="fr-FR" sz="1200" dirty="0"/>
              <a:t>Une priorité d’investissement : 13.1</a:t>
            </a:r>
            <a:endParaRPr lang="fr-FR" sz="1200" dirty="0">
              <a:solidFill>
                <a:prstClr val="black"/>
              </a:solidFill>
              <a:latin typeface="Myriad Pro Light" panose="020B0603030403020204"/>
            </a:endParaRPr>
          </a:p>
        </p:txBody>
      </p:sp>
      <p:sp>
        <p:nvSpPr>
          <p:cNvPr id="43" name="Flèche : droite 42">
            <a:extLst>
              <a:ext uri="{FF2B5EF4-FFF2-40B4-BE49-F238E27FC236}">
                <a16:creationId xmlns:a16="http://schemas.microsoft.com/office/drawing/2014/main" id="{2CED619A-C966-F3BB-5CF0-12C30F92A16A}"/>
              </a:ext>
            </a:extLst>
          </p:cNvPr>
          <p:cNvSpPr/>
          <p:nvPr/>
        </p:nvSpPr>
        <p:spPr>
          <a:xfrm>
            <a:off x="6158635" y="5495399"/>
            <a:ext cx="455271" cy="299550"/>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915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6">
            <a:extLst>
              <a:ext uri="{FF2B5EF4-FFF2-40B4-BE49-F238E27FC236}">
                <a16:creationId xmlns:a16="http://schemas.microsoft.com/office/drawing/2014/main" id="{9C392075-41D1-498B-BA28-B1E0665B5FE6}"/>
              </a:ext>
            </a:extLst>
          </p:cNvPr>
          <p:cNvSpPr txBox="1"/>
          <p:nvPr>
            <p:custDataLst>
              <p:tags r:id="rId1"/>
            </p:custDataLst>
          </p:nvPr>
        </p:nvSpPr>
        <p:spPr>
          <a:xfrm>
            <a:off x="135586" y="17548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Les priorités d’investissement</a:t>
            </a:r>
            <a:endParaRPr lang="fr-FR" sz="4800" dirty="0">
              <a:solidFill>
                <a:srgbClr val="464D50"/>
              </a:solidFill>
              <a:effectLst/>
              <a:latin typeface="Myriad Pro Light" panose="020B060303040302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C2D00EBA-0C20-0814-0A2F-7539D1F60E88}"/>
              </a:ext>
            </a:extLst>
          </p:cNvPr>
          <p:cNvSpPr txBox="1"/>
          <p:nvPr>
            <p:custDataLst>
              <p:tags r:id="rId2"/>
            </p:custDataLst>
          </p:nvPr>
        </p:nvSpPr>
        <p:spPr>
          <a:xfrm>
            <a:off x="6880808" y="3351500"/>
            <a:ext cx="5131757" cy="568617"/>
          </a:xfrm>
          <a:prstGeom prst="rect">
            <a:avLst/>
          </a:prstGeom>
          <a:solidFill>
            <a:schemeClr val="bg1">
              <a:lumMod val="95000"/>
            </a:schemeClr>
          </a:solidFill>
        </p:spPr>
        <p:txBody>
          <a:bodyPr wrap="square" rtlCol="0" anchor="t">
            <a:spAutoFit/>
          </a:bodyPr>
          <a:lstStyle/>
          <a:p>
            <a:pPr algn="just" fontAlgn="base">
              <a:lnSpc>
                <a:spcPct val="150000"/>
              </a:lnSpc>
            </a:pPr>
            <a:r>
              <a:rPr lang="fr-FR" sz="1100" dirty="0">
                <a:solidFill>
                  <a:prstClr val="black"/>
                </a:solidFill>
                <a:latin typeface="Myriad Pro Light" panose="020B0603030403020204"/>
              </a:rPr>
              <a:t>L’inclusion active, y compris en vue de promouvoir l’égalité des chances, la participation active et une meilleure aptitude à l’emploi.</a:t>
            </a:r>
          </a:p>
        </p:txBody>
      </p:sp>
      <p:sp>
        <p:nvSpPr>
          <p:cNvPr id="18" name="ZoneTexte 17">
            <a:extLst>
              <a:ext uri="{FF2B5EF4-FFF2-40B4-BE49-F238E27FC236}">
                <a16:creationId xmlns:a16="http://schemas.microsoft.com/office/drawing/2014/main" id="{41ABE1AB-7F9D-4AAE-B870-06A4727BC825}"/>
              </a:ext>
            </a:extLst>
          </p:cNvPr>
          <p:cNvSpPr txBox="1"/>
          <p:nvPr>
            <p:custDataLst>
              <p:tags r:id="rId3"/>
            </p:custDataLst>
          </p:nvPr>
        </p:nvSpPr>
        <p:spPr>
          <a:xfrm>
            <a:off x="6140756" y="3306453"/>
            <a:ext cx="811844" cy="461665"/>
          </a:xfrm>
          <a:prstGeom prst="rect">
            <a:avLst/>
          </a:prstGeom>
          <a:noFill/>
        </p:spPr>
        <p:txBody>
          <a:bodyPr wrap="square">
            <a:spAutoFit/>
          </a:bodyPr>
          <a:lstStyle/>
          <a:p>
            <a:pPr algn="r"/>
            <a:r>
              <a:rPr lang="fr-FR" sz="2400" b="1" dirty="0">
                <a:solidFill>
                  <a:srgbClr val="96E4E8"/>
                </a:solidFill>
                <a:latin typeface="Myriad Pro"/>
              </a:rPr>
              <a:t>9.1 </a:t>
            </a:r>
          </a:p>
        </p:txBody>
      </p:sp>
      <p:sp>
        <p:nvSpPr>
          <p:cNvPr id="19" name="ZoneTexte 18">
            <a:extLst>
              <a:ext uri="{FF2B5EF4-FFF2-40B4-BE49-F238E27FC236}">
                <a16:creationId xmlns:a16="http://schemas.microsoft.com/office/drawing/2014/main" id="{53294087-4754-A7B1-54EA-652B2773F256}"/>
              </a:ext>
            </a:extLst>
          </p:cNvPr>
          <p:cNvSpPr txBox="1"/>
          <p:nvPr>
            <p:custDataLst>
              <p:tags r:id="rId4"/>
            </p:custDataLst>
          </p:nvPr>
        </p:nvSpPr>
        <p:spPr>
          <a:xfrm>
            <a:off x="837722" y="1663113"/>
            <a:ext cx="5374825" cy="1076449"/>
          </a:xfrm>
          <a:prstGeom prst="rect">
            <a:avLst/>
          </a:prstGeom>
          <a:solidFill>
            <a:schemeClr val="bg1">
              <a:lumMod val="95000"/>
            </a:schemeClr>
          </a:solidFill>
        </p:spPr>
        <p:txBody>
          <a:bodyPr wrap="square" rtlCol="0" anchor="t">
            <a:spAutoFit/>
          </a:bodyPr>
          <a:lstStyle/>
          <a:p>
            <a:pPr algn="just" fontAlgn="base">
              <a:lnSpc>
                <a:spcPct val="150000"/>
              </a:lnSpc>
            </a:pPr>
            <a:r>
              <a:rPr lang="fr-FR" sz="1100" dirty="0">
                <a:solidFill>
                  <a:prstClr val="black"/>
                </a:solidFill>
                <a:latin typeface="Myriad Pro Light" panose="020B0603030403020204"/>
              </a:rPr>
              <a:t>L’accès à l’emploi pour les demandeurs d’emploi et les personnes inactives, notamment les chômeurs de longue durée et les personnes qui se trouvent les plus éloignées du marché du travail, également grâce à des initiatives locales en faveur de l’emploi et au soutien à la mobilité professionnelle.</a:t>
            </a:r>
          </a:p>
        </p:txBody>
      </p:sp>
      <p:sp>
        <p:nvSpPr>
          <p:cNvPr id="20" name="ZoneTexte 19">
            <a:extLst>
              <a:ext uri="{FF2B5EF4-FFF2-40B4-BE49-F238E27FC236}">
                <a16:creationId xmlns:a16="http://schemas.microsoft.com/office/drawing/2014/main" id="{0ACF880E-8E89-E8E6-59FA-D428086C87F8}"/>
              </a:ext>
            </a:extLst>
          </p:cNvPr>
          <p:cNvSpPr txBox="1"/>
          <p:nvPr>
            <p:custDataLst>
              <p:tags r:id="rId5"/>
            </p:custDataLst>
          </p:nvPr>
        </p:nvSpPr>
        <p:spPr>
          <a:xfrm>
            <a:off x="44335" y="1595088"/>
            <a:ext cx="811844" cy="461665"/>
          </a:xfrm>
          <a:prstGeom prst="rect">
            <a:avLst/>
          </a:prstGeom>
          <a:noFill/>
        </p:spPr>
        <p:txBody>
          <a:bodyPr wrap="square">
            <a:spAutoFit/>
          </a:bodyPr>
          <a:lstStyle/>
          <a:p>
            <a:pPr algn="r"/>
            <a:r>
              <a:rPr lang="fr-FR" sz="2400" b="1" dirty="0">
                <a:solidFill>
                  <a:srgbClr val="96E4E8"/>
                </a:solidFill>
                <a:latin typeface="Myriad Pro"/>
              </a:rPr>
              <a:t>8.1 </a:t>
            </a:r>
          </a:p>
        </p:txBody>
      </p:sp>
      <p:sp>
        <p:nvSpPr>
          <p:cNvPr id="21" name="ZoneTexte 20">
            <a:extLst>
              <a:ext uri="{FF2B5EF4-FFF2-40B4-BE49-F238E27FC236}">
                <a16:creationId xmlns:a16="http://schemas.microsoft.com/office/drawing/2014/main" id="{6985A2EB-ADB0-AAEB-048A-E94561960E2C}"/>
              </a:ext>
            </a:extLst>
          </p:cNvPr>
          <p:cNvSpPr txBox="1"/>
          <p:nvPr>
            <p:custDataLst>
              <p:tags r:id="rId6"/>
            </p:custDataLst>
          </p:nvPr>
        </p:nvSpPr>
        <p:spPr>
          <a:xfrm>
            <a:off x="837721" y="2782883"/>
            <a:ext cx="5374825" cy="568617"/>
          </a:xfrm>
          <a:prstGeom prst="rect">
            <a:avLst/>
          </a:prstGeom>
          <a:solidFill>
            <a:schemeClr val="bg1">
              <a:lumMod val="95000"/>
            </a:schemeClr>
          </a:solidFill>
        </p:spPr>
        <p:txBody>
          <a:bodyPr wrap="square" rtlCol="0" anchor="t">
            <a:spAutoFit/>
          </a:bodyPr>
          <a:lstStyle/>
          <a:p>
            <a:pPr algn="just" fontAlgn="base">
              <a:lnSpc>
                <a:spcPct val="150000"/>
              </a:lnSpc>
            </a:pPr>
            <a:r>
              <a:rPr lang="fr-FR" sz="1100" dirty="0">
                <a:solidFill>
                  <a:prstClr val="black"/>
                </a:solidFill>
                <a:latin typeface="Myriad Pro Light" panose="020B0603030403020204"/>
              </a:rPr>
              <a:t>L'emploi indépendant, l'entrepreneuriat, et la création d'entreprises, y compris les micro, petites et moyennes entreprises innovantes.</a:t>
            </a:r>
          </a:p>
        </p:txBody>
      </p:sp>
      <p:sp>
        <p:nvSpPr>
          <p:cNvPr id="22" name="ZoneTexte 21">
            <a:extLst>
              <a:ext uri="{FF2B5EF4-FFF2-40B4-BE49-F238E27FC236}">
                <a16:creationId xmlns:a16="http://schemas.microsoft.com/office/drawing/2014/main" id="{76A53C7A-14DA-C051-6055-41052111551B}"/>
              </a:ext>
            </a:extLst>
          </p:cNvPr>
          <p:cNvSpPr txBox="1"/>
          <p:nvPr>
            <p:custDataLst>
              <p:tags r:id="rId7"/>
            </p:custDataLst>
          </p:nvPr>
        </p:nvSpPr>
        <p:spPr>
          <a:xfrm>
            <a:off x="84953" y="2725578"/>
            <a:ext cx="811844" cy="461665"/>
          </a:xfrm>
          <a:prstGeom prst="rect">
            <a:avLst/>
          </a:prstGeom>
          <a:noFill/>
        </p:spPr>
        <p:txBody>
          <a:bodyPr wrap="square">
            <a:spAutoFit/>
          </a:bodyPr>
          <a:lstStyle/>
          <a:p>
            <a:pPr algn="r"/>
            <a:r>
              <a:rPr lang="fr-FR" sz="2400" b="1" dirty="0">
                <a:solidFill>
                  <a:srgbClr val="96E4E8"/>
                </a:solidFill>
                <a:latin typeface="Myriad Pro"/>
              </a:rPr>
              <a:t>8.3 </a:t>
            </a:r>
          </a:p>
        </p:txBody>
      </p:sp>
      <p:sp>
        <p:nvSpPr>
          <p:cNvPr id="23" name="ZoneTexte 22">
            <a:extLst>
              <a:ext uri="{FF2B5EF4-FFF2-40B4-BE49-F238E27FC236}">
                <a16:creationId xmlns:a16="http://schemas.microsoft.com/office/drawing/2014/main" id="{4CE80ABD-82AF-1B5C-0D5F-4D27E0B1C2DA}"/>
              </a:ext>
            </a:extLst>
          </p:cNvPr>
          <p:cNvSpPr txBox="1"/>
          <p:nvPr>
            <p:custDataLst>
              <p:tags r:id="rId8"/>
            </p:custDataLst>
          </p:nvPr>
        </p:nvSpPr>
        <p:spPr>
          <a:xfrm>
            <a:off x="6880809" y="2267579"/>
            <a:ext cx="5131757" cy="611899"/>
          </a:xfrm>
          <a:prstGeom prst="rect">
            <a:avLst/>
          </a:prstGeom>
          <a:solidFill>
            <a:schemeClr val="bg1">
              <a:lumMod val="95000"/>
            </a:schemeClr>
          </a:solidFill>
        </p:spPr>
        <p:txBody>
          <a:bodyPr wrap="square" rtlCol="0" anchor="t">
            <a:spAutoFit/>
          </a:bodyPr>
          <a:lstStyle/>
          <a:p>
            <a:pPr algn="just" fontAlgn="base">
              <a:lnSpc>
                <a:spcPct val="150000"/>
              </a:lnSpc>
            </a:pPr>
            <a:r>
              <a:rPr lang="fr-FR" sz="1200" dirty="0">
                <a:solidFill>
                  <a:prstClr val="black"/>
                </a:solidFill>
                <a:latin typeface="Myriad Pro Light" panose="020B0603030403020204"/>
              </a:rPr>
              <a:t>L'adaptation au changement des travailleurs, des entreprises et des entrepreneurs.</a:t>
            </a:r>
          </a:p>
        </p:txBody>
      </p:sp>
      <p:sp>
        <p:nvSpPr>
          <p:cNvPr id="24" name="ZoneTexte 23">
            <a:extLst>
              <a:ext uri="{FF2B5EF4-FFF2-40B4-BE49-F238E27FC236}">
                <a16:creationId xmlns:a16="http://schemas.microsoft.com/office/drawing/2014/main" id="{3D135D5F-B86E-3011-780E-689345F52969}"/>
              </a:ext>
            </a:extLst>
          </p:cNvPr>
          <p:cNvSpPr txBox="1"/>
          <p:nvPr>
            <p:custDataLst>
              <p:tags r:id="rId9"/>
            </p:custDataLst>
          </p:nvPr>
        </p:nvSpPr>
        <p:spPr>
          <a:xfrm>
            <a:off x="6140756" y="2252918"/>
            <a:ext cx="811844" cy="461665"/>
          </a:xfrm>
          <a:prstGeom prst="rect">
            <a:avLst/>
          </a:prstGeom>
          <a:noFill/>
        </p:spPr>
        <p:txBody>
          <a:bodyPr wrap="square">
            <a:spAutoFit/>
          </a:bodyPr>
          <a:lstStyle/>
          <a:p>
            <a:pPr algn="r"/>
            <a:r>
              <a:rPr lang="fr-FR" sz="2400" b="1" dirty="0">
                <a:solidFill>
                  <a:srgbClr val="96E4E8"/>
                </a:solidFill>
                <a:latin typeface="Myriad Pro"/>
              </a:rPr>
              <a:t>8.5 </a:t>
            </a:r>
          </a:p>
        </p:txBody>
      </p:sp>
      <p:sp>
        <p:nvSpPr>
          <p:cNvPr id="25" name="ZoneTexte 24">
            <a:extLst>
              <a:ext uri="{FF2B5EF4-FFF2-40B4-BE49-F238E27FC236}">
                <a16:creationId xmlns:a16="http://schemas.microsoft.com/office/drawing/2014/main" id="{A341821B-66D4-E6BC-4A13-10ADE2F087E4}"/>
              </a:ext>
            </a:extLst>
          </p:cNvPr>
          <p:cNvSpPr txBox="1"/>
          <p:nvPr>
            <p:custDataLst>
              <p:tags r:id="rId10"/>
            </p:custDataLst>
          </p:nvPr>
        </p:nvSpPr>
        <p:spPr>
          <a:xfrm>
            <a:off x="811841" y="4293010"/>
            <a:ext cx="5374825" cy="1076449"/>
          </a:xfrm>
          <a:prstGeom prst="rect">
            <a:avLst/>
          </a:prstGeom>
          <a:solidFill>
            <a:schemeClr val="bg1">
              <a:lumMod val="95000"/>
            </a:schemeClr>
          </a:solidFill>
        </p:spPr>
        <p:txBody>
          <a:bodyPr wrap="square" rtlCol="0" anchor="t">
            <a:spAutoFit/>
          </a:bodyPr>
          <a:lstStyle/>
          <a:p>
            <a:pPr algn="just" fontAlgn="base">
              <a:lnSpc>
                <a:spcPct val="150000"/>
              </a:lnSpc>
            </a:pPr>
            <a:r>
              <a:rPr lang="fr-FR" sz="1100" dirty="0">
                <a:solidFill>
                  <a:prstClr val="black"/>
                </a:solidFill>
                <a:latin typeface="Myriad Pro Light" panose="020B0603030403020204"/>
              </a:rPr>
              <a:t>La </a:t>
            </a:r>
            <a:r>
              <a:rPr lang="fr-FR" sz="1050" dirty="0">
                <a:solidFill>
                  <a:prstClr val="black"/>
                </a:solidFill>
                <a:latin typeface="Myriad Pro Light" panose="020B0603030403020204"/>
              </a:rPr>
              <a:t>réduction</a:t>
            </a:r>
            <a:r>
              <a:rPr lang="fr-FR" sz="1100" dirty="0">
                <a:solidFill>
                  <a:prstClr val="black"/>
                </a:solidFill>
                <a:latin typeface="Myriad Pro Light" panose="020B0603030403020204"/>
              </a:rPr>
              <a:t> et la prévention du décrochage scolaire et la promotion de l’égalité d’accès à des programmes de développement pour la petite enfance ainsi qu’à un enseignement primaire et secondaire de qualité comprenant des parcours d’apprentissage formels, non formels et informels permettant de réintégrer les filières d’éducation et de formation.</a:t>
            </a:r>
          </a:p>
        </p:txBody>
      </p:sp>
      <p:sp>
        <p:nvSpPr>
          <p:cNvPr id="26" name="ZoneTexte 25">
            <a:extLst>
              <a:ext uri="{FF2B5EF4-FFF2-40B4-BE49-F238E27FC236}">
                <a16:creationId xmlns:a16="http://schemas.microsoft.com/office/drawing/2014/main" id="{B466C674-F5DA-8FEF-76B2-D0C63A6830A8}"/>
              </a:ext>
            </a:extLst>
          </p:cNvPr>
          <p:cNvSpPr txBox="1"/>
          <p:nvPr>
            <p:custDataLst>
              <p:tags r:id="rId11"/>
            </p:custDataLst>
          </p:nvPr>
        </p:nvSpPr>
        <p:spPr>
          <a:xfrm>
            <a:off x="-194728" y="4162623"/>
            <a:ext cx="1073596" cy="461665"/>
          </a:xfrm>
          <a:prstGeom prst="rect">
            <a:avLst/>
          </a:prstGeom>
          <a:noFill/>
        </p:spPr>
        <p:txBody>
          <a:bodyPr wrap="square">
            <a:spAutoFit/>
          </a:bodyPr>
          <a:lstStyle/>
          <a:p>
            <a:pPr algn="r"/>
            <a:r>
              <a:rPr lang="fr-FR" sz="2400" b="1" dirty="0">
                <a:solidFill>
                  <a:srgbClr val="96E4E8"/>
                </a:solidFill>
                <a:latin typeface="Myriad Pro"/>
              </a:rPr>
              <a:t>10.1</a:t>
            </a:r>
            <a:r>
              <a:rPr lang="fr-FR" sz="1400" b="1" i="1" dirty="0">
                <a:solidFill>
                  <a:schemeClr val="accent1">
                    <a:lumMod val="50000"/>
                  </a:schemeClr>
                </a:solidFill>
                <a:latin typeface="Myriad Pro Light" panose="020B0603030403020204"/>
              </a:rPr>
              <a:t> </a:t>
            </a:r>
            <a:endParaRPr lang="fr-FR" sz="1400" b="1" i="1" dirty="0">
              <a:solidFill>
                <a:schemeClr val="accent1">
                  <a:lumMod val="50000"/>
                </a:schemeClr>
              </a:solidFill>
            </a:endParaRPr>
          </a:p>
        </p:txBody>
      </p:sp>
      <p:sp>
        <p:nvSpPr>
          <p:cNvPr id="27" name="ZoneTexte 26">
            <a:extLst>
              <a:ext uri="{FF2B5EF4-FFF2-40B4-BE49-F238E27FC236}">
                <a16:creationId xmlns:a16="http://schemas.microsoft.com/office/drawing/2014/main" id="{2F7CB963-E6BF-E634-23C3-23FCED50663A}"/>
              </a:ext>
            </a:extLst>
          </p:cNvPr>
          <p:cNvSpPr txBox="1"/>
          <p:nvPr>
            <p:custDataLst>
              <p:tags r:id="rId12"/>
            </p:custDataLst>
          </p:nvPr>
        </p:nvSpPr>
        <p:spPr>
          <a:xfrm>
            <a:off x="811842" y="3411765"/>
            <a:ext cx="5374825" cy="822533"/>
          </a:xfrm>
          <a:prstGeom prst="rect">
            <a:avLst/>
          </a:prstGeom>
          <a:solidFill>
            <a:schemeClr val="bg1">
              <a:lumMod val="95000"/>
            </a:schemeClr>
          </a:solidFill>
        </p:spPr>
        <p:txBody>
          <a:bodyPr wrap="square" rtlCol="0" anchor="t">
            <a:spAutoFit/>
          </a:bodyPr>
          <a:lstStyle/>
          <a:p>
            <a:pPr algn="just" fontAlgn="base">
              <a:lnSpc>
                <a:spcPct val="150000"/>
              </a:lnSpc>
            </a:pPr>
            <a:r>
              <a:rPr lang="fr-FR" sz="1100" dirty="0">
                <a:solidFill>
                  <a:prstClr val="black"/>
                </a:solidFill>
                <a:latin typeface="Myriad Pro Light" panose="020B0603030403020204"/>
              </a:rPr>
              <a:t>La modernisation des institutions du marché du travail, telles que les services publics et privés de l’emploi, de façon à mieux répondre aux besoins du marché du travail, y compris par des actions visant à améliorer la mobilité professionnelle transnationale.</a:t>
            </a:r>
          </a:p>
        </p:txBody>
      </p:sp>
      <p:sp>
        <p:nvSpPr>
          <p:cNvPr id="28" name="ZoneTexte 27">
            <a:extLst>
              <a:ext uri="{FF2B5EF4-FFF2-40B4-BE49-F238E27FC236}">
                <a16:creationId xmlns:a16="http://schemas.microsoft.com/office/drawing/2014/main" id="{BB5217B1-40D1-8326-C9A3-D2FAB32936DA}"/>
              </a:ext>
            </a:extLst>
          </p:cNvPr>
          <p:cNvSpPr txBox="1"/>
          <p:nvPr>
            <p:custDataLst>
              <p:tags r:id="rId13"/>
            </p:custDataLst>
          </p:nvPr>
        </p:nvSpPr>
        <p:spPr>
          <a:xfrm>
            <a:off x="58059" y="3331643"/>
            <a:ext cx="811844" cy="461665"/>
          </a:xfrm>
          <a:prstGeom prst="rect">
            <a:avLst/>
          </a:prstGeom>
          <a:noFill/>
        </p:spPr>
        <p:txBody>
          <a:bodyPr wrap="square">
            <a:spAutoFit/>
          </a:bodyPr>
          <a:lstStyle/>
          <a:p>
            <a:pPr algn="r"/>
            <a:r>
              <a:rPr lang="fr-FR" sz="2400" b="1" dirty="0">
                <a:solidFill>
                  <a:srgbClr val="96E4E8"/>
                </a:solidFill>
                <a:latin typeface="Myriad Pro"/>
              </a:rPr>
              <a:t>8.7 </a:t>
            </a:r>
          </a:p>
        </p:txBody>
      </p:sp>
      <p:sp>
        <p:nvSpPr>
          <p:cNvPr id="2" name="ZoneTexte 1">
            <a:extLst>
              <a:ext uri="{FF2B5EF4-FFF2-40B4-BE49-F238E27FC236}">
                <a16:creationId xmlns:a16="http://schemas.microsoft.com/office/drawing/2014/main" id="{B9E00660-446E-EFAC-D025-70752365F041}"/>
              </a:ext>
            </a:extLst>
          </p:cNvPr>
          <p:cNvSpPr txBox="1"/>
          <p:nvPr>
            <p:custDataLst>
              <p:tags r:id="rId14"/>
            </p:custDataLst>
          </p:nvPr>
        </p:nvSpPr>
        <p:spPr>
          <a:xfrm>
            <a:off x="6880807" y="4492106"/>
            <a:ext cx="5131757" cy="888898"/>
          </a:xfrm>
          <a:prstGeom prst="rect">
            <a:avLst/>
          </a:prstGeom>
          <a:solidFill>
            <a:schemeClr val="bg1">
              <a:lumMod val="95000"/>
            </a:schemeClr>
          </a:solidFill>
        </p:spPr>
        <p:txBody>
          <a:bodyPr wrap="square" rtlCol="0" anchor="t">
            <a:spAutoFit/>
          </a:bodyPr>
          <a:lstStyle/>
          <a:p>
            <a:pPr algn="just" fontAlgn="base">
              <a:lnSpc>
                <a:spcPct val="150000"/>
              </a:lnSpc>
            </a:pPr>
            <a:r>
              <a:rPr lang="fr-FR" sz="1200" dirty="0">
                <a:solidFill>
                  <a:prstClr val="black"/>
                </a:solidFill>
                <a:latin typeface="Myriad Pro Light" panose="020B0603030403020204"/>
              </a:rPr>
              <a:t>La réparation des dommages à la suite de la crise engendrée par la pandémie de la COVID-19 et la préparation d’une reprise écologique, numérique et résiliente de l’économie. </a:t>
            </a:r>
          </a:p>
        </p:txBody>
      </p:sp>
      <p:sp>
        <p:nvSpPr>
          <p:cNvPr id="3" name="ZoneTexte 2">
            <a:extLst>
              <a:ext uri="{FF2B5EF4-FFF2-40B4-BE49-F238E27FC236}">
                <a16:creationId xmlns:a16="http://schemas.microsoft.com/office/drawing/2014/main" id="{2EDB6947-8852-80A7-ACDE-969DC8D908EB}"/>
              </a:ext>
            </a:extLst>
          </p:cNvPr>
          <p:cNvSpPr txBox="1"/>
          <p:nvPr>
            <p:custDataLst>
              <p:tags r:id="rId15"/>
            </p:custDataLst>
          </p:nvPr>
        </p:nvSpPr>
        <p:spPr>
          <a:xfrm>
            <a:off x="5756828" y="4463554"/>
            <a:ext cx="1201498" cy="461665"/>
          </a:xfrm>
          <a:prstGeom prst="rect">
            <a:avLst/>
          </a:prstGeom>
          <a:noFill/>
        </p:spPr>
        <p:txBody>
          <a:bodyPr wrap="square">
            <a:spAutoFit/>
          </a:bodyPr>
          <a:lstStyle/>
          <a:p>
            <a:pPr algn="r"/>
            <a:r>
              <a:rPr lang="fr-FR" sz="2400" b="1" dirty="0">
                <a:solidFill>
                  <a:srgbClr val="96E4E8"/>
                </a:solidFill>
                <a:latin typeface="Myriad Pro"/>
              </a:rPr>
              <a:t>13.1 </a:t>
            </a:r>
          </a:p>
        </p:txBody>
      </p:sp>
      <p:sp>
        <p:nvSpPr>
          <p:cNvPr id="5" name="ZoneTexte 4">
            <a:extLst>
              <a:ext uri="{FF2B5EF4-FFF2-40B4-BE49-F238E27FC236}">
                <a16:creationId xmlns:a16="http://schemas.microsoft.com/office/drawing/2014/main" id="{32387B46-A8C1-7054-8647-93A709C963D2}"/>
              </a:ext>
            </a:extLst>
          </p:cNvPr>
          <p:cNvSpPr txBox="1"/>
          <p:nvPr>
            <p:custDataLst>
              <p:tags r:id="rId16"/>
            </p:custDataLst>
          </p:nvPr>
        </p:nvSpPr>
        <p:spPr>
          <a:xfrm>
            <a:off x="827114" y="5827303"/>
            <a:ext cx="4668251" cy="313977"/>
          </a:xfrm>
          <a:prstGeom prst="rect">
            <a:avLst/>
          </a:prstGeom>
          <a:solidFill>
            <a:schemeClr val="bg1">
              <a:lumMod val="95000"/>
            </a:schemeClr>
          </a:solidFill>
        </p:spPr>
        <p:txBody>
          <a:bodyPr wrap="square" rtlCol="0" anchor="t">
            <a:spAutoFit/>
          </a:bodyPr>
          <a:lstStyle>
            <a:defPPr>
              <a:defRPr lang="fr-FR"/>
            </a:defPPr>
            <a:lvl1pPr algn="just" fontAlgn="base">
              <a:lnSpc>
                <a:spcPct val="150000"/>
              </a:lnSpc>
              <a:defRPr sz="1100">
                <a:solidFill>
                  <a:prstClr val="black"/>
                </a:solidFill>
                <a:latin typeface="Myriad Pro Light" panose="020B0603030403020204"/>
              </a:defRPr>
            </a:lvl1pPr>
          </a:lstStyle>
          <a:p>
            <a:r>
              <a:rPr lang="fr-FR" dirty="0"/>
              <a:t>La priorité 8.6 n’a pas été retenue en raison du faible nombre de participants.</a:t>
            </a:r>
          </a:p>
        </p:txBody>
      </p:sp>
      <p:sp>
        <p:nvSpPr>
          <p:cNvPr id="7" name="ZoneTexte 6">
            <a:extLst>
              <a:ext uri="{FF2B5EF4-FFF2-40B4-BE49-F238E27FC236}">
                <a16:creationId xmlns:a16="http://schemas.microsoft.com/office/drawing/2014/main" id="{102CE4E7-D108-3EEE-684B-7BFFD181D089}"/>
              </a:ext>
            </a:extLst>
          </p:cNvPr>
          <p:cNvSpPr txBox="1"/>
          <p:nvPr>
            <p:custDataLst>
              <p:tags r:id="rId17"/>
            </p:custDataLst>
          </p:nvPr>
        </p:nvSpPr>
        <p:spPr>
          <a:xfrm>
            <a:off x="5558122" y="5826578"/>
            <a:ext cx="6374617" cy="314702"/>
          </a:xfrm>
          <a:prstGeom prst="rect">
            <a:avLst/>
          </a:prstGeom>
          <a:solidFill>
            <a:schemeClr val="bg1">
              <a:lumMod val="95000"/>
            </a:schemeClr>
          </a:solidFill>
        </p:spPr>
        <p:txBody>
          <a:bodyPr wrap="square" rtlCol="0" anchor="t">
            <a:spAutoFit/>
          </a:bodyPr>
          <a:lstStyle/>
          <a:p>
            <a:pPr algn="just" fontAlgn="base">
              <a:lnSpc>
                <a:spcPct val="150000"/>
              </a:lnSpc>
            </a:pPr>
            <a:r>
              <a:rPr lang="fr-FR" sz="1100" dirty="0">
                <a:solidFill>
                  <a:prstClr val="black"/>
                </a:solidFill>
                <a:latin typeface="Myriad Pro Light" panose="020B0603030403020204"/>
              </a:rPr>
              <a:t>La priorité 9.4 n’a pas été retenue en raison du faible nombre de participants et de son démarrage tardif.</a:t>
            </a:r>
          </a:p>
        </p:txBody>
      </p:sp>
      <p:sp>
        <p:nvSpPr>
          <p:cNvPr id="10" name="Rectangle 9">
            <a:extLst>
              <a:ext uri="{FF2B5EF4-FFF2-40B4-BE49-F238E27FC236}">
                <a16:creationId xmlns:a16="http://schemas.microsoft.com/office/drawing/2014/main" id="{0E099A74-1732-DF20-7FF3-4F14D8EF4FAC}"/>
              </a:ext>
            </a:extLst>
          </p:cNvPr>
          <p:cNvSpPr/>
          <p:nvPr>
            <p:custDataLst>
              <p:tags r:id="rId18"/>
            </p:custDataLst>
          </p:nvPr>
        </p:nvSpPr>
        <p:spPr>
          <a:xfrm>
            <a:off x="818148" y="5480705"/>
            <a:ext cx="11123558" cy="314702"/>
          </a:xfrm>
          <a:prstGeom prst="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400"/>
              </a:spcAft>
            </a:pPr>
            <a:r>
              <a:rPr lang="fr-FR" sz="1600" b="1" dirty="0">
                <a:solidFill>
                  <a:schemeClr val="bg1"/>
                </a:solidFill>
                <a:latin typeface="+mj-lt"/>
                <a:cs typeface="Segoe UI" panose="020B0502040204020203" pitchFamily="34" charset="0"/>
              </a:rPr>
              <a:t>Les 2 priorités d’investissement non retenues </a:t>
            </a:r>
          </a:p>
        </p:txBody>
      </p:sp>
      <p:sp>
        <p:nvSpPr>
          <p:cNvPr id="4" name="ZoneTexte 3">
            <a:extLst>
              <a:ext uri="{FF2B5EF4-FFF2-40B4-BE49-F238E27FC236}">
                <a16:creationId xmlns:a16="http://schemas.microsoft.com/office/drawing/2014/main" id="{9F232FF7-A7F4-1F72-ABD0-59471ABAC45C}"/>
              </a:ext>
            </a:extLst>
          </p:cNvPr>
          <p:cNvSpPr txBox="1"/>
          <p:nvPr>
            <p:custDataLst>
              <p:tags r:id="rId19"/>
            </p:custDataLst>
          </p:nvPr>
        </p:nvSpPr>
        <p:spPr>
          <a:xfrm>
            <a:off x="396186" y="1243831"/>
            <a:ext cx="1354046" cy="461665"/>
          </a:xfrm>
          <a:prstGeom prst="rect">
            <a:avLst/>
          </a:prstGeom>
          <a:noFill/>
        </p:spPr>
        <p:txBody>
          <a:bodyPr wrap="square">
            <a:spAutoFit/>
          </a:bodyPr>
          <a:lstStyle/>
          <a:p>
            <a:pPr algn="r"/>
            <a:r>
              <a:rPr lang="fr-FR" sz="2400" b="1" dirty="0">
                <a:solidFill>
                  <a:srgbClr val="96E4E8"/>
                </a:solidFill>
                <a:latin typeface="Myriad Pro"/>
              </a:rPr>
              <a:t>Axe 1 </a:t>
            </a:r>
          </a:p>
        </p:txBody>
      </p:sp>
      <p:sp>
        <p:nvSpPr>
          <p:cNvPr id="11" name="ZoneTexte 10">
            <a:extLst>
              <a:ext uri="{FF2B5EF4-FFF2-40B4-BE49-F238E27FC236}">
                <a16:creationId xmlns:a16="http://schemas.microsoft.com/office/drawing/2014/main" id="{B1FDC569-DF94-0567-614E-FFFEEE898315}"/>
              </a:ext>
            </a:extLst>
          </p:cNvPr>
          <p:cNvSpPr txBox="1"/>
          <p:nvPr>
            <p:custDataLst>
              <p:tags r:id="rId20"/>
            </p:custDataLst>
          </p:nvPr>
        </p:nvSpPr>
        <p:spPr>
          <a:xfrm>
            <a:off x="6438261" y="1837420"/>
            <a:ext cx="1354046" cy="461665"/>
          </a:xfrm>
          <a:prstGeom prst="rect">
            <a:avLst/>
          </a:prstGeom>
          <a:noFill/>
        </p:spPr>
        <p:txBody>
          <a:bodyPr wrap="square">
            <a:spAutoFit/>
          </a:bodyPr>
          <a:lstStyle>
            <a:defPPr>
              <a:defRPr lang="fr-FR"/>
            </a:defPPr>
            <a:lvl1pPr algn="r">
              <a:defRPr sz="2400" b="1">
                <a:solidFill>
                  <a:srgbClr val="96E4E8"/>
                </a:solidFill>
                <a:latin typeface="Myriad Pro"/>
              </a:defRPr>
            </a:lvl1pPr>
          </a:lstStyle>
          <a:p>
            <a:r>
              <a:rPr lang="fr-FR" dirty="0"/>
              <a:t>Axe 2 </a:t>
            </a:r>
          </a:p>
        </p:txBody>
      </p:sp>
      <p:sp>
        <p:nvSpPr>
          <p:cNvPr id="12" name="ZoneTexte 11">
            <a:extLst>
              <a:ext uri="{FF2B5EF4-FFF2-40B4-BE49-F238E27FC236}">
                <a16:creationId xmlns:a16="http://schemas.microsoft.com/office/drawing/2014/main" id="{6BBFD649-174E-7611-9EA7-58BE20EC3675}"/>
              </a:ext>
            </a:extLst>
          </p:cNvPr>
          <p:cNvSpPr txBox="1"/>
          <p:nvPr>
            <p:custDataLst>
              <p:tags r:id="rId21"/>
            </p:custDataLst>
          </p:nvPr>
        </p:nvSpPr>
        <p:spPr>
          <a:xfrm>
            <a:off x="6480675" y="2939510"/>
            <a:ext cx="1354046" cy="461665"/>
          </a:xfrm>
          <a:prstGeom prst="rect">
            <a:avLst/>
          </a:prstGeom>
          <a:noFill/>
        </p:spPr>
        <p:txBody>
          <a:bodyPr wrap="square">
            <a:spAutoFit/>
          </a:bodyPr>
          <a:lstStyle>
            <a:defPPr>
              <a:defRPr lang="fr-FR"/>
            </a:defPPr>
            <a:lvl1pPr algn="r">
              <a:defRPr sz="2400" b="1">
                <a:solidFill>
                  <a:srgbClr val="96E4E8"/>
                </a:solidFill>
                <a:latin typeface="Myriad Pro"/>
              </a:defRPr>
            </a:lvl1pPr>
          </a:lstStyle>
          <a:p>
            <a:r>
              <a:rPr lang="fr-FR" dirty="0"/>
              <a:t>Axe 3 </a:t>
            </a:r>
          </a:p>
        </p:txBody>
      </p:sp>
      <p:sp>
        <p:nvSpPr>
          <p:cNvPr id="13" name="ZoneTexte 12">
            <a:extLst>
              <a:ext uri="{FF2B5EF4-FFF2-40B4-BE49-F238E27FC236}">
                <a16:creationId xmlns:a16="http://schemas.microsoft.com/office/drawing/2014/main" id="{9679FBD6-3007-266C-B16F-D7E38B68C80C}"/>
              </a:ext>
            </a:extLst>
          </p:cNvPr>
          <p:cNvSpPr txBox="1"/>
          <p:nvPr>
            <p:custDataLst>
              <p:tags r:id="rId22"/>
            </p:custDataLst>
          </p:nvPr>
        </p:nvSpPr>
        <p:spPr>
          <a:xfrm>
            <a:off x="6484201" y="4086102"/>
            <a:ext cx="1354046" cy="461665"/>
          </a:xfrm>
          <a:prstGeom prst="rect">
            <a:avLst/>
          </a:prstGeom>
          <a:noFill/>
        </p:spPr>
        <p:txBody>
          <a:bodyPr wrap="square">
            <a:spAutoFit/>
          </a:bodyPr>
          <a:lstStyle>
            <a:defPPr>
              <a:defRPr lang="fr-FR"/>
            </a:defPPr>
            <a:lvl1pPr algn="r">
              <a:defRPr sz="2400" b="1">
                <a:solidFill>
                  <a:srgbClr val="96E4E8"/>
                </a:solidFill>
                <a:latin typeface="Myriad Pro"/>
              </a:defRPr>
            </a:lvl1pPr>
          </a:lstStyle>
          <a:p>
            <a:r>
              <a:rPr lang="fr-FR" dirty="0"/>
              <a:t>Axe 5 </a:t>
            </a:r>
          </a:p>
        </p:txBody>
      </p:sp>
    </p:spTree>
    <p:extLst>
      <p:ext uri="{BB962C8B-B14F-4D97-AF65-F5344CB8AC3E}">
        <p14:creationId xmlns:p14="http://schemas.microsoft.com/office/powerpoint/2010/main" val="113014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6">
            <a:extLst>
              <a:ext uri="{FF2B5EF4-FFF2-40B4-BE49-F238E27FC236}">
                <a16:creationId xmlns:a16="http://schemas.microsoft.com/office/drawing/2014/main" id="{9C392075-41D1-498B-BA28-B1E0665B5FE6}"/>
              </a:ext>
            </a:extLst>
          </p:cNvPr>
          <p:cNvSpPr txBox="1"/>
          <p:nvPr>
            <p:custDataLst>
              <p:tags r:id="rId1"/>
            </p:custDataLst>
          </p:nvPr>
        </p:nvSpPr>
        <p:spPr>
          <a:xfrm>
            <a:off x="135586" y="17548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6 indicateurs à calculer (1/2)</a:t>
            </a:r>
            <a:endParaRPr lang="fr-FR" sz="4800" dirty="0">
              <a:solidFill>
                <a:srgbClr val="464D50"/>
              </a:solidFill>
              <a:effectLst/>
              <a:latin typeface="Myriad Pro Light" panose="020B0603030403020204" pitchFamily="34" charset="0"/>
              <a:ea typeface="Calibri" panose="020F0502020204030204" pitchFamily="34" charset="0"/>
            </a:endParaRPr>
          </a:p>
        </p:txBody>
      </p:sp>
      <p:grpSp>
        <p:nvGrpSpPr>
          <p:cNvPr id="18" name="Group 117">
            <a:extLst>
              <a:ext uri="{FF2B5EF4-FFF2-40B4-BE49-F238E27FC236}">
                <a16:creationId xmlns:a16="http://schemas.microsoft.com/office/drawing/2014/main" id="{0F7E2726-3E38-4691-BD61-6F0A6EF783E9}"/>
              </a:ext>
            </a:extLst>
          </p:cNvPr>
          <p:cNvGrpSpPr>
            <a:grpSpLocks noChangeAspect="1"/>
          </p:cNvGrpSpPr>
          <p:nvPr>
            <p:custDataLst>
              <p:tags r:id="rId2"/>
            </p:custDataLst>
          </p:nvPr>
        </p:nvGrpSpPr>
        <p:grpSpPr bwMode="auto">
          <a:xfrm>
            <a:off x="10769339" y="175485"/>
            <a:ext cx="1020436" cy="1079762"/>
            <a:chOff x="240" y="2716"/>
            <a:chExt cx="860" cy="910"/>
          </a:xfrm>
        </p:grpSpPr>
        <p:sp>
          <p:nvSpPr>
            <p:cNvPr id="19" name="AutoShape 116">
              <a:extLst>
                <a:ext uri="{FF2B5EF4-FFF2-40B4-BE49-F238E27FC236}">
                  <a16:creationId xmlns:a16="http://schemas.microsoft.com/office/drawing/2014/main" id="{ECFCAA2A-B55D-4442-BF9A-45E6A77965CF}"/>
                </a:ext>
              </a:extLst>
            </p:cNvPr>
            <p:cNvSpPr>
              <a:spLocks noChangeAspect="1" noChangeArrowheads="1" noTextEdit="1"/>
            </p:cNvSpPr>
            <p:nvPr/>
          </p:nvSpPr>
          <p:spPr bwMode="auto">
            <a:xfrm>
              <a:off x="240" y="2716"/>
              <a:ext cx="860"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118">
              <a:extLst>
                <a:ext uri="{FF2B5EF4-FFF2-40B4-BE49-F238E27FC236}">
                  <a16:creationId xmlns:a16="http://schemas.microsoft.com/office/drawing/2014/main" id="{E34E76B5-7955-4E82-AD08-ACC052A61DDE}"/>
                </a:ext>
              </a:extLst>
            </p:cNvPr>
            <p:cNvSpPr>
              <a:spLocks noChangeShapeType="1"/>
            </p:cNvSpPr>
            <p:nvPr/>
          </p:nvSpPr>
          <p:spPr bwMode="auto">
            <a:xfrm>
              <a:off x="247" y="2850"/>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9">
              <a:extLst>
                <a:ext uri="{FF2B5EF4-FFF2-40B4-BE49-F238E27FC236}">
                  <a16:creationId xmlns:a16="http://schemas.microsoft.com/office/drawing/2014/main" id="{4E5E45CF-C370-4DF8-AB72-5B055CFFDBDC}"/>
                </a:ext>
              </a:extLst>
            </p:cNvPr>
            <p:cNvSpPr>
              <a:spLocks noChangeShapeType="1"/>
            </p:cNvSpPr>
            <p:nvPr/>
          </p:nvSpPr>
          <p:spPr bwMode="auto">
            <a:xfrm>
              <a:off x="247" y="2976"/>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0">
              <a:extLst>
                <a:ext uri="{FF2B5EF4-FFF2-40B4-BE49-F238E27FC236}">
                  <a16:creationId xmlns:a16="http://schemas.microsoft.com/office/drawing/2014/main" id="{DC9DEC86-F161-49DE-864D-0AC2415639D8}"/>
                </a:ext>
              </a:extLst>
            </p:cNvPr>
            <p:cNvSpPr>
              <a:spLocks noChangeShapeType="1"/>
            </p:cNvSpPr>
            <p:nvPr/>
          </p:nvSpPr>
          <p:spPr bwMode="auto">
            <a:xfrm>
              <a:off x="247" y="3232"/>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21">
              <a:extLst>
                <a:ext uri="{FF2B5EF4-FFF2-40B4-BE49-F238E27FC236}">
                  <a16:creationId xmlns:a16="http://schemas.microsoft.com/office/drawing/2014/main" id="{E35E38C7-264A-4325-A6DF-6DBF845E409C}"/>
                </a:ext>
              </a:extLst>
            </p:cNvPr>
            <p:cNvSpPr>
              <a:spLocks noChangeShapeType="1"/>
            </p:cNvSpPr>
            <p:nvPr/>
          </p:nvSpPr>
          <p:spPr bwMode="auto">
            <a:xfrm>
              <a:off x="247" y="3105"/>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22">
              <a:extLst>
                <a:ext uri="{FF2B5EF4-FFF2-40B4-BE49-F238E27FC236}">
                  <a16:creationId xmlns:a16="http://schemas.microsoft.com/office/drawing/2014/main" id="{8C40D79B-DCD0-4004-9776-C48EC0D5BF27}"/>
                </a:ext>
              </a:extLst>
            </p:cNvPr>
            <p:cNvSpPr>
              <a:spLocks noChangeShapeType="1"/>
            </p:cNvSpPr>
            <p:nvPr/>
          </p:nvSpPr>
          <p:spPr bwMode="auto">
            <a:xfrm>
              <a:off x="247" y="3361"/>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23">
              <a:extLst>
                <a:ext uri="{FF2B5EF4-FFF2-40B4-BE49-F238E27FC236}">
                  <a16:creationId xmlns:a16="http://schemas.microsoft.com/office/drawing/2014/main" id="{B3049B6B-5394-4D21-916A-6DDAE16617DC}"/>
                </a:ext>
              </a:extLst>
            </p:cNvPr>
            <p:cNvSpPr>
              <a:spLocks noChangeShapeType="1"/>
            </p:cNvSpPr>
            <p:nvPr/>
          </p:nvSpPr>
          <p:spPr bwMode="auto">
            <a:xfrm>
              <a:off x="247" y="3614"/>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24">
              <a:extLst>
                <a:ext uri="{FF2B5EF4-FFF2-40B4-BE49-F238E27FC236}">
                  <a16:creationId xmlns:a16="http://schemas.microsoft.com/office/drawing/2014/main" id="{46008720-F3BE-4E37-BDD8-3449125E3C9D}"/>
                </a:ext>
              </a:extLst>
            </p:cNvPr>
            <p:cNvSpPr>
              <a:spLocks noChangeShapeType="1"/>
            </p:cNvSpPr>
            <p:nvPr/>
          </p:nvSpPr>
          <p:spPr bwMode="auto">
            <a:xfrm>
              <a:off x="247" y="3487"/>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125">
              <a:extLst>
                <a:ext uri="{FF2B5EF4-FFF2-40B4-BE49-F238E27FC236}">
                  <a16:creationId xmlns:a16="http://schemas.microsoft.com/office/drawing/2014/main" id="{A74BE0AF-FE1A-4231-B604-04BD37D366B5}"/>
                </a:ext>
              </a:extLst>
            </p:cNvPr>
            <p:cNvSpPr>
              <a:spLocks noChangeArrowheads="1"/>
            </p:cNvSpPr>
            <p:nvPr/>
          </p:nvSpPr>
          <p:spPr bwMode="auto">
            <a:xfrm>
              <a:off x="247" y="3234"/>
              <a:ext cx="105" cy="380"/>
            </a:xfrm>
            <a:prstGeom prst="rect">
              <a:avLst/>
            </a:prstGeom>
            <a:solidFill>
              <a:srgbClr val="96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26">
              <a:extLst>
                <a:ext uri="{FF2B5EF4-FFF2-40B4-BE49-F238E27FC236}">
                  <a16:creationId xmlns:a16="http://schemas.microsoft.com/office/drawing/2014/main" id="{5FDA8E9F-90FB-4D3C-B2DE-34A338188AC8}"/>
                </a:ext>
              </a:extLst>
            </p:cNvPr>
            <p:cNvSpPr>
              <a:spLocks noChangeArrowheads="1"/>
            </p:cNvSpPr>
            <p:nvPr/>
          </p:nvSpPr>
          <p:spPr bwMode="auto">
            <a:xfrm>
              <a:off x="742" y="3170"/>
              <a:ext cx="102" cy="444"/>
            </a:xfrm>
            <a:prstGeom prst="rect">
              <a:avLst/>
            </a:prstGeom>
            <a:solidFill>
              <a:srgbClr val="96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127">
              <a:extLst>
                <a:ext uri="{FF2B5EF4-FFF2-40B4-BE49-F238E27FC236}">
                  <a16:creationId xmlns:a16="http://schemas.microsoft.com/office/drawing/2014/main" id="{9A9C8DB8-6008-40E5-B119-5DC2B980F5B0}"/>
                </a:ext>
              </a:extLst>
            </p:cNvPr>
            <p:cNvSpPr>
              <a:spLocks noChangeArrowheads="1"/>
            </p:cNvSpPr>
            <p:nvPr/>
          </p:nvSpPr>
          <p:spPr bwMode="auto">
            <a:xfrm>
              <a:off x="988" y="2878"/>
              <a:ext cx="102" cy="736"/>
            </a:xfrm>
            <a:prstGeom prst="rect">
              <a:avLst/>
            </a:prstGeom>
            <a:solidFill>
              <a:srgbClr val="96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Line 128">
              <a:extLst>
                <a:ext uri="{FF2B5EF4-FFF2-40B4-BE49-F238E27FC236}">
                  <a16:creationId xmlns:a16="http://schemas.microsoft.com/office/drawing/2014/main" id="{E97ABEF4-C01D-4CC9-98D5-1C8A408A5F46}"/>
                </a:ext>
              </a:extLst>
            </p:cNvPr>
            <p:cNvSpPr>
              <a:spLocks noChangeShapeType="1"/>
            </p:cNvSpPr>
            <p:nvPr/>
          </p:nvSpPr>
          <p:spPr bwMode="auto">
            <a:xfrm>
              <a:off x="247" y="3339"/>
              <a:ext cx="0" cy="275"/>
            </a:xfrm>
            <a:prstGeom prst="line">
              <a:avLst/>
            </a:prstGeom>
            <a:noFill/>
            <a:ln w="30163" cap="flat">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129">
              <a:extLst>
                <a:ext uri="{FF2B5EF4-FFF2-40B4-BE49-F238E27FC236}">
                  <a16:creationId xmlns:a16="http://schemas.microsoft.com/office/drawing/2014/main" id="{77607F86-BF24-481B-9FF7-3F7921B98708}"/>
                </a:ext>
              </a:extLst>
            </p:cNvPr>
            <p:cNvSpPr>
              <a:spLocks/>
            </p:cNvSpPr>
            <p:nvPr/>
          </p:nvSpPr>
          <p:spPr bwMode="auto">
            <a:xfrm>
              <a:off x="247" y="3234"/>
              <a:ext cx="105" cy="380"/>
            </a:xfrm>
            <a:custGeom>
              <a:avLst/>
              <a:gdLst>
                <a:gd name="T0" fmla="*/ 105 w 105"/>
                <a:gd name="T1" fmla="*/ 380 h 380"/>
                <a:gd name="T2" fmla="*/ 105 w 105"/>
                <a:gd name="T3" fmla="*/ 0 h 380"/>
                <a:gd name="T4" fmla="*/ 0 w 105"/>
                <a:gd name="T5" fmla="*/ 0 h 380"/>
                <a:gd name="T6" fmla="*/ 0 w 105"/>
                <a:gd name="T7" fmla="*/ 29 h 380"/>
              </a:gdLst>
              <a:ahLst/>
              <a:cxnLst>
                <a:cxn ang="0">
                  <a:pos x="T0" y="T1"/>
                </a:cxn>
                <a:cxn ang="0">
                  <a:pos x="T2" y="T3"/>
                </a:cxn>
                <a:cxn ang="0">
                  <a:pos x="T4" y="T5"/>
                </a:cxn>
                <a:cxn ang="0">
                  <a:pos x="T6" y="T7"/>
                </a:cxn>
              </a:cxnLst>
              <a:rect l="0" t="0" r="r" b="b"/>
              <a:pathLst>
                <a:path w="105" h="380">
                  <a:moveTo>
                    <a:pt x="105" y="380"/>
                  </a:moveTo>
                  <a:lnTo>
                    <a:pt x="105" y="0"/>
                  </a:lnTo>
                  <a:lnTo>
                    <a:pt x="0" y="0"/>
                  </a:lnTo>
                  <a:lnTo>
                    <a:pt x="0" y="29"/>
                  </a:ln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130">
              <a:extLst>
                <a:ext uri="{FF2B5EF4-FFF2-40B4-BE49-F238E27FC236}">
                  <a16:creationId xmlns:a16="http://schemas.microsoft.com/office/drawing/2014/main" id="{AB8D1656-C9B8-4008-BEAC-189B5263B4C8}"/>
                </a:ext>
              </a:extLst>
            </p:cNvPr>
            <p:cNvSpPr>
              <a:spLocks noChangeArrowheads="1"/>
            </p:cNvSpPr>
            <p:nvPr/>
          </p:nvSpPr>
          <p:spPr bwMode="auto">
            <a:xfrm>
              <a:off x="496" y="3105"/>
              <a:ext cx="102" cy="509"/>
            </a:xfrm>
            <a:prstGeom prst="rect">
              <a:avLst/>
            </a:prstGeom>
            <a:solidFill>
              <a:srgbClr val="9DD9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31">
              <a:extLst>
                <a:ext uri="{FF2B5EF4-FFF2-40B4-BE49-F238E27FC236}">
                  <a16:creationId xmlns:a16="http://schemas.microsoft.com/office/drawing/2014/main" id="{45A80D19-4FE1-44ED-BBBD-525C6FA5D0BA}"/>
                </a:ext>
              </a:extLst>
            </p:cNvPr>
            <p:cNvSpPr>
              <a:spLocks/>
            </p:cNvSpPr>
            <p:nvPr/>
          </p:nvSpPr>
          <p:spPr bwMode="auto">
            <a:xfrm>
              <a:off x="496" y="3105"/>
              <a:ext cx="102" cy="509"/>
            </a:xfrm>
            <a:custGeom>
              <a:avLst/>
              <a:gdLst>
                <a:gd name="T0" fmla="*/ 102 w 102"/>
                <a:gd name="T1" fmla="*/ 509 h 509"/>
                <a:gd name="T2" fmla="*/ 102 w 102"/>
                <a:gd name="T3" fmla="*/ 0 h 509"/>
                <a:gd name="T4" fmla="*/ 0 w 102"/>
                <a:gd name="T5" fmla="*/ 0 h 509"/>
                <a:gd name="T6" fmla="*/ 0 w 102"/>
                <a:gd name="T7" fmla="*/ 509 h 509"/>
              </a:gdLst>
              <a:ahLst/>
              <a:cxnLst>
                <a:cxn ang="0">
                  <a:pos x="T0" y="T1"/>
                </a:cxn>
                <a:cxn ang="0">
                  <a:pos x="T2" y="T3"/>
                </a:cxn>
                <a:cxn ang="0">
                  <a:pos x="T4" y="T5"/>
                </a:cxn>
                <a:cxn ang="0">
                  <a:pos x="T6" y="T7"/>
                </a:cxn>
              </a:cxnLst>
              <a:rect l="0" t="0" r="r" b="b"/>
              <a:pathLst>
                <a:path w="102" h="509">
                  <a:moveTo>
                    <a:pt x="102" y="509"/>
                  </a:moveTo>
                  <a:lnTo>
                    <a:pt x="102" y="0"/>
                  </a:lnTo>
                  <a:lnTo>
                    <a:pt x="0" y="0"/>
                  </a:lnTo>
                  <a:lnTo>
                    <a:pt x="0" y="509"/>
                  </a:lnTo>
                </a:path>
              </a:pathLst>
            </a:custGeom>
            <a:solidFill>
              <a:srgbClr val="96E4E8"/>
            </a:solidFill>
            <a:ln w="30163" cap="flat">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32">
              <a:extLst>
                <a:ext uri="{FF2B5EF4-FFF2-40B4-BE49-F238E27FC236}">
                  <a16:creationId xmlns:a16="http://schemas.microsoft.com/office/drawing/2014/main" id="{F949B77E-9ECB-48BB-BCA0-3196F086DEB9}"/>
                </a:ext>
              </a:extLst>
            </p:cNvPr>
            <p:cNvSpPr>
              <a:spLocks/>
            </p:cNvSpPr>
            <p:nvPr/>
          </p:nvSpPr>
          <p:spPr bwMode="auto">
            <a:xfrm>
              <a:off x="742" y="3170"/>
              <a:ext cx="102" cy="444"/>
            </a:xfrm>
            <a:custGeom>
              <a:avLst/>
              <a:gdLst>
                <a:gd name="T0" fmla="*/ 102 w 102"/>
                <a:gd name="T1" fmla="*/ 444 h 444"/>
                <a:gd name="T2" fmla="*/ 102 w 102"/>
                <a:gd name="T3" fmla="*/ 0 h 444"/>
                <a:gd name="T4" fmla="*/ 0 w 102"/>
                <a:gd name="T5" fmla="*/ 0 h 444"/>
                <a:gd name="T6" fmla="*/ 0 w 102"/>
                <a:gd name="T7" fmla="*/ 444 h 444"/>
              </a:gdLst>
              <a:ahLst/>
              <a:cxnLst>
                <a:cxn ang="0">
                  <a:pos x="T0" y="T1"/>
                </a:cxn>
                <a:cxn ang="0">
                  <a:pos x="T2" y="T3"/>
                </a:cxn>
                <a:cxn ang="0">
                  <a:pos x="T4" y="T5"/>
                </a:cxn>
                <a:cxn ang="0">
                  <a:pos x="T6" y="T7"/>
                </a:cxn>
              </a:cxnLst>
              <a:rect l="0" t="0" r="r" b="b"/>
              <a:pathLst>
                <a:path w="102" h="444">
                  <a:moveTo>
                    <a:pt x="102" y="444"/>
                  </a:moveTo>
                  <a:lnTo>
                    <a:pt x="102" y="0"/>
                  </a:lnTo>
                  <a:lnTo>
                    <a:pt x="0" y="0"/>
                  </a:lnTo>
                  <a:lnTo>
                    <a:pt x="0" y="444"/>
                  </a:ln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33">
              <a:extLst>
                <a:ext uri="{FF2B5EF4-FFF2-40B4-BE49-F238E27FC236}">
                  <a16:creationId xmlns:a16="http://schemas.microsoft.com/office/drawing/2014/main" id="{3A2162A4-DDB2-4F82-9FA8-D1BE99E789FC}"/>
                </a:ext>
              </a:extLst>
            </p:cNvPr>
            <p:cNvSpPr>
              <a:spLocks/>
            </p:cNvSpPr>
            <p:nvPr/>
          </p:nvSpPr>
          <p:spPr bwMode="auto">
            <a:xfrm>
              <a:off x="988" y="2878"/>
              <a:ext cx="102" cy="736"/>
            </a:xfrm>
            <a:custGeom>
              <a:avLst/>
              <a:gdLst>
                <a:gd name="T0" fmla="*/ 102 w 102"/>
                <a:gd name="T1" fmla="*/ 547 h 736"/>
                <a:gd name="T2" fmla="*/ 102 w 102"/>
                <a:gd name="T3" fmla="*/ 0 h 736"/>
                <a:gd name="T4" fmla="*/ 0 w 102"/>
                <a:gd name="T5" fmla="*/ 0 h 736"/>
                <a:gd name="T6" fmla="*/ 0 w 102"/>
                <a:gd name="T7" fmla="*/ 736 h 736"/>
              </a:gdLst>
              <a:ahLst/>
              <a:cxnLst>
                <a:cxn ang="0">
                  <a:pos x="T0" y="T1"/>
                </a:cxn>
                <a:cxn ang="0">
                  <a:pos x="T2" y="T3"/>
                </a:cxn>
                <a:cxn ang="0">
                  <a:pos x="T4" y="T5"/>
                </a:cxn>
                <a:cxn ang="0">
                  <a:pos x="T6" y="T7"/>
                </a:cxn>
              </a:cxnLst>
              <a:rect l="0" t="0" r="r" b="b"/>
              <a:pathLst>
                <a:path w="102" h="736">
                  <a:moveTo>
                    <a:pt x="102" y="547"/>
                  </a:moveTo>
                  <a:lnTo>
                    <a:pt x="102" y="0"/>
                  </a:lnTo>
                  <a:lnTo>
                    <a:pt x="0" y="0"/>
                  </a:lnTo>
                  <a:lnTo>
                    <a:pt x="0" y="736"/>
                  </a:ln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34">
              <a:extLst>
                <a:ext uri="{FF2B5EF4-FFF2-40B4-BE49-F238E27FC236}">
                  <a16:creationId xmlns:a16="http://schemas.microsoft.com/office/drawing/2014/main" id="{5F861C75-DB53-4497-94E8-A91094ABC6C9}"/>
                </a:ext>
              </a:extLst>
            </p:cNvPr>
            <p:cNvSpPr>
              <a:spLocks noChangeShapeType="1"/>
            </p:cNvSpPr>
            <p:nvPr/>
          </p:nvSpPr>
          <p:spPr bwMode="auto">
            <a:xfrm flipV="1">
              <a:off x="1090" y="3552"/>
              <a:ext cx="0" cy="62"/>
            </a:xfrm>
            <a:prstGeom prst="line">
              <a:avLst/>
            </a:prstGeom>
            <a:noFill/>
            <a:ln w="30163" cap="flat">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135">
              <a:extLst>
                <a:ext uri="{FF2B5EF4-FFF2-40B4-BE49-F238E27FC236}">
                  <a16:creationId xmlns:a16="http://schemas.microsoft.com/office/drawing/2014/main" id="{BAF464C9-A9EC-4D16-A14D-56524A3B7638}"/>
                </a:ext>
              </a:extLst>
            </p:cNvPr>
            <p:cNvSpPr>
              <a:spLocks noEditPoints="1"/>
            </p:cNvSpPr>
            <p:nvPr/>
          </p:nvSpPr>
          <p:spPr bwMode="auto">
            <a:xfrm>
              <a:off x="978" y="2716"/>
              <a:ext cx="122" cy="112"/>
            </a:xfrm>
            <a:custGeom>
              <a:avLst/>
              <a:gdLst>
                <a:gd name="T0" fmla="*/ 18 w 51"/>
                <a:gd name="T1" fmla="*/ 11 h 47"/>
                <a:gd name="T2" fmla="*/ 15 w 51"/>
                <a:gd name="T3" fmla="*/ 20 h 47"/>
                <a:gd name="T4" fmla="*/ 9 w 51"/>
                <a:gd name="T5" fmla="*/ 23 h 47"/>
                <a:gd name="T6" fmla="*/ 2 w 51"/>
                <a:gd name="T7" fmla="*/ 20 h 47"/>
                <a:gd name="T8" fmla="*/ 0 w 51"/>
                <a:gd name="T9" fmla="*/ 12 h 47"/>
                <a:gd name="T10" fmla="*/ 2 w 51"/>
                <a:gd name="T11" fmla="*/ 3 h 47"/>
                <a:gd name="T12" fmla="*/ 9 w 51"/>
                <a:gd name="T13" fmla="*/ 0 h 47"/>
                <a:gd name="T14" fmla="*/ 15 w 51"/>
                <a:gd name="T15" fmla="*/ 3 h 47"/>
                <a:gd name="T16" fmla="*/ 18 w 51"/>
                <a:gd name="T17" fmla="*/ 11 h 47"/>
                <a:gd name="T18" fmla="*/ 11 w 51"/>
                <a:gd name="T19" fmla="*/ 12 h 47"/>
                <a:gd name="T20" fmla="*/ 11 w 51"/>
                <a:gd name="T21" fmla="*/ 7 h 47"/>
                <a:gd name="T22" fmla="*/ 9 w 51"/>
                <a:gd name="T23" fmla="*/ 5 h 47"/>
                <a:gd name="T24" fmla="*/ 7 w 51"/>
                <a:gd name="T25" fmla="*/ 7 h 47"/>
                <a:gd name="T26" fmla="*/ 6 w 51"/>
                <a:gd name="T27" fmla="*/ 11 h 47"/>
                <a:gd name="T28" fmla="*/ 7 w 51"/>
                <a:gd name="T29" fmla="*/ 16 h 47"/>
                <a:gd name="T30" fmla="*/ 9 w 51"/>
                <a:gd name="T31" fmla="*/ 18 h 47"/>
                <a:gd name="T32" fmla="*/ 11 w 51"/>
                <a:gd name="T33" fmla="*/ 16 h 47"/>
                <a:gd name="T34" fmla="*/ 11 w 51"/>
                <a:gd name="T35" fmla="*/ 12 h 47"/>
                <a:gd name="T36" fmla="*/ 36 w 51"/>
                <a:gd name="T37" fmla="*/ 0 h 47"/>
                <a:gd name="T38" fmla="*/ 42 w 51"/>
                <a:gd name="T39" fmla="*/ 0 h 47"/>
                <a:gd name="T40" fmla="*/ 15 w 51"/>
                <a:gd name="T41" fmla="*/ 47 h 47"/>
                <a:gd name="T42" fmla="*/ 9 w 51"/>
                <a:gd name="T43" fmla="*/ 47 h 47"/>
                <a:gd name="T44" fmla="*/ 36 w 51"/>
                <a:gd name="T45" fmla="*/ 0 h 47"/>
                <a:gd name="T46" fmla="*/ 33 w 51"/>
                <a:gd name="T47" fmla="*/ 35 h 47"/>
                <a:gd name="T48" fmla="*/ 36 w 51"/>
                <a:gd name="T49" fmla="*/ 26 h 47"/>
                <a:gd name="T50" fmla="*/ 42 w 51"/>
                <a:gd name="T51" fmla="*/ 23 h 47"/>
                <a:gd name="T52" fmla="*/ 49 w 51"/>
                <a:gd name="T53" fmla="*/ 26 h 47"/>
                <a:gd name="T54" fmla="*/ 51 w 51"/>
                <a:gd name="T55" fmla="*/ 35 h 47"/>
                <a:gd name="T56" fmla="*/ 49 w 51"/>
                <a:gd name="T57" fmla="*/ 43 h 47"/>
                <a:gd name="T58" fmla="*/ 42 w 51"/>
                <a:gd name="T59" fmla="*/ 47 h 47"/>
                <a:gd name="T60" fmla="*/ 35 w 51"/>
                <a:gd name="T61" fmla="*/ 43 h 47"/>
                <a:gd name="T62" fmla="*/ 33 w 51"/>
                <a:gd name="T63" fmla="*/ 35 h 47"/>
                <a:gd name="T64" fmla="*/ 45 w 51"/>
                <a:gd name="T65" fmla="*/ 35 h 47"/>
                <a:gd name="T66" fmla="*/ 44 w 51"/>
                <a:gd name="T67" fmla="*/ 30 h 47"/>
                <a:gd name="T68" fmla="*/ 42 w 51"/>
                <a:gd name="T69" fmla="*/ 29 h 47"/>
                <a:gd name="T70" fmla="*/ 40 w 51"/>
                <a:gd name="T71" fmla="*/ 30 h 47"/>
                <a:gd name="T72" fmla="*/ 40 w 51"/>
                <a:gd name="T73" fmla="*/ 34 h 47"/>
                <a:gd name="T74" fmla="*/ 40 w 51"/>
                <a:gd name="T75" fmla="*/ 39 h 47"/>
                <a:gd name="T76" fmla="*/ 42 w 51"/>
                <a:gd name="T77" fmla="*/ 41 h 47"/>
                <a:gd name="T78" fmla="*/ 44 w 51"/>
                <a:gd name="T79" fmla="*/ 40 h 47"/>
                <a:gd name="T80" fmla="*/ 45 w 51"/>
                <a:gd name="T8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47">
                  <a:moveTo>
                    <a:pt x="18" y="11"/>
                  </a:moveTo>
                  <a:cubicBezTo>
                    <a:pt x="18" y="15"/>
                    <a:pt x="17" y="18"/>
                    <a:pt x="15" y="20"/>
                  </a:cubicBezTo>
                  <a:cubicBezTo>
                    <a:pt x="14" y="22"/>
                    <a:pt x="12" y="23"/>
                    <a:pt x="9" y="23"/>
                  </a:cubicBezTo>
                  <a:cubicBezTo>
                    <a:pt x="6" y="23"/>
                    <a:pt x="4" y="22"/>
                    <a:pt x="2" y="20"/>
                  </a:cubicBezTo>
                  <a:cubicBezTo>
                    <a:pt x="1" y="18"/>
                    <a:pt x="0" y="15"/>
                    <a:pt x="0" y="12"/>
                  </a:cubicBezTo>
                  <a:cubicBezTo>
                    <a:pt x="0" y="8"/>
                    <a:pt x="1" y="5"/>
                    <a:pt x="2" y="3"/>
                  </a:cubicBezTo>
                  <a:cubicBezTo>
                    <a:pt x="4" y="1"/>
                    <a:pt x="6" y="0"/>
                    <a:pt x="9" y="0"/>
                  </a:cubicBezTo>
                  <a:cubicBezTo>
                    <a:pt x="12" y="0"/>
                    <a:pt x="14" y="1"/>
                    <a:pt x="15" y="3"/>
                  </a:cubicBezTo>
                  <a:cubicBezTo>
                    <a:pt x="17" y="5"/>
                    <a:pt x="18" y="8"/>
                    <a:pt x="18" y="11"/>
                  </a:cubicBezTo>
                  <a:close/>
                  <a:moveTo>
                    <a:pt x="11" y="12"/>
                  </a:moveTo>
                  <a:cubicBezTo>
                    <a:pt x="11" y="10"/>
                    <a:pt x="11" y="8"/>
                    <a:pt x="11" y="7"/>
                  </a:cubicBezTo>
                  <a:cubicBezTo>
                    <a:pt x="10" y="6"/>
                    <a:pt x="10" y="5"/>
                    <a:pt x="9" y="5"/>
                  </a:cubicBezTo>
                  <a:cubicBezTo>
                    <a:pt x="8" y="5"/>
                    <a:pt x="7" y="6"/>
                    <a:pt x="7" y="7"/>
                  </a:cubicBezTo>
                  <a:cubicBezTo>
                    <a:pt x="6" y="8"/>
                    <a:pt x="6" y="9"/>
                    <a:pt x="6" y="11"/>
                  </a:cubicBezTo>
                  <a:cubicBezTo>
                    <a:pt x="6" y="14"/>
                    <a:pt x="6" y="15"/>
                    <a:pt x="7" y="16"/>
                  </a:cubicBezTo>
                  <a:cubicBezTo>
                    <a:pt x="7" y="17"/>
                    <a:pt x="8" y="18"/>
                    <a:pt x="9" y="18"/>
                  </a:cubicBezTo>
                  <a:cubicBezTo>
                    <a:pt x="10" y="18"/>
                    <a:pt x="10" y="17"/>
                    <a:pt x="11" y="16"/>
                  </a:cubicBezTo>
                  <a:cubicBezTo>
                    <a:pt x="11" y="15"/>
                    <a:pt x="11" y="14"/>
                    <a:pt x="11" y="12"/>
                  </a:cubicBezTo>
                  <a:close/>
                  <a:moveTo>
                    <a:pt x="36" y="0"/>
                  </a:moveTo>
                  <a:cubicBezTo>
                    <a:pt x="42" y="0"/>
                    <a:pt x="42" y="0"/>
                    <a:pt x="42" y="0"/>
                  </a:cubicBezTo>
                  <a:cubicBezTo>
                    <a:pt x="15" y="47"/>
                    <a:pt x="15" y="47"/>
                    <a:pt x="15" y="47"/>
                  </a:cubicBezTo>
                  <a:cubicBezTo>
                    <a:pt x="9" y="47"/>
                    <a:pt x="9" y="47"/>
                    <a:pt x="9" y="47"/>
                  </a:cubicBezTo>
                  <a:lnTo>
                    <a:pt x="36" y="0"/>
                  </a:lnTo>
                  <a:close/>
                  <a:moveTo>
                    <a:pt x="33" y="35"/>
                  </a:moveTo>
                  <a:cubicBezTo>
                    <a:pt x="33" y="31"/>
                    <a:pt x="34" y="28"/>
                    <a:pt x="36" y="26"/>
                  </a:cubicBezTo>
                  <a:cubicBezTo>
                    <a:pt x="37" y="24"/>
                    <a:pt x="39" y="23"/>
                    <a:pt x="42" y="23"/>
                  </a:cubicBezTo>
                  <a:cubicBezTo>
                    <a:pt x="45" y="23"/>
                    <a:pt x="47" y="24"/>
                    <a:pt x="49" y="26"/>
                  </a:cubicBezTo>
                  <a:cubicBezTo>
                    <a:pt x="50" y="28"/>
                    <a:pt x="51" y="31"/>
                    <a:pt x="51" y="35"/>
                  </a:cubicBezTo>
                  <a:cubicBezTo>
                    <a:pt x="51" y="39"/>
                    <a:pt x="50" y="41"/>
                    <a:pt x="49" y="43"/>
                  </a:cubicBezTo>
                  <a:cubicBezTo>
                    <a:pt x="47" y="46"/>
                    <a:pt x="45" y="47"/>
                    <a:pt x="42" y="47"/>
                  </a:cubicBezTo>
                  <a:cubicBezTo>
                    <a:pt x="39" y="47"/>
                    <a:pt x="37" y="46"/>
                    <a:pt x="35" y="43"/>
                  </a:cubicBezTo>
                  <a:cubicBezTo>
                    <a:pt x="34" y="41"/>
                    <a:pt x="33" y="38"/>
                    <a:pt x="33" y="35"/>
                  </a:cubicBezTo>
                  <a:close/>
                  <a:moveTo>
                    <a:pt x="45" y="35"/>
                  </a:moveTo>
                  <a:cubicBezTo>
                    <a:pt x="45" y="33"/>
                    <a:pt x="44" y="31"/>
                    <a:pt x="44" y="30"/>
                  </a:cubicBezTo>
                  <a:cubicBezTo>
                    <a:pt x="44" y="29"/>
                    <a:pt x="43" y="29"/>
                    <a:pt x="42" y="29"/>
                  </a:cubicBezTo>
                  <a:cubicBezTo>
                    <a:pt x="41" y="29"/>
                    <a:pt x="41" y="29"/>
                    <a:pt x="40" y="30"/>
                  </a:cubicBezTo>
                  <a:cubicBezTo>
                    <a:pt x="40" y="31"/>
                    <a:pt x="40" y="32"/>
                    <a:pt x="40" y="34"/>
                  </a:cubicBezTo>
                  <a:cubicBezTo>
                    <a:pt x="40" y="37"/>
                    <a:pt x="40" y="38"/>
                    <a:pt x="40" y="39"/>
                  </a:cubicBezTo>
                  <a:cubicBezTo>
                    <a:pt x="41" y="40"/>
                    <a:pt x="41" y="41"/>
                    <a:pt x="42" y="41"/>
                  </a:cubicBezTo>
                  <a:cubicBezTo>
                    <a:pt x="43" y="41"/>
                    <a:pt x="44" y="41"/>
                    <a:pt x="44" y="40"/>
                  </a:cubicBezTo>
                  <a:cubicBezTo>
                    <a:pt x="44" y="39"/>
                    <a:pt x="45" y="37"/>
                    <a:pt x="45" y="35"/>
                  </a:cubicBezTo>
                  <a:close/>
                </a:path>
              </a:pathLst>
            </a:custGeom>
            <a:solidFill>
              <a:srgbClr val="9DD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96E4E8"/>
                </a:solidFill>
              </a:endParaRPr>
            </a:p>
          </p:txBody>
        </p:sp>
      </p:grpSp>
      <p:sp>
        <p:nvSpPr>
          <p:cNvPr id="38" name="Rectangle : coins arrondis 37">
            <a:extLst>
              <a:ext uri="{FF2B5EF4-FFF2-40B4-BE49-F238E27FC236}">
                <a16:creationId xmlns:a16="http://schemas.microsoft.com/office/drawing/2014/main" id="{17D9B2AA-62D5-4069-A4FA-177C9F78E00F}"/>
              </a:ext>
            </a:extLst>
          </p:cNvPr>
          <p:cNvSpPr/>
          <p:nvPr>
            <p:custDataLst>
              <p:tags r:id="rId3"/>
            </p:custDataLst>
          </p:nvPr>
        </p:nvSpPr>
        <p:spPr>
          <a:xfrm>
            <a:off x="290127" y="2761301"/>
            <a:ext cx="3917980" cy="646331"/>
          </a:xfrm>
          <a:prstGeom prst="round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7BAA95"/>
              </a:buClr>
              <a:buSzPts val="1000"/>
              <a:tabLst>
                <a:tab pos="457200" algn="l"/>
              </a:tabLst>
            </a:pPr>
            <a:r>
              <a:rPr lang="fr-FR" sz="1200" b="1" dirty="0">
                <a:solidFill>
                  <a:prstClr val="black"/>
                </a:solidFill>
                <a:latin typeface="+mj-lt"/>
              </a:rPr>
              <a:t>2 indicateurs </a:t>
            </a:r>
            <a:r>
              <a:rPr lang="fr-FR" sz="1200" b="1" u="sng" dirty="0">
                <a:solidFill>
                  <a:prstClr val="black"/>
                </a:solidFill>
                <a:latin typeface="+mj-lt"/>
              </a:rPr>
              <a:t>spécifiques</a:t>
            </a:r>
            <a:r>
              <a:rPr lang="fr-FR" sz="1200" b="1" dirty="0">
                <a:solidFill>
                  <a:prstClr val="black"/>
                </a:solidFill>
                <a:latin typeface="+mj-lt"/>
              </a:rPr>
              <a:t> relatifs à la création d’entreprise </a:t>
            </a:r>
            <a:br>
              <a:rPr lang="fr-FR" sz="1200" b="1" dirty="0">
                <a:solidFill>
                  <a:prstClr val="black"/>
                </a:solidFill>
                <a:latin typeface="+mj-lt"/>
              </a:rPr>
            </a:br>
            <a:r>
              <a:rPr lang="fr-FR" sz="1200" b="1" dirty="0">
                <a:solidFill>
                  <a:prstClr val="black"/>
                </a:solidFill>
                <a:latin typeface="+mj-lt"/>
              </a:rPr>
              <a:t>pour la priorité d’investissement 8.3</a:t>
            </a:r>
            <a:endParaRPr lang="fr-FR" sz="1200" dirty="0">
              <a:solidFill>
                <a:srgbClr val="7BAA95"/>
              </a:solidFill>
              <a:latin typeface="+mj-lt"/>
              <a:ea typeface="Times New Roman" panose="02020603050405020304" pitchFamily="18" charset="0"/>
              <a:cs typeface="Segoe UI" panose="020B0502040204020203" pitchFamily="34" charset="0"/>
            </a:endParaRPr>
          </a:p>
        </p:txBody>
      </p:sp>
      <p:sp>
        <p:nvSpPr>
          <p:cNvPr id="51" name="Rectangle : coins arrondis 50">
            <a:extLst>
              <a:ext uri="{FF2B5EF4-FFF2-40B4-BE49-F238E27FC236}">
                <a16:creationId xmlns:a16="http://schemas.microsoft.com/office/drawing/2014/main" id="{167CB436-5F65-4B4B-9344-796A63EB09FE}"/>
              </a:ext>
            </a:extLst>
          </p:cNvPr>
          <p:cNvSpPr/>
          <p:nvPr>
            <p:custDataLst>
              <p:tags r:id="rId4"/>
            </p:custDataLst>
          </p:nvPr>
        </p:nvSpPr>
        <p:spPr>
          <a:xfrm>
            <a:off x="290127" y="1485192"/>
            <a:ext cx="3917981" cy="1180175"/>
          </a:xfrm>
          <a:prstGeom prst="roundRect">
            <a:avLst/>
          </a:prstGeom>
          <a:solidFill>
            <a:srgbClr val="96E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7BAA95"/>
              </a:buClr>
              <a:buSzPts val="1000"/>
              <a:tabLst>
                <a:tab pos="457200" algn="l"/>
              </a:tabLst>
            </a:pPr>
            <a:r>
              <a:rPr lang="fr-FR" sz="1200" b="1" dirty="0">
                <a:solidFill>
                  <a:prstClr val="black"/>
                </a:solidFill>
                <a:latin typeface="+mj-lt"/>
              </a:rPr>
              <a:t>4 indicateurs </a:t>
            </a:r>
            <a:r>
              <a:rPr lang="fr-FR" sz="1200" b="1" u="sng" dirty="0">
                <a:solidFill>
                  <a:prstClr val="black"/>
                </a:solidFill>
                <a:latin typeface="+mj-lt"/>
              </a:rPr>
              <a:t>communs FSE</a:t>
            </a:r>
            <a:endParaRPr lang="fr-FR" sz="1200" dirty="0">
              <a:solidFill>
                <a:srgbClr val="7BAA95"/>
              </a:solidFill>
              <a:latin typeface="+mj-lt"/>
              <a:ea typeface="Times New Roman" panose="02020603050405020304" pitchFamily="18" charset="0"/>
              <a:cs typeface="Segoe UI" panose="020B0502040204020203" pitchFamily="34" charset="0"/>
            </a:endParaRPr>
          </a:p>
        </p:txBody>
      </p:sp>
      <p:sp>
        <p:nvSpPr>
          <p:cNvPr id="53" name="Rectangle 52">
            <a:extLst>
              <a:ext uri="{FF2B5EF4-FFF2-40B4-BE49-F238E27FC236}">
                <a16:creationId xmlns:a16="http://schemas.microsoft.com/office/drawing/2014/main" id="{C4BDBD05-1CA9-41A2-A441-99B3886F8178}"/>
              </a:ext>
            </a:extLst>
          </p:cNvPr>
          <p:cNvSpPr/>
          <p:nvPr>
            <p:custDataLst>
              <p:tags r:id="rId5"/>
            </p:custDataLst>
          </p:nvPr>
        </p:nvSpPr>
        <p:spPr>
          <a:xfrm>
            <a:off x="3916216" y="1358651"/>
            <a:ext cx="7277909" cy="1336263"/>
          </a:xfrm>
          <a:prstGeom prst="rect">
            <a:avLst/>
          </a:prstGeom>
        </p:spPr>
        <p:txBody>
          <a:bodyPr wrap="square">
            <a:spAutoFit/>
          </a:bodyPr>
          <a:lstStyle/>
          <a:p>
            <a:pPr marL="342900" lvl="0" indent="-342900">
              <a:lnSpc>
                <a:spcPts val="1300"/>
              </a:lnSpc>
              <a:spcAft>
                <a:spcPts val="800"/>
              </a:spcAft>
              <a:buClr>
                <a:srgbClr val="7BAA95"/>
              </a:buClr>
              <a:buSzPts val="1000"/>
              <a:buFont typeface="Wingdings 3" panose="05040102010807070707" pitchFamily="18" charset="2"/>
              <a:buChar char=""/>
              <a:tabLst>
                <a:tab pos="457200" algn="l"/>
              </a:tabLst>
            </a:pPr>
            <a:endParaRPr lang="fr-FR" sz="1200" dirty="0">
              <a:solidFill>
                <a:srgbClr val="7BAA95"/>
              </a:solidFill>
              <a:latin typeface="+mj-lt"/>
              <a:ea typeface="Times New Roman" panose="02020603050405020304" pitchFamily="18" charset="0"/>
              <a:cs typeface="Segoe UI" panose="020B0502040204020203" pitchFamily="34" charset="0"/>
            </a:endParaRPr>
          </a:p>
          <a:p>
            <a:pPr marL="742950" lvl="1" indent="-285750">
              <a:lnSpc>
                <a:spcPts val="1300"/>
              </a:lnSpc>
              <a:spcAft>
                <a:spcPts val="800"/>
              </a:spcAft>
              <a:buFont typeface="Times New Roman" panose="02020603050405020304" pitchFamily="18" charset="0"/>
              <a:buChar char="•"/>
              <a:tabLst>
                <a:tab pos="914400" algn="l"/>
              </a:tabLst>
            </a:pPr>
            <a:r>
              <a:rPr lang="fr-FR" sz="1200" dirty="0">
                <a:solidFill>
                  <a:prstClr val="black"/>
                </a:solidFill>
                <a:latin typeface="+mj-lt"/>
              </a:rPr>
              <a:t>Participants en emploi (CR06)</a:t>
            </a:r>
          </a:p>
          <a:p>
            <a:pPr marL="742950" lvl="1" indent="-285750">
              <a:lnSpc>
                <a:spcPts val="1300"/>
              </a:lnSpc>
              <a:spcAft>
                <a:spcPts val="800"/>
              </a:spcAft>
              <a:buFont typeface="Times New Roman" panose="02020603050405020304" pitchFamily="18" charset="0"/>
              <a:buChar char="•"/>
              <a:tabLst>
                <a:tab pos="914400" algn="l"/>
              </a:tabLst>
            </a:pPr>
            <a:r>
              <a:rPr lang="fr-FR" sz="1200" dirty="0">
                <a:solidFill>
                  <a:prstClr val="black"/>
                </a:solidFill>
                <a:latin typeface="+mj-lt"/>
              </a:rPr>
              <a:t>Participants avec une amélioration de la situation sur le marché du travail (CR07)</a:t>
            </a:r>
          </a:p>
          <a:p>
            <a:pPr marL="742950" lvl="1" indent="-285750">
              <a:lnSpc>
                <a:spcPts val="1300"/>
              </a:lnSpc>
              <a:spcAft>
                <a:spcPts val="800"/>
              </a:spcAft>
              <a:buFont typeface="Times New Roman" panose="02020603050405020304" pitchFamily="18" charset="0"/>
              <a:buChar char="•"/>
              <a:tabLst>
                <a:tab pos="914400" algn="l"/>
              </a:tabLst>
            </a:pPr>
            <a:r>
              <a:rPr lang="fr-FR" sz="1200" dirty="0">
                <a:solidFill>
                  <a:prstClr val="black"/>
                </a:solidFill>
                <a:latin typeface="+mj-lt"/>
              </a:rPr>
              <a:t>Participants de plus de 54 ans en emploi (CR08)</a:t>
            </a:r>
          </a:p>
          <a:p>
            <a:pPr marL="742950" lvl="1" indent="-285750">
              <a:lnSpc>
                <a:spcPts val="1300"/>
              </a:lnSpc>
              <a:spcAft>
                <a:spcPts val="800"/>
              </a:spcAft>
              <a:buFont typeface="Times New Roman" panose="02020603050405020304" pitchFamily="18" charset="0"/>
              <a:buChar char="•"/>
              <a:tabLst>
                <a:tab pos="914400" algn="l"/>
              </a:tabLst>
            </a:pPr>
            <a:r>
              <a:rPr lang="fr-FR" sz="1200" dirty="0">
                <a:solidFill>
                  <a:prstClr val="black"/>
                </a:solidFill>
                <a:latin typeface="+mj-lt"/>
              </a:rPr>
              <a:t>Participants défavorisés en emploi (CR09)</a:t>
            </a:r>
          </a:p>
        </p:txBody>
      </p:sp>
      <p:sp>
        <p:nvSpPr>
          <p:cNvPr id="55" name="Rectangle 54">
            <a:extLst>
              <a:ext uri="{FF2B5EF4-FFF2-40B4-BE49-F238E27FC236}">
                <a16:creationId xmlns:a16="http://schemas.microsoft.com/office/drawing/2014/main" id="{4ED55BE3-E499-426A-BADA-328E5BD007FB}"/>
              </a:ext>
            </a:extLst>
          </p:cNvPr>
          <p:cNvSpPr/>
          <p:nvPr>
            <p:custDataLst>
              <p:tags r:id="rId6"/>
            </p:custDataLst>
          </p:nvPr>
        </p:nvSpPr>
        <p:spPr>
          <a:xfrm>
            <a:off x="3941319" y="2614424"/>
            <a:ext cx="7836590" cy="797654"/>
          </a:xfrm>
          <a:prstGeom prst="rect">
            <a:avLst/>
          </a:prstGeom>
        </p:spPr>
        <p:txBody>
          <a:bodyPr wrap="square">
            <a:spAutoFit/>
          </a:bodyPr>
          <a:lstStyle/>
          <a:p>
            <a:pPr marL="342900" indent="-342900">
              <a:lnSpc>
                <a:spcPts val="1300"/>
              </a:lnSpc>
              <a:spcAft>
                <a:spcPts val="800"/>
              </a:spcAft>
              <a:buClr>
                <a:srgbClr val="7BAA95"/>
              </a:buClr>
              <a:buSzPts val="1000"/>
              <a:buFont typeface="Wingdings 3" panose="05040102010807070707" pitchFamily="18" charset="2"/>
              <a:buChar char=""/>
              <a:tabLst>
                <a:tab pos="457200" algn="l"/>
              </a:tabLst>
            </a:pPr>
            <a:endParaRPr lang="fr-FR" sz="1200" dirty="0">
              <a:solidFill>
                <a:srgbClr val="7BAA95"/>
              </a:solidFill>
              <a:latin typeface="+mj-lt"/>
              <a:cs typeface="Segoe UI" panose="020B0502040204020203" pitchFamily="34" charset="0"/>
            </a:endParaRPr>
          </a:p>
          <a:p>
            <a:pPr marL="742950" lvl="1" indent="-285750">
              <a:lnSpc>
                <a:spcPts val="1300"/>
              </a:lnSpc>
              <a:spcAft>
                <a:spcPts val="800"/>
              </a:spcAft>
              <a:buFont typeface="Times New Roman" panose="02020603050405020304" pitchFamily="18" charset="0"/>
              <a:buChar char="•"/>
              <a:tabLst>
                <a:tab pos="914400" algn="l"/>
              </a:tabLst>
            </a:pPr>
            <a:r>
              <a:rPr lang="fr-FR" sz="1200" dirty="0">
                <a:solidFill>
                  <a:prstClr val="black"/>
                </a:solidFill>
                <a:latin typeface="+mj-lt"/>
              </a:rPr>
              <a:t>Participants ayant créé ou repris une entreprise existante dans les six mois après leur participation (CR83_1)</a:t>
            </a:r>
          </a:p>
          <a:p>
            <a:pPr marL="742950" lvl="1" indent="-285750">
              <a:lnSpc>
                <a:spcPts val="1300"/>
              </a:lnSpc>
              <a:spcAft>
                <a:spcPts val="800"/>
              </a:spcAft>
              <a:buFont typeface="Times New Roman" panose="02020603050405020304" pitchFamily="18" charset="0"/>
              <a:buChar char="•"/>
              <a:tabLst>
                <a:tab pos="914400" algn="l"/>
              </a:tabLst>
            </a:pPr>
            <a:r>
              <a:rPr lang="fr-FR" sz="1200" dirty="0">
                <a:solidFill>
                  <a:prstClr val="black"/>
                </a:solidFill>
                <a:latin typeface="+mj-lt"/>
              </a:rPr>
              <a:t>Femmes ayant créé ou repris une entreprise existante dans les six mois après leur participation (CR83_2)</a:t>
            </a:r>
          </a:p>
        </p:txBody>
      </p:sp>
      <p:sp>
        <p:nvSpPr>
          <p:cNvPr id="2" name="ZoneTexte 1">
            <a:extLst>
              <a:ext uri="{FF2B5EF4-FFF2-40B4-BE49-F238E27FC236}">
                <a16:creationId xmlns:a16="http://schemas.microsoft.com/office/drawing/2014/main" id="{64E71706-77DD-283B-7407-619E0E381C15}"/>
              </a:ext>
            </a:extLst>
          </p:cNvPr>
          <p:cNvSpPr txBox="1"/>
          <p:nvPr/>
        </p:nvSpPr>
        <p:spPr>
          <a:xfrm>
            <a:off x="338384" y="3520228"/>
            <a:ext cx="11499648" cy="738664"/>
          </a:xfrm>
          <a:prstGeom prst="rect">
            <a:avLst/>
          </a:prstGeom>
          <a:noFill/>
        </p:spPr>
        <p:txBody>
          <a:bodyPr wrap="square">
            <a:spAutoFit/>
          </a:bodyPr>
          <a:lstStyle/>
          <a:p>
            <a:pPr rtl="0"/>
            <a:r>
              <a:rPr lang="fr-FR" sz="1400" dirty="0">
                <a:effectLst/>
              </a:rPr>
              <a:t>Selon les guidances européennes, les indicateurs nécessitent un </a:t>
            </a:r>
            <a:r>
              <a:rPr lang="fr-FR" sz="1400" b="1" dirty="0">
                <a:effectLst/>
              </a:rPr>
              <a:t>échantillonnage représentatif par </a:t>
            </a:r>
            <a:r>
              <a:rPr lang="fr-FR" sz="1400" b="1" u="sng" dirty="0">
                <a:solidFill>
                  <a:schemeClr val="accent1">
                    <a:lumMod val="50000"/>
                  </a:schemeClr>
                </a:solidFill>
                <a:effectLst/>
              </a:rPr>
              <a:t>Priorité d’investissement</a:t>
            </a:r>
            <a:r>
              <a:rPr lang="fr-FR" sz="1400" u="sng" dirty="0">
                <a:solidFill>
                  <a:schemeClr val="accent1">
                    <a:lumMod val="50000"/>
                  </a:schemeClr>
                </a:solidFill>
                <a:effectLst/>
              </a:rPr>
              <a:t> </a:t>
            </a:r>
            <a:r>
              <a:rPr lang="fr-FR" sz="1400" dirty="0">
                <a:effectLst/>
              </a:rPr>
              <a:t>avec une stratification obligatoire sur le sexe des participants et la catégorie de région. L’âge, le niveau d’éducation et la situation favorisée/défavorisée impactant le résultat des indicateurs FSE</a:t>
            </a:r>
            <a:r>
              <a:rPr lang="fr-FR" sz="1400" dirty="0"/>
              <a:t>, ils ont aussi été intégrés </a:t>
            </a:r>
            <a:r>
              <a:rPr lang="fr-FR" sz="1400" dirty="0">
                <a:effectLst/>
              </a:rPr>
              <a:t>dans le </a:t>
            </a:r>
            <a:r>
              <a:rPr lang="fr-FR" sz="1400" b="1" dirty="0">
                <a:solidFill>
                  <a:schemeClr val="accent1">
                    <a:lumMod val="50000"/>
                  </a:schemeClr>
                </a:solidFill>
                <a:effectLst/>
              </a:rPr>
              <a:t>plan de stratification </a:t>
            </a:r>
            <a:r>
              <a:rPr lang="fr-FR" sz="1400" dirty="0">
                <a:effectLst/>
              </a:rPr>
              <a:t>détaillé ci-dessous :</a:t>
            </a:r>
          </a:p>
        </p:txBody>
      </p:sp>
      <p:sp>
        <p:nvSpPr>
          <p:cNvPr id="4" name="ZoneTexte 3">
            <a:extLst>
              <a:ext uri="{FF2B5EF4-FFF2-40B4-BE49-F238E27FC236}">
                <a16:creationId xmlns:a16="http://schemas.microsoft.com/office/drawing/2014/main" id="{52256C33-5F51-B9DE-0EDF-ED1A1E9F5324}"/>
              </a:ext>
            </a:extLst>
          </p:cNvPr>
          <p:cNvSpPr txBox="1"/>
          <p:nvPr/>
        </p:nvSpPr>
        <p:spPr>
          <a:xfrm>
            <a:off x="711680" y="4382588"/>
            <a:ext cx="4912743" cy="1631216"/>
          </a:xfrm>
          <a:prstGeom prst="rect">
            <a:avLst/>
          </a:prstGeom>
          <a:solidFill>
            <a:schemeClr val="bg1">
              <a:lumMod val="95000"/>
            </a:schemeClr>
          </a:solidFill>
        </p:spPr>
        <p:txBody>
          <a:bodyPr wrap="square">
            <a:spAutoFit/>
          </a:bodyPr>
          <a:lstStyle/>
          <a:p>
            <a:pPr rtl="0"/>
            <a:r>
              <a:rPr lang="fr-FR" sz="1000" b="1" u="sng" dirty="0">
                <a:solidFill>
                  <a:schemeClr val="accent1">
                    <a:lumMod val="50000"/>
                  </a:schemeClr>
                </a:solidFill>
                <a:effectLst/>
              </a:rPr>
              <a:t>Détail des critères de stratification</a:t>
            </a:r>
            <a:endParaRPr lang="fr-FR" sz="1000" u="sng" dirty="0">
              <a:solidFill>
                <a:schemeClr val="accent1">
                  <a:lumMod val="50000"/>
                </a:schemeClr>
              </a:solidFill>
              <a:effectLst/>
            </a:endParaRPr>
          </a:p>
          <a:p>
            <a:pPr rtl="0"/>
            <a:r>
              <a:rPr lang="fr-FR" sz="1000" dirty="0">
                <a:effectLst/>
              </a:rPr>
              <a:t> </a:t>
            </a:r>
          </a:p>
          <a:p>
            <a:pPr rtl="0"/>
            <a:r>
              <a:rPr lang="fr-FR" sz="1000" b="1" dirty="0">
                <a:effectLst/>
              </a:rPr>
              <a:t>1. Sexe</a:t>
            </a:r>
          </a:p>
          <a:p>
            <a:pPr rtl="0"/>
            <a:r>
              <a:rPr lang="fr-FR" sz="1000" dirty="0">
                <a:effectLst/>
              </a:rPr>
              <a:t>Homme</a:t>
            </a:r>
          </a:p>
          <a:p>
            <a:pPr rtl="0"/>
            <a:r>
              <a:rPr lang="fr-FR" sz="1000" dirty="0">
                <a:effectLst/>
              </a:rPr>
              <a:t>Femme</a:t>
            </a:r>
          </a:p>
          <a:p>
            <a:pPr rtl="0"/>
            <a:r>
              <a:rPr lang="fr-FR" sz="1000" dirty="0">
                <a:effectLst/>
              </a:rPr>
              <a:t> </a:t>
            </a:r>
          </a:p>
          <a:p>
            <a:pPr rtl="0"/>
            <a:r>
              <a:rPr lang="fr-FR" sz="1000" b="1" dirty="0">
                <a:effectLst/>
              </a:rPr>
              <a:t>2. Catégorie de région</a:t>
            </a:r>
          </a:p>
          <a:p>
            <a:pPr rtl="0"/>
            <a:r>
              <a:rPr lang="fr-FR" sz="1000" dirty="0">
                <a:effectLst/>
              </a:rPr>
              <a:t>Catégorie 1 : régions plus développées (PIB &gt; 90% de la moyenne de l'UE-27)</a:t>
            </a:r>
          </a:p>
          <a:p>
            <a:pPr rtl="0"/>
            <a:r>
              <a:rPr lang="fr-FR" sz="1000" dirty="0">
                <a:effectLst/>
              </a:rPr>
              <a:t>Catégorie 2 : régions en transition (PIB de 75% à 90% de l'UE-27)</a:t>
            </a:r>
          </a:p>
          <a:p>
            <a:pPr rtl="0"/>
            <a:r>
              <a:rPr lang="fr-FR" sz="1000" dirty="0">
                <a:effectLst/>
              </a:rPr>
              <a:t>Régions moins développées : régions dont le PIB par habitant est inférieur à 75% du PIB</a:t>
            </a:r>
          </a:p>
        </p:txBody>
      </p:sp>
      <p:sp>
        <p:nvSpPr>
          <p:cNvPr id="5" name="ZoneTexte 4">
            <a:extLst>
              <a:ext uri="{FF2B5EF4-FFF2-40B4-BE49-F238E27FC236}">
                <a16:creationId xmlns:a16="http://schemas.microsoft.com/office/drawing/2014/main" id="{3715BF0E-9DF6-5C30-677C-08D61D33A187}"/>
              </a:ext>
            </a:extLst>
          </p:cNvPr>
          <p:cNvSpPr txBox="1"/>
          <p:nvPr/>
        </p:nvSpPr>
        <p:spPr>
          <a:xfrm>
            <a:off x="5686301" y="4362408"/>
            <a:ext cx="1930825" cy="1631216"/>
          </a:xfrm>
          <a:prstGeom prst="rect">
            <a:avLst/>
          </a:prstGeom>
          <a:solidFill>
            <a:schemeClr val="bg1">
              <a:lumMod val="95000"/>
            </a:schemeClr>
          </a:solidFill>
        </p:spPr>
        <p:txBody>
          <a:bodyPr wrap="square">
            <a:spAutoFit/>
          </a:bodyPr>
          <a:lstStyle/>
          <a:p>
            <a:pPr rtl="0"/>
            <a:r>
              <a:rPr lang="fr-FR" sz="1000" dirty="0">
                <a:effectLst/>
              </a:rPr>
              <a:t> </a:t>
            </a:r>
            <a:r>
              <a:rPr lang="fr-FR" sz="1000" b="1" dirty="0">
                <a:effectLst/>
              </a:rPr>
              <a:t>3. Âge</a:t>
            </a:r>
          </a:p>
          <a:p>
            <a:pPr rtl="0"/>
            <a:r>
              <a:rPr lang="fr-FR" sz="1000" dirty="0">
                <a:effectLst/>
              </a:rPr>
              <a:t>Moins de 25 ans</a:t>
            </a:r>
          </a:p>
          <a:p>
            <a:pPr rtl="0"/>
            <a:r>
              <a:rPr lang="fr-FR" sz="1000" dirty="0">
                <a:effectLst/>
              </a:rPr>
              <a:t>25-39 ans</a:t>
            </a:r>
          </a:p>
          <a:p>
            <a:pPr rtl="0"/>
            <a:r>
              <a:rPr lang="fr-FR" sz="1000" dirty="0">
                <a:effectLst/>
              </a:rPr>
              <a:t>40-54 ans</a:t>
            </a:r>
          </a:p>
          <a:p>
            <a:pPr rtl="0"/>
            <a:r>
              <a:rPr lang="fr-FR" sz="1000" dirty="0">
                <a:effectLst/>
              </a:rPr>
              <a:t>Plus de 54 ans</a:t>
            </a:r>
          </a:p>
          <a:p>
            <a:pPr rtl="0"/>
            <a:endParaRPr lang="fr-FR" sz="1000" dirty="0">
              <a:effectLst/>
            </a:endParaRPr>
          </a:p>
          <a:p>
            <a:pPr rtl="0"/>
            <a:r>
              <a:rPr lang="fr-FR" sz="1000" b="1" dirty="0">
                <a:effectLst/>
              </a:rPr>
              <a:t>4. Niveau d’éducation</a:t>
            </a:r>
          </a:p>
          <a:p>
            <a:pPr rtl="0"/>
            <a:r>
              <a:rPr lang="fr-FR" sz="1000" dirty="0">
                <a:effectLst/>
              </a:rPr>
              <a:t>CITE 0-1-2</a:t>
            </a:r>
          </a:p>
          <a:p>
            <a:pPr rtl="0"/>
            <a:r>
              <a:rPr lang="fr-FR" sz="1000" dirty="0">
                <a:effectLst/>
              </a:rPr>
              <a:t>CITE 3-4</a:t>
            </a:r>
          </a:p>
          <a:p>
            <a:pPr rtl="0"/>
            <a:r>
              <a:rPr lang="fr-FR" sz="1000" dirty="0">
                <a:effectLst/>
              </a:rPr>
              <a:t>CITE 5 à 8</a:t>
            </a:r>
          </a:p>
        </p:txBody>
      </p:sp>
      <p:sp>
        <p:nvSpPr>
          <p:cNvPr id="6" name="ZoneTexte 5">
            <a:extLst>
              <a:ext uri="{FF2B5EF4-FFF2-40B4-BE49-F238E27FC236}">
                <a16:creationId xmlns:a16="http://schemas.microsoft.com/office/drawing/2014/main" id="{68EB673B-6264-A7E0-F1B2-8BFE1FDA2970}"/>
              </a:ext>
            </a:extLst>
          </p:cNvPr>
          <p:cNvSpPr txBox="1"/>
          <p:nvPr/>
        </p:nvSpPr>
        <p:spPr>
          <a:xfrm>
            <a:off x="7664169" y="4363929"/>
            <a:ext cx="1930825" cy="707886"/>
          </a:xfrm>
          <a:prstGeom prst="rect">
            <a:avLst/>
          </a:prstGeom>
          <a:solidFill>
            <a:schemeClr val="bg1">
              <a:lumMod val="95000"/>
            </a:schemeClr>
          </a:solidFill>
        </p:spPr>
        <p:txBody>
          <a:bodyPr wrap="square">
            <a:spAutoFit/>
          </a:bodyPr>
          <a:lstStyle/>
          <a:p>
            <a:pPr rtl="0"/>
            <a:r>
              <a:rPr lang="fr-FR" sz="1000" dirty="0">
                <a:effectLst/>
              </a:rPr>
              <a:t> </a:t>
            </a:r>
            <a:r>
              <a:rPr lang="fr-FR" sz="1000" b="1" dirty="0">
                <a:effectLst/>
              </a:rPr>
              <a:t>5. Situation sociale</a:t>
            </a:r>
          </a:p>
          <a:p>
            <a:pPr rtl="0"/>
            <a:r>
              <a:rPr lang="fr-FR" sz="1000" dirty="0">
                <a:effectLst/>
              </a:rPr>
              <a:t>Non défavorisé</a:t>
            </a:r>
          </a:p>
          <a:p>
            <a:pPr rtl="0"/>
            <a:r>
              <a:rPr lang="fr-FR" sz="1000" dirty="0">
                <a:effectLst/>
              </a:rPr>
              <a:t>Défavorisé</a:t>
            </a:r>
          </a:p>
          <a:p>
            <a:pPr rtl="0"/>
            <a:endParaRPr lang="fr-FR" sz="1000" dirty="0">
              <a:effectLst/>
            </a:endParaRPr>
          </a:p>
        </p:txBody>
      </p:sp>
    </p:spTree>
    <p:extLst>
      <p:ext uri="{BB962C8B-B14F-4D97-AF65-F5344CB8AC3E}">
        <p14:creationId xmlns:p14="http://schemas.microsoft.com/office/powerpoint/2010/main" val="242987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49BB-B872-8F93-8DE0-EF86893CC4FE}"/>
            </a:ext>
          </a:extLst>
        </p:cNvPr>
        <p:cNvGrpSpPr/>
        <p:nvPr/>
      </p:nvGrpSpPr>
      <p:grpSpPr>
        <a:xfrm>
          <a:off x="0" y="0"/>
          <a:ext cx="0" cy="0"/>
          <a:chOff x="0" y="0"/>
          <a:chExt cx="0" cy="0"/>
        </a:xfrm>
      </p:grpSpPr>
      <p:sp>
        <p:nvSpPr>
          <p:cNvPr id="39" name="TextBox 6">
            <a:extLst>
              <a:ext uri="{FF2B5EF4-FFF2-40B4-BE49-F238E27FC236}">
                <a16:creationId xmlns:a16="http://schemas.microsoft.com/office/drawing/2014/main" id="{1F7280BD-11D8-FBD0-49D2-7816C97B9412}"/>
              </a:ext>
            </a:extLst>
          </p:cNvPr>
          <p:cNvSpPr txBox="1"/>
          <p:nvPr>
            <p:custDataLst>
              <p:tags r:id="rId1"/>
            </p:custDataLst>
          </p:nvPr>
        </p:nvSpPr>
        <p:spPr>
          <a:xfrm>
            <a:off x="135586" y="175485"/>
            <a:ext cx="11411979" cy="830997"/>
          </a:xfrm>
          <a:prstGeom prst="rect">
            <a:avLst/>
          </a:prstGeom>
          <a:noFill/>
        </p:spPr>
        <p:txBody>
          <a:bodyPr wrap="square" rtlCol="0">
            <a:spAutoFit/>
          </a:bodyPr>
          <a:lstStyle/>
          <a:p>
            <a:pPr marL="0" lvl="0" indent="0" algn="l">
              <a:buSzPts val="1000"/>
              <a:buFont typeface="Symbol" panose="05050102010706020507" pitchFamily="18" charset="2"/>
              <a:buNone/>
              <a:tabLst>
                <a:tab pos="457200" algn="l"/>
              </a:tabLst>
            </a:pPr>
            <a:r>
              <a:rPr lang="fr-FR" sz="4800" dirty="0">
                <a:solidFill>
                  <a:srgbClr val="464D50"/>
                </a:solidFill>
                <a:effectLst/>
                <a:latin typeface="Myriad Pro Light" panose="020B0603030403020204" pitchFamily="34" charset="0"/>
                <a:ea typeface="Times New Roman" panose="02020603050405020304" pitchFamily="18" charset="0"/>
              </a:rPr>
              <a:t>6 indicateurs à calculer (2/2)</a:t>
            </a:r>
            <a:endParaRPr lang="fr-FR" sz="4800" dirty="0">
              <a:solidFill>
                <a:srgbClr val="464D50"/>
              </a:solidFill>
              <a:effectLst/>
              <a:latin typeface="Myriad Pro Light" panose="020B0603030403020204" pitchFamily="34" charset="0"/>
              <a:ea typeface="Calibri" panose="020F0502020204030204" pitchFamily="34" charset="0"/>
            </a:endParaRPr>
          </a:p>
        </p:txBody>
      </p:sp>
      <p:grpSp>
        <p:nvGrpSpPr>
          <p:cNvPr id="18" name="Group 117">
            <a:extLst>
              <a:ext uri="{FF2B5EF4-FFF2-40B4-BE49-F238E27FC236}">
                <a16:creationId xmlns:a16="http://schemas.microsoft.com/office/drawing/2014/main" id="{09D8CC8A-20AE-4DF6-3ABC-0251672C8886}"/>
              </a:ext>
            </a:extLst>
          </p:cNvPr>
          <p:cNvGrpSpPr>
            <a:grpSpLocks noChangeAspect="1"/>
          </p:cNvGrpSpPr>
          <p:nvPr>
            <p:custDataLst>
              <p:tags r:id="rId2"/>
            </p:custDataLst>
          </p:nvPr>
        </p:nvGrpSpPr>
        <p:grpSpPr bwMode="auto">
          <a:xfrm>
            <a:off x="10769339" y="175485"/>
            <a:ext cx="1020436" cy="1079762"/>
            <a:chOff x="240" y="2716"/>
            <a:chExt cx="860" cy="910"/>
          </a:xfrm>
        </p:grpSpPr>
        <p:sp>
          <p:nvSpPr>
            <p:cNvPr id="19" name="AutoShape 116">
              <a:extLst>
                <a:ext uri="{FF2B5EF4-FFF2-40B4-BE49-F238E27FC236}">
                  <a16:creationId xmlns:a16="http://schemas.microsoft.com/office/drawing/2014/main" id="{5D4C3980-C096-D854-EE7B-A1ADA5F2C486}"/>
                </a:ext>
              </a:extLst>
            </p:cNvPr>
            <p:cNvSpPr>
              <a:spLocks noChangeAspect="1" noChangeArrowheads="1" noTextEdit="1"/>
            </p:cNvSpPr>
            <p:nvPr/>
          </p:nvSpPr>
          <p:spPr bwMode="auto">
            <a:xfrm>
              <a:off x="240" y="2716"/>
              <a:ext cx="860"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Line 118">
              <a:extLst>
                <a:ext uri="{FF2B5EF4-FFF2-40B4-BE49-F238E27FC236}">
                  <a16:creationId xmlns:a16="http://schemas.microsoft.com/office/drawing/2014/main" id="{56548CCA-BC42-2A2E-F3A9-D982860BEC4F}"/>
                </a:ext>
              </a:extLst>
            </p:cNvPr>
            <p:cNvSpPr>
              <a:spLocks noChangeShapeType="1"/>
            </p:cNvSpPr>
            <p:nvPr/>
          </p:nvSpPr>
          <p:spPr bwMode="auto">
            <a:xfrm>
              <a:off x="247" y="2850"/>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9">
              <a:extLst>
                <a:ext uri="{FF2B5EF4-FFF2-40B4-BE49-F238E27FC236}">
                  <a16:creationId xmlns:a16="http://schemas.microsoft.com/office/drawing/2014/main" id="{805198FF-DACA-5181-8A75-89EFB91AD305}"/>
                </a:ext>
              </a:extLst>
            </p:cNvPr>
            <p:cNvSpPr>
              <a:spLocks noChangeShapeType="1"/>
            </p:cNvSpPr>
            <p:nvPr/>
          </p:nvSpPr>
          <p:spPr bwMode="auto">
            <a:xfrm>
              <a:off x="247" y="2976"/>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0">
              <a:extLst>
                <a:ext uri="{FF2B5EF4-FFF2-40B4-BE49-F238E27FC236}">
                  <a16:creationId xmlns:a16="http://schemas.microsoft.com/office/drawing/2014/main" id="{452E42B4-5AF8-0F96-6916-2B1546DB3609}"/>
                </a:ext>
              </a:extLst>
            </p:cNvPr>
            <p:cNvSpPr>
              <a:spLocks noChangeShapeType="1"/>
            </p:cNvSpPr>
            <p:nvPr/>
          </p:nvSpPr>
          <p:spPr bwMode="auto">
            <a:xfrm>
              <a:off x="247" y="3232"/>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21">
              <a:extLst>
                <a:ext uri="{FF2B5EF4-FFF2-40B4-BE49-F238E27FC236}">
                  <a16:creationId xmlns:a16="http://schemas.microsoft.com/office/drawing/2014/main" id="{540FF083-BFA6-399A-F86D-DBF23EBBD0A9}"/>
                </a:ext>
              </a:extLst>
            </p:cNvPr>
            <p:cNvSpPr>
              <a:spLocks noChangeShapeType="1"/>
            </p:cNvSpPr>
            <p:nvPr/>
          </p:nvSpPr>
          <p:spPr bwMode="auto">
            <a:xfrm>
              <a:off x="247" y="3105"/>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22">
              <a:extLst>
                <a:ext uri="{FF2B5EF4-FFF2-40B4-BE49-F238E27FC236}">
                  <a16:creationId xmlns:a16="http://schemas.microsoft.com/office/drawing/2014/main" id="{4D36CBCC-B5AF-59A6-4FFD-350758ECD68C}"/>
                </a:ext>
              </a:extLst>
            </p:cNvPr>
            <p:cNvSpPr>
              <a:spLocks noChangeShapeType="1"/>
            </p:cNvSpPr>
            <p:nvPr/>
          </p:nvSpPr>
          <p:spPr bwMode="auto">
            <a:xfrm>
              <a:off x="247" y="3361"/>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23">
              <a:extLst>
                <a:ext uri="{FF2B5EF4-FFF2-40B4-BE49-F238E27FC236}">
                  <a16:creationId xmlns:a16="http://schemas.microsoft.com/office/drawing/2014/main" id="{8A504516-1F62-794D-B20E-89CCAD2CAB4D}"/>
                </a:ext>
              </a:extLst>
            </p:cNvPr>
            <p:cNvSpPr>
              <a:spLocks noChangeShapeType="1"/>
            </p:cNvSpPr>
            <p:nvPr/>
          </p:nvSpPr>
          <p:spPr bwMode="auto">
            <a:xfrm>
              <a:off x="247" y="3614"/>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24">
              <a:extLst>
                <a:ext uri="{FF2B5EF4-FFF2-40B4-BE49-F238E27FC236}">
                  <a16:creationId xmlns:a16="http://schemas.microsoft.com/office/drawing/2014/main" id="{A5EE55B6-D93A-C275-E50B-C5BFACD2A6CC}"/>
                </a:ext>
              </a:extLst>
            </p:cNvPr>
            <p:cNvSpPr>
              <a:spLocks noChangeShapeType="1"/>
            </p:cNvSpPr>
            <p:nvPr/>
          </p:nvSpPr>
          <p:spPr bwMode="auto">
            <a:xfrm>
              <a:off x="247" y="3487"/>
              <a:ext cx="843" cy="0"/>
            </a:xfrm>
            <a:prstGeom prst="line">
              <a:avLst/>
            </a:prstGeom>
            <a:noFill/>
            <a:ln w="30163" cap="flat">
              <a:solidFill>
                <a:srgbClr val="96E4E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Rectangle 125">
              <a:extLst>
                <a:ext uri="{FF2B5EF4-FFF2-40B4-BE49-F238E27FC236}">
                  <a16:creationId xmlns:a16="http://schemas.microsoft.com/office/drawing/2014/main" id="{FA6D1D40-9AED-E164-1788-A3AD678035E3}"/>
                </a:ext>
              </a:extLst>
            </p:cNvPr>
            <p:cNvSpPr>
              <a:spLocks noChangeArrowheads="1"/>
            </p:cNvSpPr>
            <p:nvPr/>
          </p:nvSpPr>
          <p:spPr bwMode="auto">
            <a:xfrm>
              <a:off x="247" y="3234"/>
              <a:ext cx="105" cy="380"/>
            </a:xfrm>
            <a:prstGeom prst="rect">
              <a:avLst/>
            </a:prstGeom>
            <a:solidFill>
              <a:srgbClr val="96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26">
              <a:extLst>
                <a:ext uri="{FF2B5EF4-FFF2-40B4-BE49-F238E27FC236}">
                  <a16:creationId xmlns:a16="http://schemas.microsoft.com/office/drawing/2014/main" id="{99D2AA23-F168-8C8E-7637-71FAFA4C500E}"/>
                </a:ext>
              </a:extLst>
            </p:cNvPr>
            <p:cNvSpPr>
              <a:spLocks noChangeArrowheads="1"/>
            </p:cNvSpPr>
            <p:nvPr/>
          </p:nvSpPr>
          <p:spPr bwMode="auto">
            <a:xfrm>
              <a:off x="742" y="3170"/>
              <a:ext cx="102" cy="444"/>
            </a:xfrm>
            <a:prstGeom prst="rect">
              <a:avLst/>
            </a:prstGeom>
            <a:solidFill>
              <a:srgbClr val="96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127">
              <a:extLst>
                <a:ext uri="{FF2B5EF4-FFF2-40B4-BE49-F238E27FC236}">
                  <a16:creationId xmlns:a16="http://schemas.microsoft.com/office/drawing/2014/main" id="{F2705F65-7B07-EB03-F7CF-832ACFCFF5A0}"/>
                </a:ext>
              </a:extLst>
            </p:cNvPr>
            <p:cNvSpPr>
              <a:spLocks noChangeArrowheads="1"/>
            </p:cNvSpPr>
            <p:nvPr/>
          </p:nvSpPr>
          <p:spPr bwMode="auto">
            <a:xfrm>
              <a:off x="988" y="2878"/>
              <a:ext cx="102" cy="736"/>
            </a:xfrm>
            <a:prstGeom prst="rect">
              <a:avLst/>
            </a:prstGeom>
            <a:solidFill>
              <a:srgbClr val="96E4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Line 128">
              <a:extLst>
                <a:ext uri="{FF2B5EF4-FFF2-40B4-BE49-F238E27FC236}">
                  <a16:creationId xmlns:a16="http://schemas.microsoft.com/office/drawing/2014/main" id="{361864B6-D832-B25F-002C-79514C95D572}"/>
                </a:ext>
              </a:extLst>
            </p:cNvPr>
            <p:cNvSpPr>
              <a:spLocks noChangeShapeType="1"/>
            </p:cNvSpPr>
            <p:nvPr/>
          </p:nvSpPr>
          <p:spPr bwMode="auto">
            <a:xfrm>
              <a:off x="247" y="3339"/>
              <a:ext cx="0" cy="275"/>
            </a:xfrm>
            <a:prstGeom prst="line">
              <a:avLst/>
            </a:prstGeom>
            <a:noFill/>
            <a:ln w="30163" cap="flat">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129">
              <a:extLst>
                <a:ext uri="{FF2B5EF4-FFF2-40B4-BE49-F238E27FC236}">
                  <a16:creationId xmlns:a16="http://schemas.microsoft.com/office/drawing/2014/main" id="{A8DF1AFF-2E63-D0AD-B08A-D378F5070EEA}"/>
                </a:ext>
              </a:extLst>
            </p:cNvPr>
            <p:cNvSpPr>
              <a:spLocks/>
            </p:cNvSpPr>
            <p:nvPr/>
          </p:nvSpPr>
          <p:spPr bwMode="auto">
            <a:xfrm>
              <a:off x="247" y="3234"/>
              <a:ext cx="105" cy="380"/>
            </a:xfrm>
            <a:custGeom>
              <a:avLst/>
              <a:gdLst>
                <a:gd name="T0" fmla="*/ 105 w 105"/>
                <a:gd name="T1" fmla="*/ 380 h 380"/>
                <a:gd name="T2" fmla="*/ 105 w 105"/>
                <a:gd name="T3" fmla="*/ 0 h 380"/>
                <a:gd name="T4" fmla="*/ 0 w 105"/>
                <a:gd name="T5" fmla="*/ 0 h 380"/>
                <a:gd name="T6" fmla="*/ 0 w 105"/>
                <a:gd name="T7" fmla="*/ 29 h 380"/>
              </a:gdLst>
              <a:ahLst/>
              <a:cxnLst>
                <a:cxn ang="0">
                  <a:pos x="T0" y="T1"/>
                </a:cxn>
                <a:cxn ang="0">
                  <a:pos x="T2" y="T3"/>
                </a:cxn>
                <a:cxn ang="0">
                  <a:pos x="T4" y="T5"/>
                </a:cxn>
                <a:cxn ang="0">
                  <a:pos x="T6" y="T7"/>
                </a:cxn>
              </a:cxnLst>
              <a:rect l="0" t="0" r="r" b="b"/>
              <a:pathLst>
                <a:path w="105" h="380">
                  <a:moveTo>
                    <a:pt x="105" y="380"/>
                  </a:moveTo>
                  <a:lnTo>
                    <a:pt x="105" y="0"/>
                  </a:lnTo>
                  <a:lnTo>
                    <a:pt x="0" y="0"/>
                  </a:lnTo>
                  <a:lnTo>
                    <a:pt x="0" y="29"/>
                  </a:ln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Rectangle 130">
              <a:extLst>
                <a:ext uri="{FF2B5EF4-FFF2-40B4-BE49-F238E27FC236}">
                  <a16:creationId xmlns:a16="http://schemas.microsoft.com/office/drawing/2014/main" id="{99DBD7F3-A439-D73C-AB07-2F89A3F43E1B}"/>
                </a:ext>
              </a:extLst>
            </p:cNvPr>
            <p:cNvSpPr>
              <a:spLocks noChangeArrowheads="1"/>
            </p:cNvSpPr>
            <p:nvPr/>
          </p:nvSpPr>
          <p:spPr bwMode="auto">
            <a:xfrm>
              <a:off x="496" y="3105"/>
              <a:ext cx="102" cy="509"/>
            </a:xfrm>
            <a:prstGeom prst="rect">
              <a:avLst/>
            </a:prstGeom>
            <a:solidFill>
              <a:srgbClr val="9DD9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31">
              <a:extLst>
                <a:ext uri="{FF2B5EF4-FFF2-40B4-BE49-F238E27FC236}">
                  <a16:creationId xmlns:a16="http://schemas.microsoft.com/office/drawing/2014/main" id="{9C960934-D088-8805-DF66-21C6BFB8CE77}"/>
                </a:ext>
              </a:extLst>
            </p:cNvPr>
            <p:cNvSpPr>
              <a:spLocks/>
            </p:cNvSpPr>
            <p:nvPr/>
          </p:nvSpPr>
          <p:spPr bwMode="auto">
            <a:xfrm>
              <a:off x="496" y="3105"/>
              <a:ext cx="102" cy="509"/>
            </a:xfrm>
            <a:custGeom>
              <a:avLst/>
              <a:gdLst>
                <a:gd name="T0" fmla="*/ 102 w 102"/>
                <a:gd name="T1" fmla="*/ 509 h 509"/>
                <a:gd name="T2" fmla="*/ 102 w 102"/>
                <a:gd name="T3" fmla="*/ 0 h 509"/>
                <a:gd name="T4" fmla="*/ 0 w 102"/>
                <a:gd name="T5" fmla="*/ 0 h 509"/>
                <a:gd name="T6" fmla="*/ 0 w 102"/>
                <a:gd name="T7" fmla="*/ 509 h 509"/>
              </a:gdLst>
              <a:ahLst/>
              <a:cxnLst>
                <a:cxn ang="0">
                  <a:pos x="T0" y="T1"/>
                </a:cxn>
                <a:cxn ang="0">
                  <a:pos x="T2" y="T3"/>
                </a:cxn>
                <a:cxn ang="0">
                  <a:pos x="T4" y="T5"/>
                </a:cxn>
                <a:cxn ang="0">
                  <a:pos x="T6" y="T7"/>
                </a:cxn>
              </a:cxnLst>
              <a:rect l="0" t="0" r="r" b="b"/>
              <a:pathLst>
                <a:path w="102" h="509">
                  <a:moveTo>
                    <a:pt x="102" y="509"/>
                  </a:moveTo>
                  <a:lnTo>
                    <a:pt x="102" y="0"/>
                  </a:lnTo>
                  <a:lnTo>
                    <a:pt x="0" y="0"/>
                  </a:lnTo>
                  <a:lnTo>
                    <a:pt x="0" y="509"/>
                  </a:lnTo>
                </a:path>
              </a:pathLst>
            </a:custGeom>
            <a:solidFill>
              <a:srgbClr val="96E4E8"/>
            </a:solidFill>
            <a:ln w="30163" cap="flat">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132">
              <a:extLst>
                <a:ext uri="{FF2B5EF4-FFF2-40B4-BE49-F238E27FC236}">
                  <a16:creationId xmlns:a16="http://schemas.microsoft.com/office/drawing/2014/main" id="{CDE717A2-7ABF-1BF5-B80F-BB2B43250028}"/>
                </a:ext>
              </a:extLst>
            </p:cNvPr>
            <p:cNvSpPr>
              <a:spLocks/>
            </p:cNvSpPr>
            <p:nvPr/>
          </p:nvSpPr>
          <p:spPr bwMode="auto">
            <a:xfrm>
              <a:off x="742" y="3170"/>
              <a:ext cx="102" cy="444"/>
            </a:xfrm>
            <a:custGeom>
              <a:avLst/>
              <a:gdLst>
                <a:gd name="T0" fmla="*/ 102 w 102"/>
                <a:gd name="T1" fmla="*/ 444 h 444"/>
                <a:gd name="T2" fmla="*/ 102 w 102"/>
                <a:gd name="T3" fmla="*/ 0 h 444"/>
                <a:gd name="T4" fmla="*/ 0 w 102"/>
                <a:gd name="T5" fmla="*/ 0 h 444"/>
                <a:gd name="T6" fmla="*/ 0 w 102"/>
                <a:gd name="T7" fmla="*/ 444 h 444"/>
              </a:gdLst>
              <a:ahLst/>
              <a:cxnLst>
                <a:cxn ang="0">
                  <a:pos x="T0" y="T1"/>
                </a:cxn>
                <a:cxn ang="0">
                  <a:pos x="T2" y="T3"/>
                </a:cxn>
                <a:cxn ang="0">
                  <a:pos x="T4" y="T5"/>
                </a:cxn>
                <a:cxn ang="0">
                  <a:pos x="T6" y="T7"/>
                </a:cxn>
              </a:cxnLst>
              <a:rect l="0" t="0" r="r" b="b"/>
              <a:pathLst>
                <a:path w="102" h="444">
                  <a:moveTo>
                    <a:pt x="102" y="444"/>
                  </a:moveTo>
                  <a:lnTo>
                    <a:pt x="102" y="0"/>
                  </a:lnTo>
                  <a:lnTo>
                    <a:pt x="0" y="0"/>
                  </a:lnTo>
                  <a:lnTo>
                    <a:pt x="0" y="444"/>
                  </a:ln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33">
              <a:extLst>
                <a:ext uri="{FF2B5EF4-FFF2-40B4-BE49-F238E27FC236}">
                  <a16:creationId xmlns:a16="http://schemas.microsoft.com/office/drawing/2014/main" id="{B333E734-3F62-A79C-B32B-089CF6BBAAC2}"/>
                </a:ext>
              </a:extLst>
            </p:cNvPr>
            <p:cNvSpPr>
              <a:spLocks/>
            </p:cNvSpPr>
            <p:nvPr/>
          </p:nvSpPr>
          <p:spPr bwMode="auto">
            <a:xfrm>
              <a:off x="988" y="2878"/>
              <a:ext cx="102" cy="736"/>
            </a:xfrm>
            <a:custGeom>
              <a:avLst/>
              <a:gdLst>
                <a:gd name="T0" fmla="*/ 102 w 102"/>
                <a:gd name="T1" fmla="*/ 547 h 736"/>
                <a:gd name="T2" fmla="*/ 102 w 102"/>
                <a:gd name="T3" fmla="*/ 0 h 736"/>
                <a:gd name="T4" fmla="*/ 0 w 102"/>
                <a:gd name="T5" fmla="*/ 0 h 736"/>
                <a:gd name="T6" fmla="*/ 0 w 102"/>
                <a:gd name="T7" fmla="*/ 736 h 736"/>
              </a:gdLst>
              <a:ahLst/>
              <a:cxnLst>
                <a:cxn ang="0">
                  <a:pos x="T0" y="T1"/>
                </a:cxn>
                <a:cxn ang="0">
                  <a:pos x="T2" y="T3"/>
                </a:cxn>
                <a:cxn ang="0">
                  <a:pos x="T4" y="T5"/>
                </a:cxn>
                <a:cxn ang="0">
                  <a:pos x="T6" y="T7"/>
                </a:cxn>
              </a:cxnLst>
              <a:rect l="0" t="0" r="r" b="b"/>
              <a:pathLst>
                <a:path w="102" h="736">
                  <a:moveTo>
                    <a:pt x="102" y="547"/>
                  </a:moveTo>
                  <a:lnTo>
                    <a:pt x="102" y="0"/>
                  </a:lnTo>
                  <a:lnTo>
                    <a:pt x="0" y="0"/>
                  </a:lnTo>
                  <a:lnTo>
                    <a:pt x="0" y="736"/>
                  </a:lnTo>
                </a:path>
              </a:pathLst>
            </a:custGeom>
            <a:noFill/>
            <a:ln w="30163" cap="flat">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34">
              <a:extLst>
                <a:ext uri="{FF2B5EF4-FFF2-40B4-BE49-F238E27FC236}">
                  <a16:creationId xmlns:a16="http://schemas.microsoft.com/office/drawing/2014/main" id="{721E510D-2C34-898D-DF0C-4A41D06C58B0}"/>
                </a:ext>
              </a:extLst>
            </p:cNvPr>
            <p:cNvSpPr>
              <a:spLocks noChangeShapeType="1"/>
            </p:cNvSpPr>
            <p:nvPr/>
          </p:nvSpPr>
          <p:spPr bwMode="auto">
            <a:xfrm flipV="1">
              <a:off x="1090" y="3552"/>
              <a:ext cx="0" cy="62"/>
            </a:xfrm>
            <a:prstGeom prst="line">
              <a:avLst/>
            </a:prstGeom>
            <a:noFill/>
            <a:ln w="30163" cap="flat">
              <a:solidFill>
                <a:srgbClr val="231F2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135">
              <a:extLst>
                <a:ext uri="{FF2B5EF4-FFF2-40B4-BE49-F238E27FC236}">
                  <a16:creationId xmlns:a16="http://schemas.microsoft.com/office/drawing/2014/main" id="{97B2DEC5-75BA-7137-8E1E-894CA08B86C8}"/>
                </a:ext>
              </a:extLst>
            </p:cNvPr>
            <p:cNvSpPr>
              <a:spLocks noEditPoints="1"/>
            </p:cNvSpPr>
            <p:nvPr/>
          </p:nvSpPr>
          <p:spPr bwMode="auto">
            <a:xfrm>
              <a:off x="978" y="2716"/>
              <a:ext cx="122" cy="112"/>
            </a:xfrm>
            <a:custGeom>
              <a:avLst/>
              <a:gdLst>
                <a:gd name="T0" fmla="*/ 18 w 51"/>
                <a:gd name="T1" fmla="*/ 11 h 47"/>
                <a:gd name="T2" fmla="*/ 15 w 51"/>
                <a:gd name="T3" fmla="*/ 20 h 47"/>
                <a:gd name="T4" fmla="*/ 9 w 51"/>
                <a:gd name="T5" fmla="*/ 23 h 47"/>
                <a:gd name="T6" fmla="*/ 2 w 51"/>
                <a:gd name="T7" fmla="*/ 20 h 47"/>
                <a:gd name="T8" fmla="*/ 0 w 51"/>
                <a:gd name="T9" fmla="*/ 12 h 47"/>
                <a:gd name="T10" fmla="*/ 2 w 51"/>
                <a:gd name="T11" fmla="*/ 3 h 47"/>
                <a:gd name="T12" fmla="*/ 9 w 51"/>
                <a:gd name="T13" fmla="*/ 0 h 47"/>
                <a:gd name="T14" fmla="*/ 15 w 51"/>
                <a:gd name="T15" fmla="*/ 3 h 47"/>
                <a:gd name="T16" fmla="*/ 18 w 51"/>
                <a:gd name="T17" fmla="*/ 11 h 47"/>
                <a:gd name="T18" fmla="*/ 11 w 51"/>
                <a:gd name="T19" fmla="*/ 12 h 47"/>
                <a:gd name="T20" fmla="*/ 11 w 51"/>
                <a:gd name="T21" fmla="*/ 7 h 47"/>
                <a:gd name="T22" fmla="*/ 9 w 51"/>
                <a:gd name="T23" fmla="*/ 5 h 47"/>
                <a:gd name="T24" fmla="*/ 7 w 51"/>
                <a:gd name="T25" fmla="*/ 7 h 47"/>
                <a:gd name="T26" fmla="*/ 6 w 51"/>
                <a:gd name="T27" fmla="*/ 11 h 47"/>
                <a:gd name="T28" fmla="*/ 7 w 51"/>
                <a:gd name="T29" fmla="*/ 16 h 47"/>
                <a:gd name="T30" fmla="*/ 9 w 51"/>
                <a:gd name="T31" fmla="*/ 18 h 47"/>
                <a:gd name="T32" fmla="*/ 11 w 51"/>
                <a:gd name="T33" fmla="*/ 16 h 47"/>
                <a:gd name="T34" fmla="*/ 11 w 51"/>
                <a:gd name="T35" fmla="*/ 12 h 47"/>
                <a:gd name="T36" fmla="*/ 36 w 51"/>
                <a:gd name="T37" fmla="*/ 0 h 47"/>
                <a:gd name="T38" fmla="*/ 42 w 51"/>
                <a:gd name="T39" fmla="*/ 0 h 47"/>
                <a:gd name="T40" fmla="*/ 15 w 51"/>
                <a:gd name="T41" fmla="*/ 47 h 47"/>
                <a:gd name="T42" fmla="*/ 9 w 51"/>
                <a:gd name="T43" fmla="*/ 47 h 47"/>
                <a:gd name="T44" fmla="*/ 36 w 51"/>
                <a:gd name="T45" fmla="*/ 0 h 47"/>
                <a:gd name="T46" fmla="*/ 33 w 51"/>
                <a:gd name="T47" fmla="*/ 35 h 47"/>
                <a:gd name="T48" fmla="*/ 36 w 51"/>
                <a:gd name="T49" fmla="*/ 26 h 47"/>
                <a:gd name="T50" fmla="*/ 42 w 51"/>
                <a:gd name="T51" fmla="*/ 23 h 47"/>
                <a:gd name="T52" fmla="*/ 49 w 51"/>
                <a:gd name="T53" fmla="*/ 26 h 47"/>
                <a:gd name="T54" fmla="*/ 51 w 51"/>
                <a:gd name="T55" fmla="*/ 35 h 47"/>
                <a:gd name="T56" fmla="*/ 49 w 51"/>
                <a:gd name="T57" fmla="*/ 43 h 47"/>
                <a:gd name="T58" fmla="*/ 42 w 51"/>
                <a:gd name="T59" fmla="*/ 47 h 47"/>
                <a:gd name="T60" fmla="*/ 35 w 51"/>
                <a:gd name="T61" fmla="*/ 43 h 47"/>
                <a:gd name="T62" fmla="*/ 33 w 51"/>
                <a:gd name="T63" fmla="*/ 35 h 47"/>
                <a:gd name="T64" fmla="*/ 45 w 51"/>
                <a:gd name="T65" fmla="*/ 35 h 47"/>
                <a:gd name="T66" fmla="*/ 44 w 51"/>
                <a:gd name="T67" fmla="*/ 30 h 47"/>
                <a:gd name="T68" fmla="*/ 42 w 51"/>
                <a:gd name="T69" fmla="*/ 29 h 47"/>
                <a:gd name="T70" fmla="*/ 40 w 51"/>
                <a:gd name="T71" fmla="*/ 30 h 47"/>
                <a:gd name="T72" fmla="*/ 40 w 51"/>
                <a:gd name="T73" fmla="*/ 34 h 47"/>
                <a:gd name="T74" fmla="*/ 40 w 51"/>
                <a:gd name="T75" fmla="*/ 39 h 47"/>
                <a:gd name="T76" fmla="*/ 42 w 51"/>
                <a:gd name="T77" fmla="*/ 41 h 47"/>
                <a:gd name="T78" fmla="*/ 44 w 51"/>
                <a:gd name="T79" fmla="*/ 40 h 47"/>
                <a:gd name="T80" fmla="*/ 45 w 51"/>
                <a:gd name="T81"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47">
                  <a:moveTo>
                    <a:pt x="18" y="11"/>
                  </a:moveTo>
                  <a:cubicBezTo>
                    <a:pt x="18" y="15"/>
                    <a:pt x="17" y="18"/>
                    <a:pt x="15" y="20"/>
                  </a:cubicBezTo>
                  <a:cubicBezTo>
                    <a:pt x="14" y="22"/>
                    <a:pt x="12" y="23"/>
                    <a:pt x="9" y="23"/>
                  </a:cubicBezTo>
                  <a:cubicBezTo>
                    <a:pt x="6" y="23"/>
                    <a:pt x="4" y="22"/>
                    <a:pt x="2" y="20"/>
                  </a:cubicBezTo>
                  <a:cubicBezTo>
                    <a:pt x="1" y="18"/>
                    <a:pt x="0" y="15"/>
                    <a:pt x="0" y="12"/>
                  </a:cubicBezTo>
                  <a:cubicBezTo>
                    <a:pt x="0" y="8"/>
                    <a:pt x="1" y="5"/>
                    <a:pt x="2" y="3"/>
                  </a:cubicBezTo>
                  <a:cubicBezTo>
                    <a:pt x="4" y="1"/>
                    <a:pt x="6" y="0"/>
                    <a:pt x="9" y="0"/>
                  </a:cubicBezTo>
                  <a:cubicBezTo>
                    <a:pt x="12" y="0"/>
                    <a:pt x="14" y="1"/>
                    <a:pt x="15" y="3"/>
                  </a:cubicBezTo>
                  <a:cubicBezTo>
                    <a:pt x="17" y="5"/>
                    <a:pt x="18" y="8"/>
                    <a:pt x="18" y="11"/>
                  </a:cubicBezTo>
                  <a:close/>
                  <a:moveTo>
                    <a:pt x="11" y="12"/>
                  </a:moveTo>
                  <a:cubicBezTo>
                    <a:pt x="11" y="10"/>
                    <a:pt x="11" y="8"/>
                    <a:pt x="11" y="7"/>
                  </a:cubicBezTo>
                  <a:cubicBezTo>
                    <a:pt x="10" y="6"/>
                    <a:pt x="10" y="5"/>
                    <a:pt x="9" y="5"/>
                  </a:cubicBezTo>
                  <a:cubicBezTo>
                    <a:pt x="8" y="5"/>
                    <a:pt x="7" y="6"/>
                    <a:pt x="7" y="7"/>
                  </a:cubicBezTo>
                  <a:cubicBezTo>
                    <a:pt x="6" y="8"/>
                    <a:pt x="6" y="9"/>
                    <a:pt x="6" y="11"/>
                  </a:cubicBezTo>
                  <a:cubicBezTo>
                    <a:pt x="6" y="14"/>
                    <a:pt x="6" y="15"/>
                    <a:pt x="7" y="16"/>
                  </a:cubicBezTo>
                  <a:cubicBezTo>
                    <a:pt x="7" y="17"/>
                    <a:pt x="8" y="18"/>
                    <a:pt x="9" y="18"/>
                  </a:cubicBezTo>
                  <a:cubicBezTo>
                    <a:pt x="10" y="18"/>
                    <a:pt x="10" y="17"/>
                    <a:pt x="11" y="16"/>
                  </a:cubicBezTo>
                  <a:cubicBezTo>
                    <a:pt x="11" y="15"/>
                    <a:pt x="11" y="14"/>
                    <a:pt x="11" y="12"/>
                  </a:cubicBezTo>
                  <a:close/>
                  <a:moveTo>
                    <a:pt x="36" y="0"/>
                  </a:moveTo>
                  <a:cubicBezTo>
                    <a:pt x="42" y="0"/>
                    <a:pt x="42" y="0"/>
                    <a:pt x="42" y="0"/>
                  </a:cubicBezTo>
                  <a:cubicBezTo>
                    <a:pt x="15" y="47"/>
                    <a:pt x="15" y="47"/>
                    <a:pt x="15" y="47"/>
                  </a:cubicBezTo>
                  <a:cubicBezTo>
                    <a:pt x="9" y="47"/>
                    <a:pt x="9" y="47"/>
                    <a:pt x="9" y="47"/>
                  </a:cubicBezTo>
                  <a:lnTo>
                    <a:pt x="36" y="0"/>
                  </a:lnTo>
                  <a:close/>
                  <a:moveTo>
                    <a:pt x="33" y="35"/>
                  </a:moveTo>
                  <a:cubicBezTo>
                    <a:pt x="33" y="31"/>
                    <a:pt x="34" y="28"/>
                    <a:pt x="36" y="26"/>
                  </a:cubicBezTo>
                  <a:cubicBezTo>
                    <a:pt x="37" y="24"/>
                    <a:pt x="39" y="23"/>
                    <a:pt x="42" y="23"/>
                  </a:cubicBezTo>
                  <a:cubicBezTo>
                    <a:pt x="45" y="23"/>
                    <a:pt x="47" y="24"/>
                    <a:pt x="49" y="26"/>
                  </a:cubicBezTo>
                  <a:cubicBezTo>
                    <a:pt x="50" y="28"/>
                    <a:pt x="51" y="31"/>
                    <a:pt x="51" y="35"/>
                  </a:cubicBezTo>
                  <a:cubicBezTo>
                    <a:pt x="51" y="39"/>
                    <a:pt x="50" y="41"/>
                    <a:pt x="49" y="43"/>
                  </a:cubicBezTo>
                  <a:cubicBezTo>
                    <a:pt x="47" y="46"/>
                    <a:pt x="45" y="47"/>
                    <a:pt x="42" y="47"/>
                  </a:cubicBezTo>
                  <a:cubicBezTo>
                    <a:pt x="39" y="47"/>
                    <a:pt x="37" y="46"/>
                    <a:pt x="35" y="43"/>
                  </a:cubicBezTo>
                  <a:cubicBezTo>
                    <a:pt x="34" y="41"/>
                    <a:pt x="33" y="38"/>
                    <a:pt x="33" y="35"/>
                  </a:cubicBezTo>
                  <a:close/>
                  <a:moveTo>
                    <a:pt x="45" y="35"/>
                  </a:moveTo>
                  <a:cubicBezTo>
                    <a:pt x="45" y="33"/>
                    <a:pt x="44" y="31"/>
                    <a:pt x="44" y="30"/>
                  </a:cubicBezTo>
                  <a:cubicBezTo>
                    <a:pt x="44" y="29"/>
                    <a:pt x="43" y="29"/>
                    <a:pt x="42" y="29"/>
                  </a:cubicBezTo>
                  <a:cubicBezTo>
                    <a:pt x="41" y="29"/>
                    <a:pt x="41" y="29"/>
                    <a:pt x="40" y="30"/>
                  </a:cubicBezTo>
                  <a:cubicBezTo>
                    <a:pt x="40" y="31"/>
                    <a:pt x="40" y="32"/>
                    <a:pt x="40" y="34"/>
                  </a:cubicBezTo>
                  <a:cubicBezTo>
                    <a:pt x="40" y="37"/>
                    <a:pt x="40" y="38"/>
                    <a:pt x="40" y="39"/>
                  </a:cubicBezTo>
                  <a:cubicBezTo>
                    <a:pt x="41" y="40"/>
                    <a:pt x="41" y="41"/>
                    <a:pt x="42" y="41"/>
                  </a:cubicBezTo>
                  <a:cubicBezTo>
                    <a:pt x="43" y="41"/>
                    <a:pt x="44" y="41"/>
                    <a:pt x="44" y="40"/>
                  </a:cubicBezTo>
                  <a:cubicBezTo>
                    <a:pt x="44" y="39"/>
                    <a:pt x="45" y="37"/>
                    <a:pt x="45" y="35"/>
                  </a:cubicBezTo>
                  <a:close/>
                </a:path>
              </a:pathLst>
            </a:custGeom>
            <a:solidFill>
              <a:srgbClr val="9DD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96E4E8"/>
                </a:solidFill>
              </a:endParaRPr>
            </a:p>
          </p:txBody>
        </p:sp>
      </p:grpSp>
      <p:graphicFrame>
        <p:nvGraphicFramePr>
          <p:cNvPr id="5" name="Tableau 4">
            <a:extLst>
              <a:ext uri="{FF2B5EF4-FFF2-40B4-BE49-F238E27FC236}">
                <a16:creationId xmlns:a16="http://schemas.microsoft.com/office/drawing/2014/main" id="{EFBC17DA-0802-A099-0FBE-96CF91D9B2A4}"/>
              </a:ext>
            </a:extLst>
          </p:cNvPr>
          <p:cNvGraphicFramePr>
            <a:graphicFrameLocks noGrp="1"/>
          </p:cNvGraphicFramePr>
          <p:nvPr>
            <p:extLst>
              <p:ext uri="{D42A27DB-BD31-4B8C-83A1-F6EECF244321}">
                <p14:modId xmlns:p14="http://schemas.microsoft.com/office/powerpoint/2010/main" val="2201536466"/>
              </p:ext>
            </p:extLst>
          </p:nvPr>
        </p:nvGraphicFramePr>
        <p:xfrm>
          <a:off x="3510945" y="1759436"/>
          <a:ext cx="5952232" cy="2270760"/>
        </p:xfrm>
        <a:graphic>
          <a:graphicData uri="http://schemas.openxmlformats.org/drawingml/2006/table">
            <a:tbl>
              <a:tblPr firstRow="1" firstCol="1" bandRow="1"/>
              <a:tblGrid>
                <a:gridCol w="989353">
                  <a:extLst>
                    <a:ext uri="{9D8B030D-6E8A-4147-A177-3AD203B41FA5}">
                      <a16:colId xmlns:a16="http://schemas.microsoft.com/office/drawing/2014/main" val="3708564013"/>
                    </a:ext>
                  </a:extLst>
                </a:gridCol>
                <a:gridCol w="989353">
                  <a:extLst>
                    <a:ext uri="{9D8B030D-6E8A-4147-A177-3AD203B41FA5}">
                      <a16:colId xmlns:a16="http://schemas.microsoft.com/office/drawing/2014/main" val="742004902"/>
                    </a:ext>
                  </a:extLst>
                </a:gridCol>
                <a:gridCol w="989353">
                  <a:extLst>
                    <a:ext uri="{9D8B030D-6E8A-4147-A177-3AD203B41FA5}">
                      <a16:colId xmlns:a16="http://schemas.microsoft.com/office/drawing/2014/main" val="3047699715"/>
                    </a:ext>
                  </a:extLst>
                </a:gridCol>
                <a:gridCol w="989353">
                  <a:extLst>
                    <a:ext uri="{9D8B030D-6E8A-4147-A177-3AD203B41FA5}">
                      <a16:colId xmlns:a16="http://schemas.microsoft.com/office/drawing/2014/main" val="509499789"/>
                    </a:ext>
                  </a:extLst>
                </a:gridCol>
                <a:gridCol w="989998">
                  <a:extLst>
                    <a:ext uri="{9D8B030D-6E8A-4147-A177-3AD203B41FA5}">
                      <a16:colId xmlns:a16="http://schemas.microsoft.com/office/drawing/2014/main" val="439936759"/>
                    </a:ext>
                  </a:extLst>
                </a:gridCol>
                <a:gridCol w="1004822">
                  <a:extLst>
                    <a:ext uri="{9D8B030D-6E8A-4147-A177-3AD203B41FA5}">
                      <a16:colId xmlns:a16="http://schemas.microsoft.com/office/drawing/2014/main" val="2284668474"/>
                    </a:ext>
                  </a:extLst>
                </a:gridCol>
              </a:tblGrid>
              <a:tr h="44230">
                <a:tc>
                  <a:txBody>
                    <a:bodyPr/>
                    <a:lstStyle/>
                    <a:p>
                      <a:pPr marL="104140" algn="r"/>
                      <a:r>
                        <a:rPr lang="fr-FR" sz="1100" dirty="0">
                          <a:solidFill>
                            <a:srgbClr val="FFFFFF"/>
                          </a:solidFill>
                          <a:effectLst/>
                          <a:latin typeface="Aptos" panose="020B0004020202020204" pitchFamily="34" charset="0"/>
                          <a:ea typeface="Aptos" panose="020B0004020202020204" pitchFamily="34" charset="0"/>
                          <a:cs typeface="Aptos" panose="020B0004020202020204" pitchFamily="34" charset="0"/>
                        </a:rPr>
                        <a:t>Indicateurs par PI </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a:r>
                        <a:rPr lang="fr-FR" sz="900" b="1" dirty="0">
                          <a:solidFill>
                            <a:srgbClr val="FFFFFF"/>
                          </a:solidFill>
                          <a:effectLst/>
                          <a:latin typeface="Aptos" panose="020B0004020202020204" pitchFamily="34" charset="0"/>
                          <a:ea typeface="Aptos" panose="020B0004020202020204" pitchFamily="34" charset="0"/>
                          <a:cs typeface="Aptos" panose="020B0004020202020204" pitchFamily="34" charset="0"/>
                        </a:rPr>
                        <a:t>Participants en emploi 6 mois après la sortie (CR06)</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3810" algn="ctr"/>
                      <a:r>
                        <a:rPr lang="fr-FR" sz="900" b="1" dirty="0">
                          <a:solidFill>
                            <a:srgbClr val="FFFFFF"/>
                          </a:solidFill>
                          <a:effectLst/>
                          <a:latin typeface="Aptos" panose="020B0004020202020204" pitchFamily="34" charset="0"/>
                          <a:ea typeface="Aptos" panose="020B0004020202020204" pitchFamily="34" charset="0"/>
                          <a:cs typeface="Aptos" panose="020B0004020202020204" pitchFamily="34" charset="0"/>
                        </a:rPr>
                        <a:t>Participants défavorisés en emploi 6 mois après la sortie (CR09)</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17145" algn="ctr"/>
                      <a:r>
                        <a:rPr lang="fr-FR" sz="900" b="1">
                          <a:solidFill>
                            <a:srgbClr val="FFFFFF"/>
                          </a:solidFill>
                          <a:effectLst/>
                          <a:latin typeface="Aptos" panose="020B0004020202020204" pitchFamily="34" charset="0"/>
                          <a:ea typeface="Aptos" panose="020B0004020202020204" pitchFamily="34" charset="0"/>
                          <a:cs typeface="Aptos" panose="020B0004020202020204" pitchFamily="34" charset="0"/>
                        </a:rPr>
                        <a:t>Participants de plus de 54 ans en emploi 6 mois après la sortie (CR08)</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59690" algn="ctr"/>
                      <a:r>
                        <a:rPr lang="fr-FR" sz="900" b="1" dirty="0">
                          <a:solidFill>
                            <a:srgbClr val="FFFFFF"/>
                          </a:solidFill>
                          <a:effectLst/>
                          <a:latin typeface="Aptos" panose="020B0004020202020204" pitchFamily="34" charset="0"/>
                          <a:ea typeface="Aptos" panose="020B0004020202020204" pitchFamily="34" charset="0"/>
                          <a:cs typeface="Aptos" panose="020B0004020202020204" pitchFamily="34" charset="0"/>
                        </a:rPr>
                        <a:t>Participants avec une amélioration de la situation sur le marché du travail 6 mois après la sortie (CR07)</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14605" algn="ctr"/>
                      <a:r>
                        <a:rPr lang="fr-FR" sz="900" b="1" dirty="0">
                          <a:solidFill>
                            <a:srgbClr val="FFFFFF"/>
                          </a:solidFill>
                          <a:effectLst/>
                          <a:latin typeface="Aptos" panose="020B0004020202020204" pitchFamily="34" charset="0"/>
                          <a:ea typeface="Aptos" panose="020B0004020202020204" pitchFamily="34" charset="0"/>
                          <a:cs typeface="Aptos" panose="020B0004020202020204" pitchFamily="34" charset="0"/>
                        </a:rPr>
                        <a:t>Indicateur spécifique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750891000"/>
                  </a:ext>
                </a:extLst>
              </a:tr>
              <a:tr h="63901">
                <a:tc>
                  <a:txBody>
                    <a:bodyPr/>
                    <a:lstStyle/>
                    <a:p>
                      <a:pPr marL="104140"/>
                      <a:r>
                        <a:rPr lang="fr-FR" sz="1100" b="1">
                          <a:solidFill>
                            <a:srgbClr val="FFFFFF"/>
                          </a:solidFill>
                          <a:effectLst/>
                          <a:latin typeface="Aptos" panose="020B0004020202020204" pitchFamily="34" charset="0"/>
                          <a:ea typeface="Aptos" panose="020B0004020202020204" pitchFamily="34" charset="0"/>
                          <a:cs typeface="Aptos" panose="020B0004020202020204" pitchFamily="34" charset="0"/>
                        </a:rPr>
                        <a:t>8.1</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381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714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59690"/>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4605"/>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extLst>
                  <a:ext uri="{0D108BD9-81ED-4DB2-BD59-A6C34878D82A}">
                    <a16:rowId xmlns:a16="http://schemas.microsoft.com/office/drawing/2014/main" val="131165551"/>
                  </a:ext>
                </a:extLst>
              </a:tr>
              <a:tr h="60162">
                <a:tc>
                  <a:txBody>
                    <a:bodyPr/>
                    <a:lstStyle/>
                    <a:p>
                      <a:pPr marL="104140"/>
                      <a:r>
                        <a:rPr lang="fr-FR" sz="1100" b="1">
                          <a:solidFill>
                            <a:srgbClr val="FFFFFF"/>
                          </a:solidFill>
                          <a:effectLst/>
                          <a:latin typeface="Aptos" panose="020B0004020202020204" pitchFamily="34" charset="0"/>
                          <a:ea typeface="Aptos" panose="020B0004020202020204" pitchFamily="34" charset="0"/>
                          <a:cs typeface="Aptos" panose="020B0004020202020204" pitchFamily="34" charset="0"/>
                        </a:rPr>
                        <a:t>8.3 </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3810"/>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714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59690"/>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4605"/>
                      <a:r>
                        <a:rPr lang="fr-FR" sz="900" kern="1200" dirty="0">
                          <a:solidFill>
                            <a:srgbClr val="000000"/>
                          </a:solidFill>
                          <a:effectLst/>
                          <a:latin typeface="Aptos" panose="020B0004020202020204" pitchFamily="34" charset="0"/>
                          <a:ea typeface="Aptos" panose="020B0004020202020204" pitchFamily="34" charset="0"/>
                          <a:cs typeface="Aptos" panose="020B0004020202020204" pitchFamily="34" charset="0"/>
                        </a:rPr>
                        <a:t>CR83</a:t>
                      </a:r>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-1, CR83-2  </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46820099"/>
                  </a:ext>
                </a:extLst>
              </a:tr>
              <a:tr h="0">
                <a:tc>
                  <a:txBody>
                    <a:bodyPr/>
                    <a:lstStyle/>
                    <a:p>
                      <a:pPr marL="104140"/>
                      <a:r>
                        <a:rPr lang="fr-FR" sz="1100" b="1">
                          <a:solidFill>
                            <a:srgbClr val="FFFFFF"/>
                          </a:solidFill>
                          <a:effectLst/>
                          <a:latin typeface="Aptos" panose="020B0004020202020204" pitchFamily="34" charset="0"/>
                          <a:ea typeface="Aptos" panose="020B0004020202020204" pitchFamily="34" charset="0"/>
                          <a:cs typeface="Aptos" panose="020B0004020202020204" pitchFamily="34" charset="0"/>
                        </a:rPr>
                        <a:t>8.5</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3810"/>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714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5969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4605"/>
                      <a:r>
                        <a:rPr lang="fr-FR" sz="90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extLst>
                  <a:ext uri="{0D108BD9-81ED-4DB2-BD59-A6C34878D82A}">
                    <a16:rowId xmlns:a16="http://schemas.microsoft.com/office/drawing/2014/main" val="2177295960"/>
                  </a:ext>
                </a:extLst>
              </a:tr>
              <a:tr h="0">
                <a:tc>
                  <a:txBody>
                    <a:bodyPr/>
                    <a:lstStyle/>
                    <a:p>
                      <a:pPr marL="104140"/>
                      <a:r>
                        <a:rPr lang="fr-FR" sz="1100" b="1">
                          <a:solidFill>
                            <a:srgbClr val="FFFFFF"/>
                          </a:solidFill>
                          <a:effectLst/>
                          <a:latin typeface="Aptos" panose="020B0004020202020204" pitchFamily="34" charset="0"/>
                          <a:ea typeface="Aptos" panose="020B0004020202020204" pitchFamily="34" charset="0"/>
                          <a:cs typeface="Aptos" panose="020B0004020202020204" pitchFamily="34" charset="0"/>
                        </a:rPr>
                        <a:t>8.7</a:t>
                      </a:r>
                      <a:endParaRPr lang="fr-FR"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marL="0" algn="l" defTabSz="914400" rtl="0" eaLnBrk="1" latinLnBrk="0" hangingPunct="1"/>
                      <a:r>
                        <a:rPr lang="fr-FR" sz="900" kern="12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fr-FR" sz="900" kern="12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fr-FR" sz="900" kern="120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fr-FR" sz="900" kern="12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460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extLst>
                  <a:ext uri="{0D108BD9-81ED-4DB2-BD59-A6C34878D82A}">
                    <a16:rowId xmlns:a16="http://schemas.microsoft.com/office/drawing/2014/main" val="454369075"/>
                  </a:ext>
                </a:extLst>
              </a:tr>
              <a:tr h="0">
                <a:tc>
                  <a:txBody>
                    <a:bodyPr/>
                    <a:lstStyle/>
                    <a:p>
                      <a:pPr marL="104140"/>
                      <a:r>
                        <a:rPr lang="fr-FR" sz="1100" b="1" dirty="0">
                          <a:solidFill>
                            <a:srgbClr val="FFFFFF"/>
                          </a:solidFill>
                          <a:effectLst/>
                          <a:latin typeface="Aptos" panose="020B0004020202020204" pitchFamily="34" charset="0"/>
                          <a:ea typeface="Aptos" panose="020B0004020202020204" pitchFamily="34" charset="0"/>
                          <a:cs typeface="Aptos" panose="020B0004020202020204" pitchFamily="34" charset="0"/>
                        </a:rPr>
                        <a:t>9.1</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381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714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5969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460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extLst>
                  <a:ext uri="{0D108BD9-81ED-4DB2-BD59-A6C34878D82A}">
                    <a16:rowId xmlns:a16="http://schemas.microsoft.com/office/drawing/2014/main" val="3862384465"/>
                  </a:ext>
                </a:extLst>
              </a:tr>
              <a:tr h="0">
                <a:tc>
                  <a:txBody>
                    <a:bodyPr/>
                    <a:lstStyle/>
                    <a:p>
                      <a:pPr marL="104140"/>
                      <a:r>
                        <a:rPr lang="fr-FR" sz="1100" b="1" dirty="0">
                          <a:solidFill>
                            <a:srgbClr val="FFFFFF"/>
                          </a:solidFill>
                          <a:effectLst/>
                          <a:latin typeface="Aptos" panose="020B0004020202020204" pitchFamily="34" charset="0"/>
                          <a:ea typeface="Aptos" panose="020B0004020202020204" pitchFamily="34" charset="0"/>
                          <a:cs typeface="Aptos" panose="020B0004020202020204" pitchFamily="34" charset="0"/>
                        </a:rPr>
                        <a:t>10.1</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381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714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tc>
                  <a:txBody>
                    <a:bodyPr/>
                    <a:lstStyle/>
                    <a:p>
                      <a:pPr marL="5969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tc>
                  <a:txBody>
                    <a:bodyPr/>
                    <a:lstStyle/>
                    <a:p>
                      <a:pPr marL="1460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extLst>
                  <a:ext uri="{0D108BD9-81ED-4DB2-BD59-A6C34878D82A}">
                    <a16:rowId xmlns:a16="http://schemas.microsoft.com/office/drawing/2014/main" val="654603927"/>
                  </a:ext>
                </a:extLst>
              </a:tr>
              <a:tr h="0">
                <a:tc>
                  <a:txBody>
                    <a:bodyPr/>
                    <a:lstStyle/>
                    <a:p>
                      <a:pPr marL="104140"/>
                      <a:r>
                        <a:rPr lang="fr-FR" sz="1100" b="1" dirty="0">
                          <a:solidFill>
                            <a:srgbClr val="FFFFFF"/>
                          </a:solidFill>
                          <a:effectLst/>
                          <a:latin typeface="Aptos" panose="020B0004020202020204" pitchFamily="34" charset="0"/>
                          <a:ea typeface="Aptos" panose="020B0004020202020204" pitchFamily="34" charset="0"/>
                          <a:cs typeface="Aptos" panose="020B0004020202020204" pitchFamily="34" charset="0"/>
                        </a:rPr>
                        <a:t>13.1</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381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714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59690"/>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14605"/>
                      <a:r>
                        <a:rPr lang="fr-FR" sz="900" dirty="0">
                          <a:solidFill>
                            <a:srgbClr val="000000"/>
                          </a:solidFill>
                          <a:effectLst/>
                          <a:latin typeface="Aptos" panose="020B0004020202020204" pitchFamily="34" charset="0"/>
                          <a:ea typeface="Aptos" panose="020B0004020202020204" pitchFamily="34" charset="0"/>
                          <a:cs typeface="Aptos" panose="020B0004020202020204" pitchFamily="34" charset="0"/>
                        </a:rPr>
                        <a:t>Non applicable</a:t>
                      </a:r>
                      <a:endParaRPr lang="fr-FR"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1D1"/>
                    </a:solidFill>
                  </a:tcPr>
                </a:tc>
                <a:extLst>
                  <a:ext uri="{0D108BD9-81ED-4DB2-BD59-A6C34878D82A}">
                    <a16:rowId xmlns:a16="http://schemas.microsoft.com/office/drawing/2014/main" val="3801207139"/>
                  </a:ext>
                </a:extLst>
              </a:tr>
            </a:tbl>
          </a:graphicData>
        </a:graphic>
      </p:graphicFrame>
      <p:sp>
        <p:nvSpPr>
          <p:cNvPr id="3" name="ZoneTexte 2">
            <a:extLst>
              <a:ext uri="{FF2B5EF4-FFF2-40B4-BE49-F238E27FC236}">
                <a16:creationId xmlns:a16="http://schemas.microsoft.com/office/drawing/2014/main" id="{42C15EEE-78F7-D6D6-C6B3-37FBB7065DDC}"/>
              </a:ext>
            </a:extLst>
          </p:cNvPr>
          <p:cNvSpPr txBox="1"/>
          <p:nvPr/>
        </p:nvSpPr>
        <p:spPr>
          <a:xfrm>
            <a:off x="247205" y="1318630"/>
            <a:ext cx="9043444" cy="338554"/>
          </a:xfrm>
          <a:prstGeom prst="rect">
            <a:avLst/>
          </a:prstGeom>
          <a:noFill/>
        </p:spPr>
        <p:txBody>
          <a:bodyPr wrap="square">
            <a:spAutoFit/>
          </a:bodyPr>
          <a:lstStyle/>
          <a:p>
            <a:r>
              <a:rPr lang="fr-FR" sz="1600" b="1" dirty="0"/>
              <a:t>Par priorité d’investissement les </a:t>
            </a:r>
            <a:r>
              <a:rPr lang="fr-FR" sz="1600" b="1" u="sng" dirty="0"/>
              <a:t>indicateurs FSE</a:t>
            </a:r>
            <a:r>
              <a:rPr lang="fr-FR" sz="1600" b="1" dirty="0"/>
              <a:t> à renseigner sont les suivants :</a:t>
            </a:r>
          </a:p>
        </p:txBody>
      </p:sp>
      <p:sp>
        <p:nvSpPr>
          <p:cNvPr id="4" name="TextBox 24">
            <a:extLst>
              <a:ext uri="{FF2B5EF4-FFF2-40B4-BE49-F238E27FC236}">
                <a16:creationId xmlns:a16="http://schemas.microsoft.com/office/drawing/2014/main" id="{951549F0-8DC8-0EA4-0762-A19BF3034004}"/>
              </a:ext>
            </a:extLst>
          </p:cNvPr>
          <p:cNvSpPr txBox="1"/>
          <p:nvPr>
            <p:custDataLst>
              <p:tags r:id="rId3"/>
            </p:custDataLst>
          </p:nvPr>
        </p:nvSpPr>
        <p:spPr>
          <a:xfrm>
            <a:off x="4295712" y="5200686"/>
            <a:ext cx="5555654" cy="1015663"/>
          </a:xfrm>
          <a:prstGeom prst="rect">
            <a:avLst/>
          </a:prstGeom>
          <a:noFill/>
        </p:spPr>
        <p:txBody>
          <a:bodyPr wrap="square" rtlCol="0" anchor="ctr">
            <a:spAutoFit/>
          </a:bodyPr>
          <a:lstStyle/>
          <a:p>
            <a:pPr marL="285750" indent="-285750">
              <a:buFont typeface="Wingdings" panose="05000000000000000000" pitchFamily="2" charset="2"/>
              <a:buChar char="§"/>
            </a:pPr>
            <a:r>
              <a:rPr lang="fr-FR" sz="1000" dirty="0">
                <a:latin typeface="+mj-lt"/>
                <a:cs typeface="Segoe UI" panose="020B0502040204020203" pitchFamily="34" charset="0"/>
              </a:rPr>
              <a:t>Passage d’un temps partiel à un temps complet</a:t>
            </a:r>
          </a:p>
          <a:p>
            <a:pPr marL="285750" indent="-285750">
              <a:buFont typeface="Wingdings" panose="05000000000000000000" pitchFamily="2" charset="2"/>
              <a:buChar char="§"/>
            </a:pPr>
            <a:r>
              <a:rPr lang="fr-FR" sz="1000" dirty="0">
                <a:latin typeface="+mj-lt"/>
                <a:cs typeface="Segoe UI" panose="020B0502040204020203" pitchFamily="34" charset="0"/>
              </a:rPr>
              <a:t>Passage d’un emploi temporaire (CDD, intérim) à un emploi permanent (CDI, fonctionnaire)</a:t>
            </a:r>
          </a:p>
          <a:p>
            <a:pPr marL="285750" indent="-285750">
              <a:buFont typeface="Wingdings" panose="05000000000000000000" pitchFamily="2" charset="2"/>
              <a:buChar char="§"/>
            </a:pPr>
            <a:r>
              <a:rPr lang="fr-FR" sz="1000" dirty="0">
                <a:latin typeface="+mj-lt"/>
                <a:cs typeface="Segoe UI" panose="020B0502040204020203" pitchFamily="34" charset="0"/>
              </a:rPr>
              <a:t>Passage à un emploi ou poste plus qualifié et/ou exigeant davantage de compétences</a:t>
            </a:r>
          </a:p>
          <a:p>
            <a:pPr marL="285750" indent="-285750">
              <a:buFont typeface="Wingdings" panose="05000000000000000000" pitchFamily="2" charset="2"/>
              <a:buChar char="§"/>
            </a:pPr>
            <a:r>
              <a:rPr lang="fr-FR" sz="1000" dirty="0">
                <a:latin typeface="+mj-lt"/>
                <a:cs typeface="Segoe UI" panose="020B0502040204020203" pitchFamily="34" charset="0"/>
              </a:rPr>
              <a:t>Passage à un emploi ou poste exigeant davantage de responsabilités</a:t>
            </a:r>
          </a:p>
          <a:p>
            <a:pPr marL="285750" indent="-285750">
              <a:buFont typeface="Wingdings" panose="05000000000000000000" pitchFamily="2" charset="2"/>
              <a:buChar char="§"/>
            </a:pPr>
            <a:r>
              <a:rPr lang="fr-FR" sz="1000" dirty="0">
                <a:latin typeface="+mj-lt"/>
                <a:cs typeface="Segoe UI" panose="020B0502040204020203" pitchFamily="34" charset="0"/>
              </a:rPr>
              <a:t>Promotion</a:t>
            </a:r>
          </a:p>
          <a:p>
            <a:pPr marL="285750" indent="-285750">
              <a:buFont typeface="Wingdings" panose="05000000000000000000" pitchFamily="2" charset="2"/>
              <a:buChar char="§"/>
            </a:pPr>
            <a:r>
              <a:rPr lang="fr-FR" sz="1000" dirty="0">
                <a:latin typeface="+mj-lt"/>
                <a:cs typeface="Segoe UI" panose="020B0502040204020203" pitchFamily="34" charset="0"/>
              </a:rPr>
              <a:t>Pour les statuts indépendants : amélioration de la situation sur le marché du travail</a:t>
            </a:r>
            <a:endParaRPr lang="fr-FR" sz="1000" b="1" dirty="0">
              <a:latin typeface="+mj-lt"/>
              <a:cs typeface="Segoe UI" panose="020B0502040204020203" pitchFamily="34" charset="0"/>
            </a:endParaRPr>
          </a:p>
        </p:txBody>
      </p:sp>
      <p:sp>
        <p:nvSpPr>
          <p:cNvPr id="6" name="Rectangle 5">
            <a:extLst>
              <a:ext uri="{FF2B5EF4-FFF2-40B4-BE49-F238E27FC236}">
                <a16:creationId xmlns:a16="http://schemas.microsoft.com/office/drawing/2014/main" id="{64343996-92A6-1FD5-A1E7-4BD6BE2D4C1F}"/>
              </a:ext>
            </a:extLst>
          </p:cNvPr>
          <p:cNvSpPr/>
          <p:nvPr>
            <p:custDataLst>
              <p:tags r:id="rId4"/>
            </p:custDataLst>
          </p:nvPr>
        </p:nvSpPr>
        <p:spPr>
          <a:xfrm>
            <a:off x="2901551" y="4850127"/>
            <a:ext cx="8107136" cy="595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400"/>
              </a:spcAft>
            </a:pPr>
            <a:r>
              <a:rPr lang="fr-FR" sz="1000" b="1" dirty="0">
                <a:solidFill>
                  <a:schemeClr val="tx1"/>
                </a:solidFill>
                <a:latin typeface="+mj-lt"/>
                <a:cs typeface="Segoe UI" panose="020B0502040204020203" pitchFamily="34" charset="0"/>
              </a:rPr>
              <a:t>Pour la population </a:t>
            </a:r>
            <a:r>
              <a:rPr lang="fr-FR" sz="1000" b="1" u="sng" dirty="0">
                <a:solidFill>
                  <a:schemeClr val="tx1"/>
                </a:solidFill>
                <a:latin typeface="+mj-lt"/>
                <a:cs typeface="Segoe UI" panose="020B0502040204020203" pitchFamily="34" charset="0"/>
              </a:rPr>
              <a:t>en emploi à l’entrée</a:t>
            </a:r>
            <a:r>
              <a:rPr lang="fr-FR" sz="1000" b="1" dirty="0">
                <a:solidFill>
                  <a:schemeClr val="tx1"/>
                </a:solidFill>
                <a:latin typeface="+mj-lt"/>
                <a:cs typeface="Segoe UI" panose="020B0502040204020203" pitchFamily="34" charset="0"/>
              </a:rPr>
              <a:t>, le taux d’amélioration de la situation de travail à 6 mois (CR07) correspond à au moins l’une de ces situations 6 mois après la sortie :</a:t>
            </a:r>
          </a:p>
        </p:txBody>
      </p:sp>
      <p:sp>
        <p:nvSpPr>
          <p:cNvPr id="7" name="Rectangle 6">
            <a:extLst>
              <a:ext uri="{FF2B5EF4-FFF2-40B4-BE49-F238E27FC236}">
                <a16:creationId xmlns:a16="http://schemas.microsoft.com/office/drawing/2014/main" id="{80A69E5A-DBFE-3CDE-BE7D-59D09BD5C805}"/>
              </a:ext>
            </a:extLst>
          </p:cNvPr>
          <p:cNvSpPr/>
          <p:nvPr>
            <p:custDataLst>
              <p:tags r:id="rId5"/>
            </p:custDataLst>
          </p:nvPr>
        </p:nvSpPr>
        <p:spPr>
          <a:xfrm>
            <a:off x="2901551" y="4144515"/>
            <a:ext cx="8292574" cy="60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400"/>
              </a:spcAft>
            </a:pPr>
            <a:r>
              <a:rPr lang="fr-FR" sz="1000" b="1" dirty="0">
                <a:solidFill>
                  <a:schemeClr val="tx1"/>
                </a:solidFill>
                <a:latin typeface="+mj-lt"/>
                <a:cs typeface="Segoe UI" panose="020B0502040204020203" pitchFamily="34" charset="0"/>
              </a:rPr>
              <a:t>Pour la population des </a:t>
            </a:r>
            <a:r>
              <a:rPr lang="fr-FR" sz="1000" b="1" u="sng" dirty="0">
                <a:solidFill>
                  <a:schemeClr val="tx1"/>
                </a:solidFill>
                <a:latin typeface="+mj-lt"/>
                <a:cs typeface="Segoe UI" panose="020B0502040204020203" pitchFamily="34" charset="0"/>
              </a:rPr>
              <a:t>chômeurs/inactifs à l’entrée</a:t>
            </a:r>
            <a:r>
              <a:rPr lang="fr-FR" sz="1000" b="1" dirty="0">
                <a:solidFill>
                  <a:schemeClr val="tx1"/>
                </a:solidFill>
                <a:latin typeface="+mj-lt"/>
                <a:cs typeface="Segoe UI" panose="020B0502040204020203" pitchFamily="34" charset="0"/>
              </a:rPr>
              <a:t>, le taux d’insertion à 6 mois (CR06) correspond aux personnes ayant trouvé un emploi 6 mois après leur sortie de l’action.</a:t>
            </a:r>
          </a:p>
        </p:txBody>
      </p:sp>
      <p:sp>
        <p:nvSpPr>
          <p:cNvPr id="8" name="Rectangle : coins arrondis 7">
            <a:extLst>
              <a:ext uri="{FF2B5EF4-FFF2-40B4-BE49-F238E27FC236}">
                <a16:creationId xmlns:a16="http://schemas.microsoft.com/office/drawing/2014/main" id="{DE4BC504-DC25-7C29-6900-1D9B75BC73E3}"/>
              </a:ext>
            </a:extLst>
          </p:cNvPr>
          <p:cNvSpPr/>
          <p:nvPr>
            <p:custDataLst>
              <p:tags r:id="rId6"/>
            </p:custDataLst>
          </p:nvPr>
        </p:nvSpPr>
        <p:spPr>
          <a:xfrm>
            <a:off x="574389" y="4144719"/>
            <a:ext cx="1836000" cy="595998"/>
          </a:xfrm>
          <a:prstGeom prst="round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Chômeurs / inactifs à l’entrée</a:t>
            </a:r>
          </a:p>
        </p:txBody>
      </p:sp>
      <p:sp>
        <p:nvSpPr>
          <p:cNvPr id="9" name="Rectangle : coins arrondis 8">
            <a:extLst>
              <a:ext uri="{FF2B5EF4-FFF2-40B4-BE49-F238E27FC236}">
                <a16:creationId xmlns:a16="http://schemas.microsoft.com/office/drawing/2014/main" id="{EDD9832A-A371-1491-61A6-EE177DD1D966}"/>
              </a:ext>
            </a:extLst>
          </p:cNvPr>
          <p:cNvSpPr/>
          <p:nvPr>
            <p:custDataLst>
              <p:tags r:id="rId7"/>
            </p:custDataLst>
          </p:nvPr>
        </p:nvSpPr>
        <p:spPr>
          <a:xfrm>
            <a:off x="574389" y="4797781"/>
            <a:ext cx="1836000" cy="595998"/>
          </a:xfrm>
          <a:prstGeom prst="round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En emploi à l’entrée</a:t>
            </a:r>
          </a:p>
        </p:txBody>
      </p:sp>
      <p:sp>
        <p:nvSpPr>
          <p:cNvPr id="10" name="Flèche : droite 9">
            <a:extLst>
              <a:ext uri="{FF2B5EF4-FFF2-40B4-BE49-F238E27FC236}">
                <a16:creationId xmlns:a16="http://schemas.microsoft.com/office/drawing/2014/main" id="{F3076BBC-09A7-1BA2-5155-DA5A9FD1F275}"/>
              </a:ext>
            </a:extLst>
          </p:cNvPr>
          <p:cNvSpPr/>
          <p:nvPr/>
        </p:nvSpPr>
        <p:spPr>
          <a:xfrm>
            <a:off x="2517688" y="4332621"/>
            <a:ext cx="363227" cy="265258"/>
          </a:xfrm>
          <a:prstGeom prst="rightArrow">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bg1"/>
              </a:solidFill>
            </a:endParaRPr>
          </a:p>
        </p:txBody>
      </p:sp>
      <p:sp>
        <p:nvSpPr>
          <p:cNvPr id="11" name="Flèche : droite 10">
            <a:extLst>
              <a:ext uri="{FF2B5EF4-FFF2-40B4-BE49-F238E27FC236}">
                <a16:creationId xmlns:a16="http://schemas.microsoft.com/office/drawing/2014/main" id="{2F1B6D23-8E7F-DA8D-8FB7-DADCCB117846}"/>
              </a:ext>
            </a:extLst>
          </p:cNvPr>
          <p:cNvSpPr/>
          <p:nvPr/>
        </p:nvSpPr>
        <p:spPr>
          <a:xfrm>
            <a:off x="2517688" y="4963151"/>
            <a:ext cx="363227" cy="265258"/>
          </a:xfrm>
          <a:prstGeom prst="rightArrow">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a:solidFill>
                <a:schemeClr val="bg1"/>
              </a:solidFill>
            </a:endParaRPr>
          </a:p>
        </p:txBody>
      </p:sp>
    </p:spTree>
    <p:extLst>
      <p:ext uri="{BB962C8B-B14F-4D97-AF65-F5344CB8AC3E}">
        <p14:creationId xmlns:p14="http://schemas.microsoft.com/office/powerpoint/2010/main" val="491373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16"/>
</p:tagLst>
</file>

<file path=ppt/tags/tag101.xml><?xml version="1.0" encoding="utf-8"?>
<p:tagLst xmlns:a="http://schemas.openxmlformats.org/drawingml/2006/main" xmlns:r="http://schemas.openxmlformats.org/officeDocument/2006/relationships" xmlns:p="http://schemas.openxmlformats.org/presentationml/2006/main">
  <p:tag name="NUM" val="17"/>
</p:tagLst>
</file>

<file path=ppt/tags/tag102.xml><?xml version="1.0" encoding="utf-8"?>
<p:tagLst xmlns:a="http://schemas.openxmlformats.org/drawingml/2006/main" xmlns:r="http://schemas.openxmlformats.org/officeDocument/2006/relationships" xmlns:p="http://schemas.openxmlformats.org/presentationml/2006/main">
  <p:tag name="NUM" val="18"/>
</p:tagLst>
</file>

<file path=ppt/tags/tag103.xml><?xml version="1.0" encoding="utf-8"?>
<p:tagLst xmlns:a="http://schemas.openxmlformats.org/drawingml/2006/main" xmlns:r="http://schemas.openxmlformats.org/officeDocument/2006/relationships" xmlns:p="http://schemas.openxmlformats.org/presentationml/2006/main">
  <p:tag name="NUM" val="19"/>
</p:tagLst>
</file>

<file path=ppt/tags/tag104.xml><?xml version="1.0" encoding="utf-8"?>
<p:tagLst xmlns:a="http://schemas.openxmlformats.org/drawingml/2006/main" xmlns:r="http://schemas.openxmlformats.org/officeDocument/2006/relationships" xmlns:p="http://schemas.openxmlformats.org/presentationml/2006/main">
  <p:tag name="NUM" val="20"/>
</p:tagLst>
</file>

<file path=ppt/tags/tag105.xml><?xml version="1.0" encoding="utf-8"?>
<p:tagLst xmlns:a="http://schemas.openxmlformats.org/drawingml/2006/main" xmlns:r="http://schemas.openxmlformats.org/officeDocument/2006/relationships" xmlns:p="http://schemas.openxmlformats.org/presentationml/2006/main">
  <p:tag name="NUM" val="21"/>
</p:tagLst>
</file>

<file path=ppt/tags/tag106.xml><?xml version="1.0" encoding="utf-8"?>
<p:tagLst xmlns:a="http://schemas.openxmlformats.org/drawingml/2006/main" xmlns:r="http://schemas.openxmlformats.org/officeDocument/2006/relationships" xmlns:p="http://schemas.openxmlformats.org/presentationml/2006/main">
  <p:tag name="NUM" val="23"/>
</p:tagLst>
</file>

<file path=ppt/tags/tag107.xml><?xml version="1.0" encoding="utf-8"?>
<p:tagLst xmlns:a="http://schemas.openxmlformats.org/drawingml/2006/main" xmlns:r="http://schemas.openxmlformats.org/officeDocument/2006/relationships" xmlns:p="http://schemas.openxmlformats.org/presentationml/2006/main">
  <p:tag name="NUM" val="24"/>
</p:tagLst>
</file>

<file path=ppt/tags/tag108.xml><?xml version="1.0" encoding="utf-8"?>
<p:tagLst xmlns:a="http://schemas.openxmlformats.org/drawingml/2006/main" xmlns:r="http://schemas.openxmlformats.org/officeDocument/2006/relationships" xmlns:p="http://schemas.openxmlformats.org/presentationml/2006/main">
  <p:tag name="NUM" val="25"/>
</p:tagLst>
</file>

<file path=ppt/tags/tag109.xml><?xml version="1.0" encoding="utf-8"?>
<p:tagLst xmlns:a="http://schemas.openxmlformats.org/drawingml/2006/main" xmlns:r="http://schemas.openxmlformats.org/officeDocument/2006/relationships" xmlns:p="http://schemas.openxmlformats.org/presentationml/2006/main">
  <p:tag name="NUM" val="2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0"/>
</p:tagLst>
</file>

<file path=ppt/tags/tag134.xml><?xml version="1.0" encoding="utf-8"?>
<p:tagLst xmlns:a="http://schemas.openxmlformats.org/drawingml/2006/main" xmlns:r="http://schemas.openxmlformats.org/officeDocument/2006/relationships" xmlns:p="http://schemas.openxmlformats.org/presentationml/2006/main">
  <p:tag name="NUM" val="11"/>
</p:tagLst>
</file>

<file path=ppt/tags/tag135.xml><?xml version="1.0" encoding="utf-8"?>
<p:tagLst xmlns:a="http://schemas.openxmlformats.org/drawingml/2006/main" xmlns:r="http://schemas.openxmlformats.org/officeDocument/2006/relationships" xmlns:p="http://schemas.openxmlformats.org/presentationml/2006/main">
  <p:tag name="NUM" val="12"/>
</p:tagLst>
</file>

<file path=ppt/tags/tag136.xml><?xml version="1.0" encoding="utf-8"?>
<p:tagLst xmlns:a="http://schemas.openxmlformats.org/drawingml/2006/main" xmlns:r="http://schemas.openxmlformats.org/officeDocument/2006/relationships" xmlns:p="http://schemas.openxmlformats.org/presentationml/2006/main">
  <p:tag name="NUM" val="13"/>
</p:tagLst>
</file>

<file path=ppt/tags/tag137.xml><?xml version="1.0" encoding="utf-8"?>
<p:tagLst xmlns:a="http://schemas.openxmlformats.org/drawingml/2006/main" xmlns:r="http://schemas.openxmlformats.org/officeDocument/2006/relationships" xmlns:p="http://schemas.openxmlformats.org/presentationml/2006/main">
  <p:tag name="NUM" val="1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15"/>
</p:tagLst>
</file>

<file path=ppt/tags/tag148.xml><?xml version="1.0" encoding="utf-8"?>
<p:tagLst xmlns:a="http://schemas.openxmlformats.org/drawingml/2006/main" xmlns:r="http://schemas.openxmlformats.org/officeDocument/2006/relationships" xmlns:p="http://schemas.openxmlformats.org/presentationml/2006/main">
  <p:tag name="NUM" val="16"/>
</p:tagLst>
</file>

<file path=ppt/tags/tag149.xml><?xml version="1.0" encoding="utf-8"?>
<p:tagLst xmlns:a="http://schemas.openxmlformats.org/drawingml/2006/main" xmlns:r="http://schemas.openxmlformats.org/officeDocument/2006/relationships" xmlns:p="http://schemas.openxmlformats.org/presentationml/2006/main">
  <p:tag name="NUM" val="1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8"/>
</p:tagLst>
</file>

<file path=ppt/tags/tag151.xml><?xml version="1.0" encoding="utf-8"?>
<p:tagLst xmlns:a="http://schemas.openxmlformats.org/drawingml/2006/main" xmlns:r="http://schemas.openxmlformats.org/officeDocument/2006/relationships" xmlns:p="http://schemas.openxmlformats.org/presentationml/2006/main">
  <p:tag name="NUM" val="20"/>
</p:tagLst>
</file>

<file path=ppt/tags/tag152.xml><?xml version="1.0" encoding="utf-8"?>
<p:tagLst xmlns:a="http://schemas.openxmlformats.org/drawingml/2006/main" xmlns:r="http://schemas.openxmlformats.org/officeDocument/2006/relationships" xmlns:p="http://schemas.openxmlformats.org/presentationml/2006/main">
  <p:tag name="NUM" val="21"/>
</p:tagLst>
</file>

<file path=ppt/tags/tag153.xml><?xml version="1.0" encoding="utf-8"?>
<p:tagLst xmlns:a="http://schemas.openxmlformats.org/drawingml/2006/main" xmlns:r="http://schemas.openxmlformats.org/officeDocument/2006/relationships" xmlns:p="http://schemas.openxmlformats.org/presentationml/2006/main">
  <p:tag name="NUM" val="22"/>
</p:tagLst>
</file>

<file path=ppt/tags/tag154.xml><?xml version="1.0" encoding="utf-8"?>
<p:tagLst xmlns:a="http://schemas.openxmlformats.org/drawingml/2006/main" xmlns:r="http://schemas.openxmlformats.org/officeDocument/2006/relationships" xmlns:p="http://schemas.openxmlformats.org/presentationml/2006/main">
  <p:tag name="NUM" val="23"/>
</p:tagLst>
</file>

<file path=ppt/tags/tag155.xml><?xml version="1.0" encoding="utf-8"?>
<p:tagLst xmlns:a="http://schemas.openxmlformats.org/drawingml/2006/main" xmlns:r="http://schemas.openxmlformats.org/officeDocument/2006/relationships" xmlns:p="http://schemas.openxmlformats.org/presentationml/2006/main">
  <p:tag name="NUM" val="24"/>
</p:tagLst>
</file>

<file path=ppt/tags/tag156.xml><?xml version="1.0" encoding="utf-8"?>
<p:tagLst xmlns:a="http://schemas.openxmlformats.org/drawingml/2006/main" xmlns:r="http://schemas.openxmlformats.org/officeDocument/2006/relationships" xmlns:p="http://schemas.openxmlformats.org/presentationml/2006/main">
  <p:tag name="NUM" val="25"/>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7"/>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1"/>
</p:tagLst>
</file>

<file path=ppt/tags/tag175.xml><?xml version="1.0" encoding="utf-8"?>
<p:tagLst xmlns:a="http://schemas.openxmlformats.org/drawingml/2006/main" xmlns:r="http://schemas.openxmlformats.org/officeDocument/2006/relationships" xmlns:p="http://schemas.openxmlformats.org/presentationml/2006/main">
  <p:tag name="NUM" val="12"/>
</p:tagLst>
</file>

<file path=ppt/tags/tag176.xml><?xml version="1.0" encoding="utf-8"?>
<p:tagLst xmlns:a="http://schemas.openxmlformats.org/drawingml/2006/main" xmlns:r="http://schemas.openxmlformats.org/officeDocument/2006/relationships" xmlns:p="http://schemas.openxmlformats.org/presentationml/2006/main">
  <p:tag name="NUM" val="13"/>
</p:tagLst>
</file>

<file path=ppt/tags/tag177.xml><?xml version="1.0" encoding="utf-8"?>
<p:tagLst xmlns:a="http://schemas.openxmlformats.org/drawingml/2006/main" xmlns:r="http://schemas.openxmlformats.org/officeDocument/2006/relationships" xmlns:p="http://schemas.openxmlformats.org/presentationml/2006/main">
  <p:tag name="NUM" val="14"/>
</p:tagLst>
</file>

<file path=ppt/tags/tag178.xml><?xml version="1.0" encoding="utf-8"?>
<p:tagLst xmlns:a="http://schemas.openxmlformats.org/drawingml/2006/main" xmlns:r="http://schemas.openxmlformats.org/officeDocument/2006/relationships" xmlns:p="http://schemas.openxmlformats.org/presentationml/2006/main">
  <p:tag name="NUM" val="15"/>
</p:tagLst>
</file>

<file path=ppt/tags/tag179.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7"/>
</p:tagLst>
</file>

<file path=ppt/tags/tag181.xml><?xml version="1.0" encoding="utf-8"?>
<p:tagLst xmlns:a="http://schemas.openxmlformats.org/drawingml/2006/main" xmlns:r="http://schemas.openxmlformats.org/officeDocument/2006/relationships" xmlns:p="http://schemas.openxmlformats.org/presentationml/2006/main">
  <p:tag name="NUM" val="18"/>
</p:tagLst>
</file>

<file path=ppt/tags/tag182.xml><?xml version="1.0" encoding="utf-8"?>
<p:tagLst xmlns:a="http://schemas.openxmlformats.org/drawingml/2006/main" xmlns:r="http://schemas.openxmlformats.org/officeDocument/2006/relationships" xmlns:p="http://schemas.openxmlformats.org/presentationml/2006/main">
  <p:tag name="NUM" val="19"/>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8"/>
</p:tagLst>
</file>

<file path=ppt/tags/tag19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10"/>
</p:tagLst>
</file>

<file path=ppt/tags/tag201.xml><?xml version="1.0" encoding="utf-8"?>
<p:tagLst xmlns:a="http://schemas.openxmlformats.org/drawingml/2006/main" xmlns:r="http://schemas.openxmlformats.org/officeDocument/2006/relationships" xmlns:p="http://schemas.openxmlformats.org/presentationml/2006/main">
  <p:tag name="NUM" val="11"/>
</p:tagLst>
</file>

<file path=ppt/tags/tag202.xml><?xml version="1.0" encoding="utf-8"?>
<p:tagLst xmlns:a="http://schemas.openxmlformats.org/drawingml/2006/main" xmlns:r="http://schemas.openxmlformats.org/officeDocument/2006/relationships" xmlns:p="http://schemas.openxmlformats.org/presentationml/2006/main">
  <p:tag name="NUM" val="12"/>
</p:tagLst>
</file>

<file path=ppt/tags/tag203.xml><?xml version="1.0" encoding="utf-8"?>
<p:tagLst xmlns:a="http://schemas.openxmlformats.org/drawingml/2006/main" xmlns:r="http://schemas.openxmlformats.org/officeDocument/2006/relationships" xmlns:p="http://schemas.openxmlformats.org/presentationml/2006/main">
  <p:tag name="NUM" val="18"/>
</p:tagLst>
</file>

<file path=ppt/tags/tag204.xml><?xml version="1.0" encoding="utf-8"?>
<p:tagLst xmlns:a="http://schemas.openxmlformats.org/drawingml/2006/main" xmlns:r="http://schemas.openxmlformats.org/officeDocument/2006/relationships" xmlns:p="http://schemas.openxmlformats.org/presentationml/2006/main">
  <p:tag name="NUM" val="19"/>
</p:tagLst>
</file>

<file path=ppt/tags/tag205.xml><?xml version="1.0" encoding="utf-8"?>
<p:tagLst xmlns:a="http://schemas.openxmlformats.org/drawingml/2006/main" xmlns:r="http://schemas.openxmlformats.org/officeDocument/2006/relationships" xmlns:p="http://schemas.openxmlformats.org/presentationml/2006/main">
  <p:tag name="NUM" val="20"/>
</p:tagLst>
</file>

<file path=ppt/tags/tag206.xml><?xml version="1.0" encoding="utf-8"?>
<p:tagLst xmlns:a="http://schemas.openxmlformats.org/drawingml/2006/main" xmlns:r="http://schemas.openxmlformats.org/officeDocument/2006/relationships" xmlns:p="http://schemas.openxmlformats.org/presentationml/2006/main">
  <p:tag name="NUM" val="21"/>
</p:tagLst>
</file>

<file path=ppt/tags/tag207.xml><?xml version="1.0" encoding="utf-8"?>
<p:tagLst xmlns:a="http://schemas.openxmlformats.org/drawingml/2006/main" xmlns:r="http://schemas.openxmlformats.org/officeDocument/2006/relationships" xmlns:p="http://schemas.openxmlformats.org/presentationml/2006/main">
  <p:tag name="NUM" val="22"/>
</p:tagLst>
</file>

<file path=ppt/tags/tag208.xml><?xml version="1.0" encoding="utf-8"?>
<p:tagLst xmlns:a="http://schemas.openxmlformats.org/drawingml/2006/main" xmlns:r="http://schemas.openxmlformats.org/officeDocument/2006/relationships" xmlns:p="http://schemas.openxmlformats.org/presentationml/2006/main">
  <p:tag name="NUM" val="24"/>
</p:tagLst>
</file>

<file path=ppt/tags/tag209.xml><?xml version="1.0" encoding="utf-8"?>
<p:tagLst xmlns:a="http://schemas.openxmlformats.org/drawingml/2006/main" xmlns:r="http://schemas.openxmlformats.org/officeDocument/2006/relationships" xmlns:p="http://schemas.openxmlformats.org/presentationml/2006/main">
  <p:tag name="NUM" val="25"/>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26"/>
</p:tagLst>
</file>

<file path=ppt/tags/tag211.xml><?xml version="1.0" encoding="utf-8"?>
<p:tagLst xmlns:a="http://schemas.openxmlformats.org/drawingml/2006/main" xmlns:r="http://schemas.openxmlformats.org/officeDocument/2006/relationships" xmlns:p="http://schemas.openxmlformats.org/presentationml/2006/main">
  <p:tag name="NUM" val="27"/>
</p:tagLst>
</file>

<file path=ppt/tags/tag212.xml><?xml version="1.0" encoding="utf-8"?>
<p:tagLst xmlns:a="http://schemas.openxmlformats.org/drawingml/2006/main" xmlns:r="http://schemas.openxmlformats.org/officeDocument/2006/relationships" xmlns:p="http://schemas.openxmlformats.org/presentationml/2006/main">
  <p:tag name="NUM" val="28"/>
</p:tagLst>
</file>

<file path=ppt/tags/tag213.xml><?xml version="1.0" encoding="utf-8"?>
<p:tagLst xmlns:a="http://schemas.openxmlformats.org/drawingml/2006/main" xmlns:r="http://schemas.openxmlformats.org/officeDocument/2006/relationships" xmlns:p="http://schemas.openxmlformats.org/presentationml/2006/main">
  <p:tag name="NUM" val="14"/>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17"/>
</p:tagLst>
</file>

<file path=ppt/tags/tag232.xml><?xml version="1.0" encoding="utf-8"?>
<p:tagLst xmlns:a="http://schemas.openxmlformats.org/drawingml/2006/main" xmlns:r="http://schemas.openxmlformats.org/officeDocument/2006/relationships" xmlns:p="http://schemas.openxmlformats.org/presentationml/2006/main">
  <p:tag name="NUM" val="18"/>
</p:tagLst>
</file>

<file path=ppt/tags/tag233.xml><?xml version="1.0" encoding="utf-8"?>
<p:tagLst xmlns:a="http://schemas.openxmlformats.org/drawingml/2006/main" xmlns:r="http://schemas.openxmlformats.org/officeDocument/2006/relationships" xmlns:p="http://schemas.openxmlformats.org/presentationml/2006/main">
  <p:tag name="NUM" val="20"/>
</p:tagLst>
</file>

<file path=ppt/tags/tag234.xml><?xml version="1.0" encoding="utf-8"?>
<p:tagLst xmlns:a="http://schemas.openxmlformats.org/drawingml/2006/main" xmlns:r="http://schemas.openxmlformats.org/officeDocument/2006/relationships" xmlns:p="http://schemas.openxmlformats.org/presentationml/2006/main">
  <p:tag name="NUM" val="23"/>
</p:tagLst>
</file>

<file path=ppt/tags/tag235.xml><?xml version="1.0" encoding="utf-8"?>
<p:tagLst xmlns:a="http://schemas.openxmlformats.org/drawingml/2006/main" xmlns:r="http://schemas.openxmlformats.org/officeDocument/2006/relationships" xmlns:p="http://schemas.openxmlformats.org/presentationml/2006/main">
  <p:tag name="NUM" val="6"/>
</p:tagLst>
</file>

<file path=ppt/tags/tag236.xml><?xml version="1.0" encoding="utf-8"?>
<p:tagLst xmlns:a="http://schemas.openxmlformats.org/drawingml/2006/main" xmlns:r="http://schemas.openxmlformats.org/officeDocument/2006/relationships" xmlns:p="http://schemas.openxmlformats.org/presentationml/2006/main">
  <p:tag name="NUM" val="6"/>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20"/>
</p:tagLst>
</file>

<file path=ppt/tags/tag239.xml><?xml version="1.0" encoding="utf-8"?>
<p:tagLst xmlns:a="http://schemas.openxmlformats.org/drawingml/2006/main" xmlns:r="http://schemas.openxmlformats.org/officeDocument/2006/relationships" xmlns:p="http://schemas.openxmlformats.org/presentationml/2006/main">
  <p:tag name="NUM" val="1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6"/>
</p:tagLst>
</file>

<file path=ppt/tags/tag242.xml><?xml version="1.0" encoding="utf-8"?>
<p:tagLst xmlns:a="http://schemas.openxmlformats.org/drawingml/2006/main" xmlns:r="http://schemas.openxmlformats.org/officeDocument/2006/relationships" xmlns:p="http://schemas.openxmlformats.org/presentationml/2006/main">
  <p:tag name="NUM" val="17"/>
</p:tagLst>
</file>

<file path=ppt/tags/tag243.xml><?xml version="1.0" encoding="utf-8"?>
<p:tagLst xmlns:a="http://schemas.openxmlformats.org/drawingml/2006/main" xmlns:r="http://schemas.openxmlformats.org/officeDocument/2006/relationships" xmlns:p="http://schemas.openxmlformats.org/presentationml/2006/main">
  <p:tag name="NUM" val="18"/>
</p:tagLst>
</file>

<file path=ppt/tags/tag244.xml><?xml version="1.0" encoding="utf-8"?>
<p:tagLst xmlns:a="http://schemas.openxmlformats.org/drawingml/2006/main" xmlns:r="http://schemas.openxmlformats.org/officeDocument/2006/relationships" xmlns:p="http://schemas.openxmlformats.org/presentationml/2006/main">
  <p:tag name="NUM" val="20"/>
</p:tagLst>
</file>

<file path=ppt/tags/tag245.xml><?xml version="1.0" encoding="utf-8"?>
<p:tagLst xmlns:a="http://schemas.openxmlformats.org/drawingml/2006/main" xmlns:r="http://schemas.openxmlformats.org/officeDocument/2006/relationships" xmlns:p="http://schemas.openxmlformats.org/presentationml/2006/main">
  <p:tag name="NUM" val="23"/>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17"/>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50.xml><?xml version="1.0" encoding="utf-8"?>
<p:tagLst xmlns:a="http://schemas.openxmlformats.org/drawingml/2006/main" xmlns:r="http://schemas.openxmlformats.org/officeDocument/2006/relationships" xmlns:p="http://schemas.openxmlformats.org/presentationml/2006/main">
  <p:tag name="NUM" val="17"/>
</p:tagLst>
</file>

<file path=ppt/tags/tag251.xml><?xml version="1.0" encoding="utf-8"?>
<p:tagLst xmlns:a="http://schemas.openxmlformats.org/drawingml/2006/main" xmlns:r="http://schemas.openxmlformats.org/officeDocument/2006/relationships" xmlns:p="http://schemas.openxmlformats.org/presentationml/2006/main">
  <p:tag name="NUM" val="18"/>
</p:tagLst>
</file>

<file path=ppt/tags/tag252.xml><?xml version="1.0" encoding="utf-8"?>
<p:tagLst xmlns:a="http://schemas.openxmlformats.org/drawingml/2006/main" xmlns:r="http://schemas.openxmlformats.org/officeDocument/2006/relationships" xmlns:p="http://schemas.openxmlformats.org/presentationml/2006/main">
  <p:tag name="NUM" val="20"/>
</p:tagLst>
</file>

<file path=ppt/tags/tag253.xml><?xml version="1.0" encoding="utf-8"?>
<p:tagLst xmlns:a="http://schemas.openxmlformats.org/drawingml/2006/main" xmlns:r="http://schemas.openxmlformats.org/officeDocument/2006/relationships" xmlns:p="http://schemas.openxmlformats.org/presentationml/2006/main">
  <p:tag name="NUM" val="23"/>
</p:tagLst>
</file>

<file path=ppt/tags/tag254.xml><?xml version="1.0" encoding="utf-8"?>
<p:tagLst xmlns:a="http://schemas.openxmlformats.org/drawingml/2006/main" xmlns:r="http://schemas.openxmlformats.org/officeDocument/2006/relationships" xmlns:p="http://schemas.openxmlformats.org/presentationml/2006/main">
  <p:tag name="NUM" val="6"/>
</p:tagLst>
</file>

<file path=ppt/tags/tag255.xml><?xml version="1.0" encoding="utf-8"?>
<p:tagLst xmlns:a="http://schemas.openxmlformats.org/drawingml/2006/main" xmlns:r="http://schemas.openxmlformats.org/officeDocument/2006/relationships" xmlns:p="http://schemas.openxmlformats.org/presentationml/2006/main">
  <p:tag name="NUM" val="17"/>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6"/>
</p:tagLst>
</file>

<file path=ppt/tags/tag258.xml><?xml version="1.0" encoding="utf-8"?>
<p:tagLst xmlns:a="http://schemas.openxmlformats.org/drawingml/2006/main" xmlns:r="http://schemas.openxmlformats.org/officeDocument/2006/relationships" xmlns:p="http://schemas.openxmlformats.org/presentationml/2006/main">
  <p:tag name="NUM" val="17"/>
</p:tagLst>
</file>

<file path=ppt/tags/tag259.xml><?xml version="1.0" encoding="utf-8"?>
<p:tagLst xmlns:a="http://schemas.openxmlformats.org/drawingml/2006/main" xmlns:r="http://schemas.openxmlformats.org/officeDocument/2006/relationships" xmlns:p="http://schemas.openxmlformats.org/presentationml/2006/main">
  <p:tag name="NUM" val="18"/>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60.xml><?xml version="1.0" encoding="utf-8"?>
<p:tagLst xmlns:a="http://schemas.openxmlformats.org/drawingml/2006/main" xmlns:r="http://schemas.openxmlformats.org/officeDocument/2006/relationships" xmlns:p="http://schemas.openxmlformats.org/presentationml/2006/main">
  <p:tag name="NUM" val="20"/>
</p:tagLst>
</file>

<file path=ppt/tags/tag261.xml><?xml version="1.0" encoding="utf-8"?>
<p:tagLst xmlns:a="http://schemas.openxmlformats.org/drawingml/2006/main" xmlns:r="http://schemas.openxmlformats.org/officeDocument/2006/relationships" xmlns:p="http://schemas.openxmlformats.org/presentationml/2006/main">
  <p:tag name="NUM" val="23"/>
</p:tagLst>
</file>

<file path=ppt/tags/tag262.xml><?xml version="1.0" encoding="utf-8"?>
<p:tagLst xmlns:a="http://schemas.openxmlformats.org/drawingml/2006/main" xmlns:r="http://schemas.openxmlformats.org/officeDocument/2006/relationships" xmlns:p="http://schemas.openxmlformats.org/presentationml/2006/main">
  <p:tag name="NUM" val="6"/>
</p:tagLst>
</file>

<file path=ppt/tags/tag263.xml><?xml version="1.0" encoding="utf-8"?>
<p:tagLst xmlns:a="http://schemas.openxmlformats.org/drawingml/2006/main" xmlns:r="http://schemas.openxmlformats.org/officeDocument/2006/relationships" xmlns:p="http://schemas.openxmlformats.org/presentationml/2006/main">
  <p:tag name="NUM" val="17"/>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17"/>
</p:tagLst>
</file>

<file path=ppt/tags/tag267.xml><?xml version="1.0" encoding="utf-8"?>
<p:tagLst xmlns:a="http://schemas.openxmlformats.org/drawingml/2006/main" xmlns:r="http://schemas.openxmlformats.org/officeDocument/2006/relationships" xmlns:p="http://schemas.openxmlformats.org/presentationml/2006/main">
  <p:tag name="NUM" val="18"/>
</p:tagLst>
</file>

<file path=ppt/tags/tag268.xml><?xml version="1.0" encoding="utf-8"?>
<p:tagLst xmlns:a="http://schemas.openxmlformats.org/drawingml/2006/main" xmlns:r="http://schemas.openxmlformats.org/officeDocument/2006/relationships" xmlns:p="http://schemas.openxmlformats.org/presentationml/2006/main">
  <p:tag name="NUM" val="20"/>
</p:tagLst>
</file>

<file path=ppt/tags/tag269.xml><?xml version="1.0" encoding="utf-8"?>
<p:tagLst xmlns:a="http://schemas.openxmlformats.org/drawingml/2006/main" xmlns:r="http://schemas.openxmlformats.org/officeDocument/2006/relationships" xmlns:p="http://schemas.openxmlformats.org/presentationml/2006/main">
  <p:tag name="NUM" val="23"/>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17"/>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6"/>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18"/>
</p:tagLst>
</file>

<file path=ppt/tags/tag277.xml><?xml version="1.0" encoding="utf-8"?>
<p:tagLst xmlns:a="http://schemas.openxmlformats.org/drawingml/2006/main" xmlns:r="http://schemas.openxmlformats.org/officeDocument/2006/relationships" xmlns:p="http://schemas.openxmlformats.org/presentationml/2006/main">
  <p:tag name="NUM" val="20"/>
</p:tagLst>
</file>

<file path=ppt/tags/tag278.xml><?xml version="1.0" encoding="utf-8"?>
<p:tagLst xmlns:a="http://schemas.openxmlformats.org/drawingml/2006/main" xmlns:r="http://schemas.openxmlformats.org/officeDocument/2006/relationships" xmlns:p="http://schemas.openxmlformats.org/presentationml/2006/main">
  <p:tag name="NUM" val="23"/>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80.xml><?xml version="1.0" encoding="utf-8"?>
<p:tagLst xmlns:a="http://schemas.openxmlformats.org/drawingml/2006/main" xmlns:r="http://schemas.openxmlformats.org/officeDocument/2006/relationships" xmlns:p="http://schemas.openxmlformats.org/presentationml/2006/main">
  <p:tag name="NUM" val="17"/>
</p:tagLst>
</file>

<file path=ppt/tags/tag281.xml><?xml version="1.0" encoding="utf-8"?>
<p:tagLst xmlns:a="http://schemas.openxmlformats.org/drawingml/2006/main" xmlns:r="http://schemas.openxmlformats.org/officeDocument/2006/relationships" xmlns:p="http://schemas.openxmlformats.org/presentationml/2006/main">
  <p:tag name="NUM" val="17"/>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15"/>
</p:tagLst>
</file>

<file path=ppt/tags/tag32.xml><?xml version="1.0" encoding="utf-8"?>
<p:tagLst xmlns:a="http://schemas.openxmlformats.org/drawingml/2006/main" xmlns:r="http://schemas.openxmlformats.org/officeDocument/2006/relationships" xmlns:p="http://schemas.openxmlformats.org/presentationml/2006/main">
  <p:tag name="NUM" val="16"/>
</p:tagLst>
</file>

<file path=ppt/tags/tag33.xml><?xml version="1.0" encoding="utf-8"?>
<p:tagLst xmlns:a="http://schemas.openxmlformats.org/drawingml/2006/main" xmlns:r="http://schemas.openxmlformats.org/officeDocument/2006/relationships" xmlns:p="http://schemas.openxmlformats.org/presentationml/2006/main">
  <p:tag name="NUM" val="17"/>
</p:tagLst>
</file>

<file path=ppt/tags/tag34.xml><?xml version="1.0" encoding="utf-8"?>
<p:tagLst xmlns:a="http://schemas.openxmlformats.org/drawingml/2006/main" xmlns:r="http://schemas.openxmlformats.org/officeDocument/2006/relationships" xmlns:p="http://schemas.openxmlformats.org/presentationml/2006/main">
  <p:tag name="NUM" val="18"/>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3"/>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14"/>
</p:tagLst>
</file>

<file path=ppt/tags/tag62.xml><?xml version="1.0" encoding="utf-8"?>
<p:tagLst xmlns:a="http://schemas.openxmlformats.org/drawingml/2006/main" xmlns:r="http://schemas.openxmlformats.org/officeDocument/2006/relationships" xmlns:p="http://schemas.openxmlformats.org/presentationml/2006/main">
  <p:tag name="NUM" val="15"/>
</p:tagLst>
</file>

<file path=ppt/tags/tag63.xml><?xml version="1.0" encoding="utf-8"?>
<p:tagLst xmlns:a="http://schemas.openxmlformats.org/drawingml/2006/main" xmlns:r="http://schemas.openxmlformats.org/officeDocument/2006/relationships" xmlns:p="http://schemas.openxmlformats.org/presentationml/2006/main">
  <p:tag name="NUM" val="16"/>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9"/>
</p:tagLst>
</file>

<file path=ppt/tags/tag94.xml><?xml version="1.0" encoding="utf-8"?>
<p:tagLst xmlns:a="http://schemas.openxmlformats.org/drawingml/2006/main" xmlns:r="http://schemas.openxmlformats.org/officeDocument/2006/relationships" xmlns:p="http://schemas.openxmlformats.org/presentationml/2006/main">
  <p:tag name="NUM" val="10"/>
</p:tagLst>
</file>

<file path=ppt/tags/tag95.xml><?xml version="1.0" encoding="utf-8"?>
<p:tagLst xmlns:a="http://schemas.openxmlformats.org/drawingml/2006/main" xmlns:r="http://schemas.openxmlformats.org/officeDocument/2006/relationships" xmlns:p="http://schemas.openxmlformats.org/presentationml/2006/main">
  <p:tag name="NUM" val="11"/>
</p:tagLst>
</file>

<file path=ppt/tags/tag96.xml><?xml version="1.0" encoding="utf-8"?>
<p:tagLst xmlns:a="http://schemas.openxmlformats.org/drawingml/2006/main" xmlns:r="http://schemas.openxmlformats.org/officeDocument/2006/relationships" xmlns:p="http://schemas.openxmlformats.org/presentationml/2006/main">
  <p:tag name="NUM" val="12"/>
</p:tagLst>
</file>

<file path=ppt/tags/tag97.xml><?xml version="1.0" encoding="utf-8"?>
<p:tagLst xmlns:a="http://schemas.openxmlformats.org/drawingml/2006/main" xmlns:r="http://schemas.openxmlformats.org/officeDocument/2006/relationships" xmlns:p="http://schemas.openxmlformats.org/presentationml/2006/main">
  <p:tag name="NUM" val="13"/>
</p:tagLst>
</file>

<file path=ppt/tags/tag98.xml><?xml version="1.0" encoding="utf-8"?>
<p:tagLst xmlns:a="http://schemas.openxmlformats.org/drawingml/2006/main" xmlns:r="http://schemas.openxmlformats.org/officeDocument/2006/relationships" xmlns:p="http://schemas.openxmlformats.org/presentationml/2006/main">
  <p:tag name="NUM" val="14"/>
</p:tagLst>
</file>

<file path=ppt/tags/tag99.xml><?xml version="1.0" encoding="utf-8"?>
<p:tagLst xmlns:a="http://schemas.openxmlformats.org/drawingml/2006/main" xmlns:r="http://schemas.openxmlformats.org/officeDocument/2006/relationships" xmlns:p="http://schemas.openxmlformats.org/presentationml/2006/main">
  <p:tag name="NUM" val="15"/>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T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s résulta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Personnalisé 1">
      <a:dk1>
        <a:sysClr val="windowText" lastClr="000000"/>
      </a:dk1>
      <a:lt1>
        <a:sysClr val="window" lastClr="FFFFFF"/>
      </a:lt1>
      <a:dk2>
        <a:srgbClr val="44546A"/>
      </a:dk2>
      <a:lt2>
        <a:srgbClr val="E7E6E6"/>
      </a:lt2>
      <a:accent1>
        <a:srgbClr val="96E4E8"/>
      </a:accent1>
      <a:accent2>
        <a:srgbClr val="CDA2E7"/>
      </a:accent2>
      <a:accent3>
        <a:srgbClr val="C3E383"/>
      </a:accent3>
      <a:accent4>
        <a:srgbClr val="FFC000"/>
      </a:accent4>
      <a:accent5>
        <a:srgbClr val="464D50"/>
      </a:accent5>
      <a:accent6>
        <a:srgbClr val="F15151"/>
      </a:accent6>
      <a:hlink>
        <a:srgbClr val="0563C1"/>
      </a:hlink>
      <a:folHlink>
        <a:srgbClr val="954F72"/>
      </a:folHlink>
    </a:clrScheme>
    <a:fontScheme name="Personnalisé 1">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nalisé 3">
    <a:dk1>
      <a:sysClr val="windowText" lastClr="000000"/>
    </a:dk1>
    <a:lt1>
      <a:sysClr val="window" lastClr="FFFFFF"/>
    </a:lt1>
    <a:dk2>
      <a:srgbClr val="394C55"/>
    </a:dk2>
    <a:lt2>
      <a:srgbClr val="F1F4F6"/>
    </a:lt2>
    <a:accent1>
      <a:srgbClr val="4472C4"/>
    </a:accent1>
    <a:accent2>
      <a:srgbClr val="ED7D31"/>
    </a:accent2>
    <a:accent3>
      <a:srgbClr val="A5A5A5"/>
    </a:accent3>
    <a:accent4>
      <a:srgbClr val="FFD500"/>
    </a:accent4>
    <a:accent5>
      <a:srgbClr val="005690"/>
    </a:accent5>
    <a:accent6>
      <a:srgbClr val="E5F8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3c8974-7d38-48be-a500-b395f771b002" xsi:nil="true"/>
    <lcf76f155ced4ddcb4097134ff3c332f xmlns="2fe7d27a-a546-422a-b548-a3f3821db17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581C772D402542BBBD6F447564F297" ma:contentTypeVersion="10" ma:contentTypeDescription="Crée un document." ma:contentTypeScope="" ma:versionID="131148644cf66f5c88797008da42b701">
  <xsd:schema xmlns:xsd="http://www.w3.org/2001/XMLSchema" xmlns:xs="http://www.w3.org/2001/XMLSchema" xmlns:p="http://schemas.microsoft.com/office/2006/metadata/properties" xmlns:ns2="2fe7d27a-a546-422a-b548-a3f3821db172" xmlns:ns3="843c8974-7d38-48be-a500-b395f771b002" targetNamespace="http://schemas.microsoft.com/office/2006/metadata/properties" ma:root="true" ma:fieldsID="3452c4dfb6689430002845ea2f84ee92" ns2:_="" ns3:_="">
    <xsd:import namespace="2fe7d27a-a546-422a-b548-a3f3821db172"/>
    <xsd:import namespace="843c8974-7d38-48be-a500-b395f771b00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e7d27a-a546-422a-b548-a3f3821db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1958b96-1b9a-481e-b983-93880a5bcd6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3c8974-7d38-48be-a500-b395f771b00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0744993-b2ef-4f67-8356-d8cfeb0767b7}" ma:internalName="TaxCatchAll" ma:showField="CatchAllData" ma:web="843c8974-7d38-48be-a500-b395f771b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518E2-897E-4359-B19B-72E24A85F4B2}">
  <ds:schemaRefs>
    <ds:schemaRef ds:uri="http://purl.org/dc/terms/"/>
    <ds:schemaRef ds:uri="http://purl.org/dc/elements/1.1/"/>
    <ds:schemaRef ds:uri="http://schemas.microsoft.com/office/2006/documentManagement/types"/>
    <ds:schemaRef ds:uri="http://schemas.microsoft.com/office/infopath/2007/PartnerControls"/>
    <ds:schemaRef ds:uri="2fe7d27a-a546-422a-b548-a3f3821db172"/>
    <ds:schemaRef ds:uri="843c8974-7d38-48be-a500-b395f771b002"/>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13552C9-871C-4606-A4EA-01F4A3A8A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e7d27a-a546-422a-b548-a3f3821db172"/>
    <ds:schemaRef ds:uri="843c8974-7d38-48be-a500-b395f771b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C3498B-10E2-414F-9E87-044468F18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4417</Words>
  <Application>Microsoft Office PowerPoint</Application>
  <PresentationFormat>Grand écran</PresentationFormat>
  <Paragraphs>576</Paragraphs>
  <Slides>30</Slides>
  <Notes>6</Notes>
  <HiddenSlides>0</HiddenSlides>
  <MMClips>0</MMClips>
  <ScaleCrop>false</ScaleCrop>
  <HeadingPairs>
    <vt:vector size="6" baseType="variant">
      <vt:variant>
        <vt:lpstr>Polices utilisées</vt:lpstr>
      </vt:variant>
      <vt:variant>
        <vt:i4>15</vt:i4>
      </vt:variant>
      <vt:variant>
        <vt:lpstr>Thème</vt:lpstr>
      </vt:variant>
      <vt:variant>
        <vt:i4>5</vt:i4>
      </vt:variant>
      <vt:variant>
        <vt:lpstr>Titres des diapositives</vt:lpstr>
      </vt:variant>
      <vt:variant>
        <vt:i4>30</vt:i4>
      </vt:variant>
    </vt:vector>
  </HeadingPairs>
  <TitlesOfParts>
    <vt:vector size="50" baseType="lpstr">
      <vt:lpstr>Aptos</vt:lpstr>
      <vt:lpstr>Aptos Narrow</vt:lpstr>
      <vt:lpstr>Arial</vt:lpstr>
      <vt:lpstr>Calibri</vt:lpstr>
      <vt:lpstr>Courier New</vt:lpstr>
      <vt:lpstr>Myriad Pro</vt:lpstr>
      <vt:lpstr>Myriad Pro </vt:lpstr>
      <vt:lpstr>Myriad Pro Light</vt:lpstr>
      <vt:lpstr>Myriad Pro Light</vt:lpstr>
      <vt:lpstr>Myriad Web Pro</vt:lpstr>
      <vt:lpstr>Segoe UI</vt:lpstr>
      <vt:lpstr>Symbol</vt:lpstr>
      <vt:lpstr>Times New Roman</vt:lpstr>
      <vt:lpstr>Wingdings</vt:lpstr>
      <vt:lpstr>Wingdings 3</vt:lpstr>
      <vt:lpstr>TITLE</vt:lpstr>
      <vt:lpstr>PART1</vt:lpstr>
      <vt:lpstr>Les résultats</vt:lpstr>
      <vt:lpstr>1_Custom Design</vt:lpstr>
      <vt:lpstr>ENDING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Nicolas</dc:creator>
  <cp:lastModifiedBy>GUILLEMINE, Frederic (DGEFP)</cp:lastModifiedBy>
  <cp:revision>28</cp:revision>
  <cp:lastPrinted>2023-10-03T12:26:19Z</cp:lastPrinted>
  <dcterms:created xsi:type="dcterms:W3CDTF">2018-09-06T12:34:50Z</dcterms:created>
  <dcterms:modified xsi:type="dcterms:W3CDTF">2024-03-21T14:32:36Z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0x01010048581C772D402542BBBD6F447564F297</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